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tags/tag5.xml" ContentType="application/vnd.openxmlformats-officedocument.presentationml.tags+xml"/>
  <Override PartName="/ppt/notesSlides/notesSlide29.xml" ContentType="application/vnd.openxmlformats-officedocument.presentationml.notesSlide+xml"/>
  <Override PartName="/ppt/tags/tag6.xml" ContentType="application/vnd.openxmlformats-officedocument.presentationml.tags+xml"/>
  <Override PartName="/ppt/notesSlides/notesSlide30.xml" ContentType="application/vnd.openxmlformats-officedocument.presentationml.notesSlide+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650" r:id="rId5"/>
    <p:sldMasterId id="2147484656" r:id="rId6"/>
  </p:sldMasterIdLst>
  <p:notesMasterIdLst>
    <p:notesMasterId r:id="rId54"/>
  </p:notesMasterIdLst>
  <p:handoutMasterIdLst>
    <p:handoutMasterId r:id="rId55"/>
  </p:handoutMasterIdLst>
  <p:sldIdLst>
    <p:sldId id="2076138102" r:id="rId7"/>
    <p:sldId id="1602" r:id="rId8"/>
    <p:sldId id="1576" r:id="rId9"/>
    <p:sldId id="264" r:id="rId10"/>
    <p:sldId id="2076138077" r:id="rId11"/>
    <p:sldId id="2076138098" r:id="rId12"/>
    <p:sldId id="2076136633" r:id="rId13"/>
    <p:sldId id="4513" r:id="rId14"/>
    <p:sldId id="2076138082" r:id="rId15"/>
    <p:sldId id="2099" r:id="rId16"/>
    <p:sldId id="2076137842" r:id="rId17"/>
    <p:sldId id="2076137171" r:id="rId18"/>
    <p:sldId id="2076137814" r:id="rId19"/>
    <p:sldId id="2076137813" r:id="rId20"/>
    <p:sldId id="2076137815" r:id="rId21"/>
    <p:sldId id="262" r:id="rId22"/>
    <p:sldId id="263" r:id="rId23"/>
    <p:sldId id="1622" r:id="rId24"/>
    <p:sldId id="2076137816" r:id="rId25"/>
    <p:sldId id="2076137818" r:id="rId26"/>
    <p:sldId id="2076137819" r:id="rId27"/>
    <p:sldId id="2076137820" r:id="rId28"/>
    <p:sldId id="2076137822" r:id="rId29"/>
    <p:sldId id="2076137821" r:id="rId30"/>
    <p:sldId id="1623" r:id="rId31"/>
    <p:sldId id="2076137824" r:id="rId32"/>
    <p:sldId id="2076137847" r:id="rId33"/>
    <p:sldId id="2076137848" r:id="rId34"/>
    <p:sldId id="2076137849" r:id="rId35"/>
    <p:sldId id="2076137850" r:id="rId36"/>
    <p:sldId id="2076137851" r:id="rId37"/>
    <p:sldId id="2076137852" r:id="rId38"/>
    <p:sldId id="2076137853" r:id="rId39"/>
    <p:sldId id="2076137854" r:id="rId40"/>
    <p:sldId id="1624" r:id="rId41"/>
    <p:sldId id="2076137809" r:id="rId42"/>
    <p:sldId id="2113" r:id="rId43"/>
    <p:sldId id="2114" r:id="rId44"/>
    <p:sldId id="2102" r:id="rId45"/>
    <p:sldId id="2076138083" r:id="rId46"/>
    <p:sldId id="2076138084" r:id="rId47"/>
    <p:sldId id="2076138085" r:id="rId48"/>
    <p:sldId id="2076138086" r:id="rId49"/>
    <p:sldId id="2076138087" r:id="rId50"/>
    <p:sldId id="2076138101" r:id="rId51"/>
    <p:sldId id="2076137607" r:id="rId52"/>
    <p:sldId id="2076138099" r:id="rId5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ldId id="2076138102"/>
            <p14:sldId id="1602"/>
          </p14:sldIdLst>
        </p14:section>
        <p14:section name="Title slides" id="{6290A1E8-AFB8-3548-8B68-764E854A696A}">
          <p14:sldIdLst>
            <p14:sldId id="1576"/>
            <p14:sldId id="264"/>
            <p14:sldId id="2076138077"/>
            <p14:sldId id="2076138098"/>
            <p14:sldId id="2076136633"/>
            <p14:sldId id="4513"/>
            <p14:sldId id="2076138082"/>
            <p14:sldId id="2099"/>
            <p14:sldId id="2076137842"/>
            <p14:sldId id="2076137171"/>
            <p14:sldId id="2076137814"/>
            <p14:sldId id="2076137813"/>
            <p14:sldId id="2076137815"/>
            <p14:sldId id="262"/>
            <p14:sldId id="263"/>
            <p14:sldId id="1622"/>
            <p14:sldId id="2076137816"/>
            <p14:sldId id="2076137818"/>
            <p14:sldId id="2076137819"/>
            <p14:sldId id="2076137820"/>
            <p14:sldId id="2076137822"/>
            <p14:sldId id="2076137821"/>
            <p14:sldId id="1623"/>
            <p14:sldId id="2076137824"/>
            <p14:sldId id="2076137847"/>
            <p14:sldId id="2076137848"/>
            <p14:sldId id="2076137849"/>
            <p14:sldId id="2076137850"/>
            <p14:sldId id="2076137851"/>
            <p14:sldId id="2076137852"/>
            <p14:sldId id="2076137853"/>
            <p14:sldId id="2076137854"/>
            <p14:sldId id="1624"/>
            <p14:sldId id="2076137809"/>
            <p14:sldId id="2113"/>
            <p14:sldId id="2114"/>
            <p14:sldId id="2102"/>
            <p14:sldId id="2076138083"/>
            <p14:sldId id="2076138084"/>
            <p14:sldId id="2076138085"/>
            <p14:sldId id="2076138086"/>
            <p14:sldId id="2076138087"/>
            <p14:sldId id="2076138101"/>
            <p14:sldId id="2076137607"/>
            <p14:sldId id="20761380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8D6"/>
    <a:srgbClr val="0055AE"/>
    <a:srgbClr val="000000"/>
    <a:srgbClr val="FF9349"/>
    <a:srgbClr val="EBEBEB"/>
    <a:srgbClr val="FFFFFF"/>
    <a:srgbClr val="0078D4"/>
    <a:srgbClr val="3C3C41"/>
    <a:srgbClr val="1A1A1A"/>
    <a:srgbClr val="0082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8099" autoAdjust="0"/>
  </p:normalViewPr>
  <p:slideViewPr>
    <p:cSldViewPr snapToGrid="0">
      <p:cViewPr varScale="1">
        <p:scale>
          <a:sx n="62" d="100"/>
          <a:sy n="62" d="100"/>
        </p:scale>
        <p:origin x="42" y="16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17" d="100"/>
          <a:sy n="117" d="100"/>
        </p:scale>
        <p:origin x="2888"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handoutMaster" Target="handoutMasters/handout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ata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ata4.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ata5.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ata6.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ata7.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ata8.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3" Type="http://schemas.openxmlformats.org/officeDocument/2006/relationships/image" Target="../media/image68.pn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image" Target="../media/image67.svg"/><Relationship Id="rId16" Type="http://schemas.openxmlformats.org/officeDocument/2006/relationships/image" Target="../media/image80.svg"/><Relationship Id="rId1" Type="http://schemas.openxmlformats.org/officeDocument/2006/relationships/image" Target="../media/image66.png"/><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57.png"/><Relationship Id="rId15" Type="http://schemas.openxmlformats.org/officeDocument/2006/relationships/image" Target="../media/image79.png"/><Relationship Id="rId10" Type="http://schemas.openxmlformats.org/officeDocument/2006/relationships/image" Target="../media/image74.svg"/><Relationship Id="rId4" Type="http://schemas.openxmlformats.org/officeDocument/2006/relationships/image" Target="../media/image69.svg"/><Relationship Id="rId9" Type="http://schemas.openxmlformats.org/officeDocument/2006/relationships/image" Target="../media/image73.png"/><Relationship Id="rId14" Type="http://schemas.openxmlformats.org/officeDocument/2006/relationships/image" Target="../media/image7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rawing5.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rawing6.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rawing7.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rawing8.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3" Type="http://schemas.openxmlformats.org/officeDocument/2006/relationships/image" Target="../media/image68.pn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image" Target="../media/image67.svg"/><Relationship Id="rId16" Type="http://schemas.openxmlformats.org/officeDocument/2006/relationships/image" Target="../media/image80.svg"/><Relationship Id="rId1" Type="http://schemas.openxmlformats.org/officeDocument/2006/relationships/image" Target="../media/image66.png"/><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57.png"/><Relationship Id="rId15" Type="http://schemas.openxmlformats.org/officeDocument/2006/relationships/image" Target="../media/image79.png"/><Relationship Id="rId10" Type="http://schemas.openxmlformats.org/officeDocument/2006/relationships/image" Target="../media/image74.svg"/><Relationship Id="rId4" Type="http://schemas.openxmlformats.org/officeDocument/2006/relationships/image" Target="../media/image69.svg"/><Relationship Id="rId9" Type="http://schemas.openxmlformats.org/officeDocument/2006/relationships/image" Target="../media/image73.png"/><Relationship Id="rId14" Type="http://schemas.openxmlformats.org/officeDocument/2006/relationships/image" Target="../media/image78.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E98D9-48D7-461A-89B6-2482F9579827}"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42E05EB9-E906-40A1-BCA2-E30E5907E606}">
      <dgm:prSet phldrT="[Text]"/>
      <dgm:spPr>
        <a:solidFill>
          <a:schemeClr val="tx2"/>
        </a:solidFill>
        <a:ln>
          <a:noFill/>
        </a:ln>
      </dgm:spPr>
      <dgm:t>
        <a:bodyPr/>
        <a:lstStyle/>
        <a:p>
          <a:pPr>
            <a:lnSpc>
              <a:spcPct val="100000"/>
            </a:lnSpc>
          </a:pPr>
          <a:r>
            <a:rPr lang="en-US" b="1">
              <a:solidFill>
                <a:schemeClr val="bg1"/>
              </a:solidFill>
            </a:rPr>
            <a:t>Enterprise-scale Architecture</a:t>
          </a:r>
          <a:r>
            <a:rPr lang="en-US">
              <a:solidFill>
                <a:schemeClr val="bg1"/>
              </a:solidFill>
            </a:rPr>
            <a:t>:</a:t>
          </a:r>
        </a:p>
      </dgm:t>
    </dgm:pt>
    <dgm:pt modelId="{AA30F936-FCDD-4282-938D-EE21D20091E4}" type="parTrans" cxnId="{AC8792F8-C4BE-4F68-8CCD-22539139BBCC}">
      <dgm:prSet/>
      <dgm:spPr/>
      <dgm:t>
        <a:bodyPr/>
        <a:lstStyle/>
        <a:p>
          <a:endParaRPr lang="en-US"/>
        </a:p>
      </dgm:t>
    </dgm:pt>
    <dgm:pt modelId="{56B26837-6EC1-4D3B-97BD-F5CA8EEFDCC3}" type="sibTrans" cxnId="{AC8792F8-C4BE-4F68-8CCD-22539139BBCC}">
      <dgm:prSet/>
      <dgm:spPr/>
      <dgm:t>
        <a:bodyPr/>
        <a:lstStyle/>
        <a:p>
          <a:endParaRPr lang="en-US"/>
        </a:p>
      </dgm:t>
    </dgm:pt>
    <dgm:pt modelId="{F8523018-4EC1-45F0-8E0A-8E2516A85CFA}">
      <dgm:prSet/>
      <dgm:spPr>
        <a:solidFill>
          <a:schemeClr val="bg2">
            <a:alpha val="90000"/>
          </a:schemeClr>
        </a:solidFill>
        <a:ln>
          <a:noFill/>
        </a:ln>
      </dgm:spPr>
      <dgm:t>
        <a:bodyPr/>
        <a:lstStyle/>
        <a:p>
          <a:pPr>
            <a:lnSpc>
              <a:spcPct val="100000"/>
            </a:lnSpc>
          </a:pPr>
          <a:r>
            <a:rPr lang="en-US" b="1"/>
            <a:t>Enterprise-scale design principles</a:t>
          </a:r>
          <a:r>
            <a:rPr lang="en-US"/>
            <a:t>: Principles to help/guide you customize the design.</a:t>
          </a:r>
        </a:p>
      </dgm:t>
    </dgm:pt>
    <dgm:pt modelId="{F9267A58-F8DE-4D9A-A9FA-3F0A1083F12F}" type="parTrans" cxnId="{B5102029-8307-4D04-8613-D83DE38C3FE5}">
      <dgm:prSet/>
      <dgm:spPr/>
      <dgm:t>
        <a:bodyPr/>
        <a:lstStyle/>
        <a:p>
          <a:endParaRPr lang="en-US"/>
        </a:p>
      </dgm:t>
    </dgm:pt>
    <dgm:pt modelId="{7FAAC018-8A5A-452F-A188-5DFBA236D6C8}" type="sibTrans" cxnId="{B5102029-8307-4D04-8613-D83DE38C3FE5}">
      <dgm:prSet/>
      <dgm:spPr/>
      <dgm:t>
        <a:bodyPr/>
        <a:lstStyle/>
        <a:p>
          <a:endParaRPr lang="en-US"/>
        </a:p>
      </dgm:t>
    </dgm:pt>
    <dgm:pt modelId="{219B74A6-6FC6-49B5-9E98-08FABA8EB761}">
      <dgm:prSet/>
      <dgm:spPr>
        <a:solidFill>
          <a:schemeClr val="bg2">
            <a:alpha val="90000"/>
          </a:schemeClr>
        </a:solidFill>
        <a:ln>
          <a:noFill/>
        </a:ln>
      </dgm:spPr>
      <dgm:t>
        <a:bodyPr/>
        <a:lstStyle/>
        <a:p>
          <a:pPr>
            <a:lnSpc>
              <a:spcPct val="100000"/>
            </a:lnSpc>
          </a:pPr>
          <a:r>
            <a:rPr lang="en-US" b="1"/>
            <a:t>Enterprise-scale design guidelines</a:t>
          </a:r>
          <a:r>
            <a:rPr lang="en-US"/>
            <a:t>: Guidelines (decisions and recommendations) for the 8 components of the enterprise-scale architecture</a:t>
          </a:r>
        </a:p>
      </dgm:t>
    </dgm:pt>
    <dgm:pt modelId="{B389F819-09CA-4302-A8AA-6DFEADE9A7FB}" type="parTrans" cxnId="{AB474148-5F3A-448B-A642-6A2960697880}">
      <dgm:prSet/>
      <dgm:spPr/>
      <dgm:t>
        <a:bodyPr/>
        <a:lstStyle/>
        <a:p>
          <a:endParaRPr lang="en-US"/>
        </a:p>
      </dgm:t>
    </dgm:pt>
    <dgm:pt modelId="{8146047A-28AF-4C4C-9140-176436BA28FB}" type="sibTrans" cxnId="{AB474148-5F3A-448B-A642-6A2960697880}">
      <dgm:prSet/>
      <dgm:spPr/>
      <dgm:t>
        <a:bodyPr/>
        <a:lstStyle/>
        <a:p>
          <a:endParaRPr lang="en-US"/>
        </a:p>
      </dgm:t>
    </dgm:pt>
    <dgm:pt modelId="{7958105F-F96F-4564-AAEF-186770CCB265}">
      <dgm:prSet/>
      <dgm:spPr>
        <a:solidFill>
          <a:schemeClr val="bg2">
            <a:alpha val="90000"/>
          </a:schemeClr>
        </a:solidFill>
        <a:ln>
          <a:noFill/>
        </a:ln>
      </dgm:spPr>
      <dgm:t>
        <a:bodyPr/>
        <a:lstStyle/>
        <a:p>
          <a:pPr>
            <a:lnSpc>
              <a:spcPct val="100000"/>
            </a:lnSpc>
          </a:pPr>
          <a:r>
            <a:rPr lang="en-US" b="1"/>
            <a:t>Enterprise-scale Implementation guide</a:t>
          </a:r>
          <a:r>
            <a:rPr lang="en-US"/>
            <a:t>: The way you create those things using reference implementation in GitHub and the deployment pipeline</a:t>
          </a:r>
        </a:p>
      </dgm:t>
    </dgm:pt>
    <dgm:pt modelId="{7584A977-1887-46FA-BC0A-0DFD6AA880BE}" type="parTrans" cxnId="{4EAF5057-DDD6-4F70-B9E2-0EBB43F8E9D7}">
      <dgm:prSet/>
      <dgm:spPr/>
      <dgm:t>
        <a:bodyPr/>
        <a:lstStyle/>
        <a:p>
          <a:endParaRPr lang="en-US"/>
        </a:p>
      </dgm:t>
    </dgm:pt>
    <dgm:pt modelId="{3994C798-E242-43AD-805E-79C6277F264E}" type="sibTrans" cxnId="{4EAF5057-DDD6-4F70-B9E2-0EBB43F8E9D7}">
      <dgm:prSet/>
      <dgm:spPr/>
      <dgm:t>
        <a:bodyPr/>
        <a:lstStyle/>
        <a:p>
          <a:endParaRPr lang="en-US"/>
        </a:p>
      </dgm:t>
    </dgm:pt>
    <dgm:pt modelId="{A19ACD6D-ED58-4056-A7E7-33A3BB3881F4}">
      <dgm:prSet/>
      <dgm:spPr>
        <a:solidFill>
          <a:schemeClr val="tx2"/>
        </a:solidFill>
        <a:ln>
          <a:noFill/>
        </a:ln>
      </dgm:spPr>
      <dgm:t>
        <a:bodyPr/>
        <a:lstStyle/>
        <a:p>
          <a:pPr>
            <a:lnSpc>
              <a:spcPct val="100000"/>
            </a:lnSpc>
          </a:pPr>
          <a:r>
            <a:rPr lang="en-US" b="1">
              <a:solidFill>
                <a:schemeClr val="bg1"/>
              </a:solidFill>
            </a:rPr>
            <a:t>Enterprise-scale Reference Implementation</a:t>
          </a:r>
          <a:r>
            <a:rPr lang="en-US">
              <a:solidFill>
                <a:schemeClr val="bg1"/>
              </a:solidFill>
            </a:rPr>
            <a:t>: </a:t>
          </a:r>
        </a:p>
      </dgm:t>
    </dgm:pt>
    <dgm:pt modelId="{8A3D4870-D41F-4C80-B212-552349098C8B}" type="parTrans" cxnId="{36F2EC4A-51F8-4695-B286-FF1CE7ADE483}">
      <dgm:prSet/>
      <dgm:spPr/>
      <dgm:t>
        <a:bodyPr/>
        <a:lstStyle/>
        <a:p>
          <a:endParaRPr lang="en-US"/>
        </a:p>
      </dgm:t>
    </dgm:pt>
    <dgm:pt modelId="{E3B79336-4AF5-4EC1-91C3-378AFAEC4856}" type="sibTrans" cxnId="{36F2EC4A-51F8-4695-B286-FF1CE7ADE483}">
      <dgm:prSet/>
      <dgm:spPr/>
      <dgm:t>
        <a:bodyPr/>
        <a:lstStyle/>
        <a:p>
          <a:endParaRPr lang="en-US"/>
        </a:p>
      </dgm:t>
    </dgm:pt>
    <dgm:pt modelId="{CD87EE9F-ECD7-4C79-8383-2C77C2F153FD}">
      <dgm:prSet/>
      <dgm:spPr>
        <a:solidFill>
          <a:schemeClr val="bg2">
            <a:alpha val="90000"/>
          </a:schemeClr>
        </a:solidFill>
        <a:ln>
          <a:noFill/>
        </a:ln>
      </dgm:spPr>
      <dgm:t>
        <a:bodyPr/>
        <a:lstStyle/>
        <a:p>
          <a:pPr>
            <a:lnSpc>
              <a:spcPct val="100000"/>
            </a:lnSpc>
          </a:pPr>
          <a:r>
            <a:rPr lang="en-US" b="1"/>
            <a:t>Enterprise-scale foundation: </a:t>
          </a:r>
          <a:r>
            <a:rPr lang="en-US"/>
            <a:t>A reference implementation of shared services containing network, security, identity, governance services required to construct and operationalize an enterprise-scale landing zone</a:t>
          </a:r>
        </a:p>
      </dgm:t>
    </dgm:pt>
    <dgm:pt modelId="{05A05B2C-59AA-47AB-ACFE-79EC60171790}" type="parTrans" cxnId="{1CE73CB0-C5BA-424F-BB60-CB29BAF74020}">
      <dgm:prSet/>
      <dgm:spPr/>
      <dgm:t>
        <a:bodyPr/>
        <a:lstStyle/>
        <a:p>
          <a:endParaRPr lang="en-US"/>
        </a:p>
      </dgm:t>
    </dgm:pt>
    <dgm:pt modelId="{7C6F950F-C8A9-4796-A6F2-32EE9D54EEB1}" type="sibTrans" cxnId="{1CE73CB0-C5BA-424F-BB60-CB29BAF74020}">
      <dgm:prSet/>
      <dgm:spPr/>
      <dgm:t>
        <a:bodyPr/>
        <a:lstStyle/>
        <a:p>
          <a:endParaRPr lang="en-US"/>
        </a:p>
      </dgm:t>
    </dgm:pt>
    <dgm:pt modelId="{0912C5EE-6E5D-4042-A9C2-F0AC20A6097A}">
      <dgm:prSet/>
      <dgm:spPr>
        <a:solidFill>
          <a:schemeClr val="bg2">
            <a:alpha val="90000"/>
          </a:schemeClr>
        </a:solidFill>
        <a:ln>
          <a:noFill/>
        </a:ln>
      </dgm:spPr>
      <dgm:t>
        <a:bodyPr/>
        <a:lstStyle/>
        <a:p>
          <a:pPr>
            <a:lnSpc>
              <a:spcPct val="100000"/>
            </a:lnSpc>
          </a:pPr>
          <a:r>
            <a:rPr lang="en-US" b="1"/>
            <a:t>Enterprise-scale landing zone(s): </a:t>
          </a:r>
          <a:r>
            <a:rPr lang="en-US"/>
            <a:t>A reference implementation of a workload environment conforming to the enterprise-scale architecture (opinionated way to implement, code)</a:t>
          </a:r>
        </a:p>
      </dgm:t>
    </dgm:pt>
    <dgm:pt modelId="{B8CEAB17-7C24-425A-89C3-C740A645B6AA}" type="parTrans" cxnId="{98A03979-083B-4C58-AB4A-2B15E896F62E}">
      <dgm:prSet/>
      <dgm:spPr/>
      <dgm:t>
        <a:bodyPr/>
        <a:lstStyle/>
        <a:p>
          <a:endParaRPr lang="en-US"/>
        </a:p>
      </dgm:t>
    </dgm:pt>
    <dgm:pt modelId="{ED8817B9-BCFF-4F6E-9B9F-26FC8EED9942}" type="sibTrans" cxnId="{98A03979-083B-4C58-AB4A-2B15E896F62E}">
      <dgm:prSet/>
      <dgm:spPr/>
      <dgm:t>
        <a:bodyPr/>
        <a:lstStyle/>
        <a:p>
          <a:endParaRPr lang="en-US"/>
        </a:p>
      </dgm:t>
    </dgm:pt>
    <dgm:pt modelId="{99AC8A82-7CC3-4B47-AF49-552E60E52AFE}" type="pres">
      <dgm:prSet presAssocID="{AB7E98D9-48D7-461A-89B6-2482F9579827}" presName="Name0" presStyleCnt="0">
        <dgm:presLayoutVars>
          <dgm:dir/>
          <dgm:animLvl val="lvl"/>
          <dgm:resizeHandles val="exact"/>
        </dgm:presLayoutVars>
      </dgm:prSet>
      <dgm:spPr/>
    </dgm:pt>
    <dgm:pt modelId="{F12C8EA5-7F35-481F-9495-9D09C21A9D3C}" type="pres">
      <dgm:prSet presAssocID="{42E05EB9-E906-40A1-BCA2-E30E5907E606}" presName="composite" presStyleCnt="0"/>
      <dgm:spPr/>
    </dgm:pt>
    <dgm:pt modelId="{625BE3D1-07F7-47FD-B11D-87599BE4C03C}" type="pres">
      <dgm:prSet presAssocID="{42E05EB9-E906-40A1-BCA2-E30E5907E606}" presName="parTx" presStyleLbl="alignNode1" presStyleIdx="0" presStyleCnt="2">
        <dgm:presLayoutVars>
          <dgm:chMax val="0"/>
          <dgm:chPref val="0"/>
          <dgm:bulletEnabled val="1"/>
        </dgm:presLayoutVars>
      </dgm:prSet>
      <dgm:spPr/>
    </dgm:pt>
    <dgm:pt modelId="{CF087F75-864E-4FC8-A613-12614343C5E3}" type="pres">
      <dgm:prSet presAssocID="{42E05EB9-E906-40A1-BCA2-E30E5907E606}" presName="desTx" presStyleLbl="alignAccFollowNode1" presStyleIdx="0" presStyleCnt="2">
        <dgm:presLayoutVars>
          <dgm:bulletEnabled val="1"/>
        </dgm:presLayoutVars>
      </dgm:prSet>
      <dgm:spPr/>
    </dgm:pt>
    <dgm:pt modelId="{C7E03F7C-71F0-4E61-893D-3BD0F2D650A5}" type="pres">
      <dgm:prSet presAssocID="{56B26837-6EC1-4D3B-97BD-F5CA8EEFDCC3}" presName="space" presStyleCnt="0"/>
      <dgm:spPr/>
    </dgm:pt>
    <dgm:pt modelId="{6D1F3C32-E78C-463D-963F-00523D1FAC71}" type="pres">
      <dgm:prSet presAssocID="{A19ACD6D-ED58-4056-A7E7-33A3BB3881F4}" presName="composite" presStyleCnt="0"/>
      <dgm:spPr/>
    </dgm:pt>
    <dgm:pt modelId="{94DAAAF8-BA6E-482E-992B-0773D21079D5}" type="pres">
      <dgm:prSet presAssocID="{A19ACD6D-ED58-4056-A7E7-33A3BB3881F4}" presName="parTx" presStyleLbl="alignNode1" presStyleIdx="1" presStyleCnt="2">
        <dgm:presLayoutVars>
          <dgm:chMax val="0"/>
          <dgm:chPref val="0"/>
          <dgm:bulletEnabled val="1"/>
        </dgm:presLayoutVars>
      </dgm:prSet>
      <dgm:spPr/>
    </dgm:pt>
    <dgm:pt modelId="{D228D250-7AEF-4648-95C6-D9AB68381703}" type="pres">
      <dgm:prSet presAssocID="{A19ACD6D-ED58-4056-A7E7-33A3BB3881F4}" presName="desTx" presStyleLbl="alignAccFollowNode1" presStyleIdx="1" presStyleCnt="2">
        <dgm:presLayoutVars>
          <dgm:bulletEnabled val="1"/>
        </dgm:presLayoutVars>
      </dgm:prSet>
      <dgm:spPr/>
    </dgm:pt>
  </dgm:ptLst>
  <dgm:cxnLst>
    <dgm:cxn modelId="{1F3F4B18-9E18-492E-96FA-3EEF0EF92EDC}" type="presOf" srcId="{F8523018-4EC1-45F0-8E0A-8E2516A85CFA}" destId="{CF087F75-864E-4FC8-A613-12614343C5E3}" srcOrd="0" destOrd="0" presId="urn:microsoft.com/office/officeart/2005/8/layout/hList1"/>
    <dgm:cxn modelId="{B5102029-8307-4D04-8613-D83DE38C3FE5}" srcId="{42E05EB9-E906-40A1-BCA2-E30E5907E606}" destId="{F8523018-4EC1-45F0-8E0A-8E2516A85CFA}" srcOrd="0" destOrd="0" parTransId="{F9267A58-F8DE-4D9A-A9FA-3F0A1083F12F}" sibTransId="{7FAAC018-8A5A-452F-A188-5DFBA236D6C8}"/>
    <dgm:cxn modelId="{E53CBD35-2279-4313-88CA-0B173821D66A}" type="presOf" srcId="{7958105F-F96F-4564-AAEF-186770CCB265}" destId="{CF087F75-864E-4FC8-A613-12614343C5E3}" srcOrd="0" destOrd="2" presId="urn:microsoft.com/office/officeart/2005/8/layout/hList1"/>
    <dgm:cxn modelId="{03461565-A310-44B6-A9C0-6A7495179932}" type="presOf" srcId="{219B74A6-6FC6-49B5-9E98-08FABA8EB761}" destId="{CF087F75-864E-4FC8-A613-12614343C5E3}" srcOrd="0" destOrd="1" presId="urn:microsoft.com/office/officeart/2005/8/layout/hList1"/>
    <dgm:cxn modelId="{AEDCA446-6F7E-4BB0-8858-6BF3E1D63AD3}" type="presOf" srcId="{A19ACD6D-ED58-4056-A7E7-33A3BB3881F4}" destId="{94DAAAF8-BA6E-482E-992B-0773D21079D5}" srcOrd="0" destOrd="0" presId="urn:microsoft.com/office/officeart/2005/8/layout/hList1"/>
    <dgm:cxn modelId="{AB474148-5F3A-448B-A642-6A2960697880}" srcId="{42E05EB9-E906-40A1-BCA2-E30E5907E606}" destId="{219B74A6-6FC6-49B5-9E98-08FABA8EB761}" srcOrd="1" destOrd="0" parTransId="{B389F819-09CA-4302-A8AA-6DFEADE9A7FB}" sibTransId="{8146047A-28AF-4C4C-9140-176436BA28FB}"/>
    <dgm:cxn modelId="{36F2EC4A-51F8-4695-B286-FF1CE7ADE483}" srcId="{AB7E98D9-48D7-461A-89B6-2482F9579827}" destId="{A19ACD6D-ED58-4056-A7E7-33A3BB3881F4}" srcOrd="1" destOrd="0" parTransId="{8A3D4870-D41F-4C80-B212-552349098C8B}" sibTransId="{E3B79336-4AF5-4EC1-91C3-378AFAEC4856}"/>
    <dgm:cxn modelId="{153B5770-1172-43E9-A600-DBF9C1B7D83E}" type="presOf" srcId="{42E05EB9-E906-40A1-BCA2-E30E5907E606}" destId="{625BE3D1-07F7-47FD-B11D-87599BE4C03C}" srcOrd="0" destOrd="0" presId="urn:microsoft.com/office/officeart/2005/8/layout/hList1"/>
    <dgm:cxn modelId="{4EAF5057-DDD6-4F70-B9E2-0EBB43F8E9D7}" srcId="{42E05EB9-E906-40A1-BCA2-E30E5907E606}" destId="{7958105F-F96F-4564-AAEF-186770CCB265}" srcOrd="2" destOrd="0" parTransId="{7584A977-1887-46FA-BC0A-0DFD6AA880BE}" sibTransId="{3994C798-E242-43AD-805E-79C6277F264E}"/>
    <dgm:cxn modelId="{98A03979-083B-4C58-AB4A-2B15E896F62E}" srcId="{A19ACD6D-ED58-4056-A7E7-33A3BB3881F4}" destId="{0912C5EE-6E5D-4042-A9C2-F0AC20A6097A}" srcOrd="1" destOrd="0" parTransId="{B8CEAB17-7C24-425A-89C3-C740A645B6AA}" sibTransId="{ED8817B9-BCFF-4F6E-9B9F-26FC8EED9942}"/>
    <dgm:cxn modelId="{1CE73CB0-C5BA-424F-BB60-CB29BAF74020}" srcId="{A19ACD6D-ED58-4056-A7E7-33A3BB3881F4}" destId="{CD87EE9F-ECD7-4C79-8383-2C77C2F153FD}" srcOrd="0" destOrd="0" parTransId="{05A05B2C-59AA-47AB-ACFE-79EC60171790}" sibTransId="{7C6F950F-C8A9-4796-A6F2-32EE9D54EEB1}"/>
    <dgm:cxn modelId="{D2AB2CBC-C2C9-4DDD-8555-F3A37A3ED9B2}" type="presOf" srcId="{0912C5EE-6E5D-4042-A9C2-F0AC20A6097A}" destId="{D228D250-7AEF-4648-95C6-D9AB68381703}" srcOrd="0" destOrd="1" presId="urn:microsoft.com/office/officeart/2005/8/layout/hList1"/>
    <dgm:cxn modelId="{5B6E70C8-9C13-468A-9704-311AA32E04BB}" type="presOf" srcId="{CD87EE9F-ECD7-4C79-8383-2C77C2F153FD}" destId="{D228D250-7AEF-4648-95C6-D9AB68381703}" srcOrd="0" destOrd="0" presId="urn:microsoft.com/office/officeart/2005/8/layout/hList1"/>
    <dgm:cxn modelId="{05DCC2EE-2F70-409A-88C1-45F3ECA5087A}" type="presOf" srcId="{AB7E98D9-48D7-461A-89B6-2482F9579827}" destId="{99AC8A82-7CC3-4B47-AF49-552E60E52AFE}" srcOrd="0" destOrd="0" presId="urn:microsoft.com/office/officeart/2005/8/layout/hList1"/>
    <dgm:cxn modelId="{AC8792F8-C4BE-4F68-8CCD-22539139BBCC}" srcId="{AB7E98D9-48D7-461A-89B6-2482F9579827}" destId="{42E05EB9-E906-40A1-BCA2-E30E5907E606}" srcOrd="0" destOrd="0" parTransId="{AA30F936-FCDD-4282-938D-EE21D20091E4}" sibTransId="{56B26837-6EC1-4D3B-97BD-F5CA8EEFDCC3}"/>
    <dgm:cxn modelId="{8376C6FE-80D2-4B46-B339-205508A118F1}" type="presParOf" srcId="{99AC8A82-7CC3-4B47-AF49-552E60E52AFE}" destId="{F12C8EA5-7F35-481F-9495-9D09C21A9D3C}" srcOrd="0" destOrd="0" presId="urn:microsoft.com/office/officeart/2005/8/layout/hList1"/>
    <dgm:cxn modelId="{28EEB386-5879-47AC-AD7B-ADD9A5458475}" type="presParOf" srcId="{F12C8EA5-7F35-481F-9495-9D09C21A9D3C}" destId="{625BE3D1-07F7-47FD-B11D-87599BE4C03C}" srcOrd="0" destOrd="0" presId="urn:microsoft.com/office/officeart/2005/8/layout/hList1"/>
    <dgm:cxn modelId="{DE13534A-C6F5-4F54-9507-BFFEF9749DCC}" type="presParOf" srcId="{F12C8EA5-7F35-481F-9495-9D09C21A9D3C}" destId="{CF087F75-864E-4FC8-A613-12614343C5E3}" srcOrd="1" destOrd="0" presId="urn:microsoft.com/office/officeart/2005/8/layout/hList1"/>
    <dgm:cxn modelId="{53B9A7DB-4AAD-4CC3-B7AE-7BA4A4639574}" type="presParOf" srcId="{99AC8A82-7CC3-4B47-AF49-552E60E52AFE}" destId="{C7E03F7C-71F0-4E61-893D-3BD0F2D650A5}" srcOrd="1" destOrd="0" presId="urn:microsoft.com/office/officeart/2005/8/layout/hList1"/>
    <dgm:cxn modelId="{4D0643D4-FC63-42D7-979F-E9428F356BD4}" type="presParOf" srcId="{99AC8A82-7CC3-4B47-AF49-552E60E52AFE}" destId="{6D1F3C32-E78C-463D-963F-00523D1FAC71}" srcOrd="2" destOrd="0" presId="urn:microsoft.com/office/officeart/2005/8/layout/hList1"/>
    <dgm:cxn modelId="{03C772DE-F7F6-4503-A084-94B9D4D582E8}" type="presParOf" srcId="{6D1F3C32-E78C-463D-963F-00523D1FAC71}" destId="{94DAAAF8-BA6E-482E-992B-0773D21079D5}" srcOrd="0" destOrd="0" presId="urn:microsoft.com/office/officeart/2005/8/layout/hList1"/>
    <dgm:cxn modelId="{61656F19-854B-433B-B6D3-C4EDAD31A008}" type="presParOf" srcId="{6D1F3C32-E78C-463D-963F-00523D1FAC71}" destId="{D228D250-7AEF-4648-95C6-D9AB6838170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dirty="0">
              <a:solidFill>
                <a:schemeClr val="bg1"/>
              </a:solidFill>
            </a:rPr>
            <a:t>Subscription Democratisation</a:t>
          </a:r>
          <a:endParaRPr lang="en-US" dirty="0">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xfrm>
          <a:off x="0" y="3851"/>
          <a:ext cx="5323611" cy="820410"/>
        </a:xfrm>
        <a:prstGeom prst="roundRect">
          <a:avLst>
            <a:gd name="adj" fmla="val 10000"/>
          </a:avLst>
        </a:prstGeom>
        <a:solidFill>
          <a:srgbClr val="75757A">
            <a:lumMod val="40000"/>
            <a:lumOff val="60000"/>
          </a:srgbClr>
        </a:solidFill>
        <a:ln>
          <a:noFill/>
        </a:ln>
        <a:effectLst/>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xfrm>
          <a:off x="0" y="1029365"/>
          <a:ext cx="5323611" cy="820410"/>
        </a:xfrm>
        <a:prstGeom prst="roundRect">
          <a:avLst>
            <a:gd name="adj" fmla="val 10000"/>
          </a:avLst>
        </a:prstGeom>
        <a:solidFill>
          <a:srgbClr val="75757A">
            <a:lumMod val="40000"/>
            <a:lumOff val="60000"/>
          </a:srgbClr>
        </a:solidFill>
        <a:ln>
          <a:noFill/>
        </a:ln>
        <a:effectLst/>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xfrm>
          <a:off x="0" y="2054879"/>
          <a:ext cx="5323611" cy="820410"/>
        </a:xfrm>
        <a:prstGeom prst="roundRect">
          <a:avLst>
            <a:gd name="adj" fmla="val 10000"/>
          </a:avLst>
        </a:prstGeom>
        <a:solidFill>
          <a:srgbClr val="75757A">
            <a:lumMod val="40000"/>
            <a:lumOff val="60000"/>
          </a:srgbClr>
        </a:solidFill>
        <a:ln>
          <a:noFill/>
        </a:ln>
        <a:effectLst/>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xfrm>
          <a:off x="0" y="3080392"/>
          <a:ext cx="5323611" cy="820410"/>
        </a:xfrm>
        <a:prstGeom prst="roundRect">
          <a:avLst>
            <a:gd name="adj" fmla="val 10000"/>
          </a:avLst>
        </a:prstGeom>
        <a:solidFill>
          <a:srgbClr val="75757A">
            <a:lumMod val="40000"/>
            <a:lumOff val="60000"/>
          </a:srgbClr>
        </a:solidFill>
        <a:ln>
          <a:noFill/>
        </a:ln>
        <a:effectLst/>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xfrm>
          <a:off x="0" y="4105906"/>
          <a:ext cx="5323611" cy="820410"/>
        </a:xfrm>
        <a:prstGeom prst="roundRect">
          <a:avLst>
            <a:gd name="adj" fmla="val 10000"/>
          </a:avLst>
        </a:prstGeom>
        <a:solidFill>
          <a:srgbClr val="75757A">
            <a:lumMod val="40000"/>
            <a:lumOff val="60000"/>
          </a:srgbClr>
        </a:solidFill>
        <a:ln>
          <a:noFill/>
        </a:ln>
        <a:effectLst/>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tx2"/>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chemeClr val="accent2">
            <a:lumMod val="40000"/>
            <a:lumOff val="60000"/>
          </a:schemeClr>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2">
            <a:lumMod val="40000"/>
            <a:lumOff val="6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tx1">
            <a:lumMod val="60000"/>
            <a:lumOff val="40000"/>
          </a:schemeClr>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rgbClr val="0078D4"/>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2">
            <a:lumMod val="40000"/>
            <a:lumOff val="6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tx1">
            <a:lumMod val="60000"/>
            <a:lumOff val="40000"/>
          </a:schemeClr>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chemeClr val="tx1">
            <a:lumMod val="60000"/>
            <a:lumOff val="40000"/>
          </a:schemeClr>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rgbClr val="0078D4"/>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2">
            <a:lumMod val="40000"/>
            <a:lumOff val="6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tx1">
            <a:lumMod val="60000"/>
            <a:lumOff val="40000"/>
          </a:schemeClr>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chemeClr val="tx1">
            <a:lumMod val="60000"/>
            <a:lumOff val="40000"/>
          </a:schemeClr>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tx1">
            <a:lumMod val="60000"/>
            <a:lumOff val="4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rgbClr val="0078D4"/>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2">
            <a:lumMod val="40000"/>
            <a:lumOff val="60000"/>
          </a:schemeClr>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no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tx1">
            <a:lumMod val="60000"/>
            <a:lumOff val="40000"/>
          </a:schemeClr>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prstGeom prst="roundRect">
          <a:avLst/>
        </a:prstGeom>
        <a:solidFill>
          <a:schemeClr val="tx1">
            <a:lumMod val="60000"/>
            <a:lumOff val="40000"/>
          </a:schemeClr>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tx1">
            <a:lumMod val="60000"/>
            <a:lumOff val="40000"/>
          </a:schemeClr>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tx1">
            <a:lumMod val="60000"/>
            <a:lumOff val="40000"/>
          </a:schemeClr>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rgbClr val="0078D4"/>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B6CB749B-BDE9-475A-814A-FF29CC588680}" type="doc">
      <dgm:prSet loTypeId="urn:microsoft.com/office/officeart/2018/2/layout/IconCircleList" loCatId="icon" qsTypeId="urn:microsoft.com/office/officeart/2005/8/quickstyle/simple1" qsCatId="simple" csTypeId="urn:microsoft.com/office/officeart/2005/8/colors/accent1_1" csCatId="accent1" phldr="1"/>
      <dgm:spPr/>
      <dgm:t>
        <a:bodyPr/>
        <a:lstStyle/>
        <a:p>
          <a:endParaRPr lang="en-US"/>
        </a:p>
      </dgm:t>
    </dgm:pt>
    <dgm:pt modelId="{633E2E83-36E4-4333-8309-54A059B2C6E4}">
      <dgm:prSet/>
      <dgm:spPr/>
      <dgm:t>
        <a:bodyPr/>
        <a:lstStyle/>
        <a:p>
          <a:pPr>
            <a:lnSpc>
              <a:spcPct val="100000"/>
            </a:lnSpc>
          </a:pPr>
          <a:r>
            <a:rPr lang="en-GB"/>
            <a:t>Enterprise Enrolment &amp; Azure AD Tenants</a:t>
          </a:r>
          <a:endParaRPr lang="en-US"/>
        </a:p>
      </dgm:t>
    </dgm:pt>
    <dgm:pt modelId="{5FE89351-AB8A-4E84-A03F-8CCD217A5207}" type="parTrans" cxnId="{C59CE75E-15EB-4CCE-8A3B-217A21D29F85}">
      <dgm:prSet/>
      <dgm:spPr/>
      <dgm:t>
        <a:bodyPr/>
        <a:lstStyle/>
        <a:p>
          <a:endParaRPr lang="en-US"/>
        </a:p>
      </dgm:t>
    </dgm:pt>
    <dgm:pt modelId="{36585B09-B8E6-4C71-A957-92B7EE3C334E}" type="sibTrans" cxnId="{C59CE75E-15EB-4CCE-8A3B-217A21D29F85}">
      <dgm:prSet/>
      <dgm:spPr/>
      <dgm:t>
        <a:bodyPr/>
        <a:lstStyle/>
        <a:p>
          <a:pPr>
            <a:lnSpc>
              <a:spcPct val="100000"/>
            </a:lnSpc>
          </a:pPr>
          <a:endParaRPr lang="en-US"/>
        </a:p>
      </dgm:t>
    </dgm:pt>
    <dgm:pt modelId="{35991BD1-7470-4B06-9713-17C5EFB5D6F3}">
      <dgm:prSet/>
      <dgm:spPr/>
      <dgm:t>
        <a:bodyPr/>
        <a:lstStyle/>
        <a:p>
          <a:pPr>
            <a:lnSpc>
              <a:spcPct val="100000"/>
            </a:lnSpc>
          </a:pPr>
          <a:r>
            <a:rPr lang="en-GB"/>
            <a:t>Identity &amp; Access Management</a:t>
          </a:r>
          <a:endParaRPr lang="en-US"/>
        </a:p>
      </dgm:t>
    </dgm:pt>
    <dgm:pt modelId="{07E78E34-30ED-45BF-AC3C-C06603DAF2F9}" type="parTrans" cxnId="{4ADA62B1-8E4A-45B4-AE40-A90D268A117E}">
      <dgm:prSet/>
      <dgm:spPr/>
      <dgm:t>
        <a:bodyPr/>
        <a:lstStyle/>
        <a:p>
          <a:endParaRPr lang="en-US"/>
        </a:p>
      </dgm:t>
    </dgm:pt>
    <dgm:pt modelId="{1F37E369-3A3E-4505-8CD0-116DFD49A277}" type="sibTrans" cxnId="{4ADA62B1-8E4A-45B4-AE40-A90D268A117E}">
      <dgm:prSet/>
      <dgm:spPr/>
      <dgm:t>
        <a:bodyPr/>
        <a:lstStyle/>
        <a:p>
          <a:pPr>
            <a:lnSpc>
              <a:spcPct val="100000"/>
            </a:lnSpc>
          </a:pPr>
          <a:endParaRPr lang="en-US"/>
        </a:p>
      </dgm:t>
    </dgm:pt>
    <dgm:pt modelId="{E10CED63-7DBA-4909-B724-F0EC012891FB}">
      <dgm:prSet/>
      <dgm:spPr/>
      <dgm:t>
        <a:bodyPr/>
        <a:lstStyle/>
        <a:p>
          <a:pPr>
            <a:lnSpc>
              <a:spcPct val="100000"/>
            </a:lnSpc>
          </a:pPr>
          <a:r>
            <a:rPr lang="en-GB"/>
            <a:t>Management Group &amp; Subscription Organisation</a:t>
          </a:r>
          <a:endParaRPr lang="en-US"/>
        </a:p>
      </dgm:t>
    </dgm:pt>
    <dgm:pt modelId="{7071D4CF-46BA-49ED-998B-8CAA304F1DCD}" type="parTrans" cxnId="{A52EB299-74D1-4699-814E-1FF31232C51B}">
      <dgm:prSet/>
      <dgm:spPr/>
      <dgm:t>
        <a:bodyPr/>
        <a:lstStyle/>
        <a:p>
          <a:endParaRPr lang="en-US"/>
        </a:p>
      </dgm:t>
    </dgm:pt>
    <dgm:pt modelId="{7662E4A4-342C-4DC0-B999-2B7F92204209}" type="sibTrans" cxnId="{A52EB299-74D1-4699-814E-1FF31232C51B}">
      <dgm:prSet/>
      <dgm:spPr/>
      <dgm:t>
        <a:bodyPr/>
        <a:lstStyle/>
        <a:p>
          <a:pPr>
            <a:lnSpc>
              <a:spcPct val="100000"/>
            </a:lnSpc>
          </a:pPr>
          <a:endParaRPr lang="en-US"/>
        </a:p>
      </dgm:t>
    </dgm:pt>
    <dgm:pt modelId="{F54A10E9-5F6E-41A0-A4BC-FE196C7EF66D}">
      <dgm:prSet/>
      <dgm:spPr/>
      <dgm:t>
        <a:bodyPr/>
        <a:lstStyle/>
        <a:p>
          <a:pPr>
            <a:lnSpc>
              <a:spcPct val="100000"/>
            </a:lnSpc>
          </a:pPr>
          <a:r>
            <a:rPr lang="en-GB"/>
            <a:t>Network Topology &amp; Connectivity</a:t>
          </a:r>
          <a:endParaRPr lang="en-US"/>
        </a:p>
      </dgm:t>
    </dgm:pt>
    <dgm:pt modelId="{1BF72CE9-C5A4-42E3-9EE7-6DF89993A847}" type="parTrans" cxnId="{04FAD7AE-2AEF-4AC9-8516-1F9A234D3E80}">
      <dgm:prSet/>
      <dgm:spPr/>
      <dgm:t>
        <a:bodyPr/>
        <a:lstStyle/>
        <a:p>
          <a:endParaRPr lang="en-US"/>
        </a:p>
      </dgm:t>
    </dgm:pt>
    <dgm:pt modelId="{02E7A9A7-4F8E-463B-A7E9-7A60B1A86117}" type="sibTrans" cxnId="{04FAD7AE-2AEF-4AC9-8516-1F9A234D3E80}">
      <dgm:prSet/>
      <dgm:spPr/>
      <dgm:t>
        <a:bodyPr/>
        <a:lstStyle/>
        <a:p>
          <a:pPr>
            <a:lnSpc>
              <a:spcPct val="100000"/>
            </a:lnSpc>
          </a:pPr>
          <a:endParaRPr lang="en-US"/>
        </a:p>
      </dgm:t>
    </dgm:pt>
    <dgm:pt modelId="{5FB6FE18-45C5-4383-A34C-3F8921F06739}">
      <dgm:prSet/>
      <dgm:spPr/>
      <dgm:t>
        <a:bodyPr/>
        <a:lstStyle/>
        <a:p>
          <a:pPr>
            <a:lnSpc>
              <a:spcPct val="100000"/>
            </a:lnSpc>
          </a:pPr>
          <a:r>
            <a:rPr lang="en-GB"/>
            <a:t>Management &amp; Monitoring</a:t>
          </a:r>
          <a:endParaRPr lang="en-US"/>
        </a:p>
      </dgm:t>
    </dgm:pt>
    <dgm:pt modelId="{ADC1026A-DDF6-4C10-A1BC-6118FB315C00}" type="parTrans" cxnId="{F45B60C3-F008-44EA-8487-C178E3EF068C}">
      <dgm:prSet/>
      <dgm:spPr/>
      <dgm:t>
        <a:bodyPr/>
        <a:lstStyle/>
        <a:p>
          <a:endParaRPr lang="en-US"/>
        </a:p>
      </dgm:t>
    </dgm:pt>
    <dgm:pt modelId="{0D6A8932-08C0-4A41-9864-23735B288322}" type="sibTrans" cxnId="{F45B60C3-F008-44EA-8487-C178E3EF068C}">
      <dgm:prSet/>
      <dgm:spPr/>
      <dgm:t>
        <a:bodyPr/>
        <a:lstStyle/>
        <a:p>
          <a:pPr>
            <a:lnSpc>
              <a:spcPct val="100000"/>
            </a:lnSpc>
          </a:pPr>
          <a:endParaRPr lang="en-US"/>
        </a:p>
      </dgm:t>
    </dgm:pt>
    <dgm:pt modelId="{C780F354-6454-40E7-A65E-48C69E54D5EB}">
      <dgm:prSet/>
      <dgm:spPr/>
      <dgm:t>
        <a:bodyPr/>
        <a:lstStyle/>
        <a:p>
          <a:pPr>
            <a:lnSpc>
              <a:spcPct val="100000"/>
            </a:lnSpc>
          </a:pPr>
          <a:r>
            <a:rPr lang="en-US"/>
            <a:t>Business Continuity &amp; Disaster Recovery</a:t>
          </a:r>
        </a:p>
      </dgm:t>
    </dgm:pt>
    <dgm:pt modelId="{DE26B0AE-C5B6-4375-8D0A-93A7373D9B48}" type="parTrans" cxnId="{BDB71B0E-9641-40A0-9A0F-DED3B68BDCC3}">
      <dgm:prSet/>
      <dgm:spPr/>
      <dgm:t>
        <a:bodyPr/>
        <a:lstStyle/>
        <a:p>
          <a:endParaRPr lang="en-US"/>
        </a:p>
      </dgm:t>
    </dgm:pt>
    <dgm:pt modelId="{FE643D90-CBE8-4C58-BDD6-FAC22779657B}" type="sibTrans" cxnId="{BDB71B0E-9641-40A0-9A0F-DED3B68BDCC3}">
      <dgm:prSet/>
      <dgm:spPr/>
      <dgm:t>
        <a:bodyPr/>
        <a:lstStyle/>
        <a:p>
          <a:pPr>
            <a:lnSpc>
              <a:spcPct val="100000"/>
            </a:lnSpc>
          </a:pPr>
          <a:endParaRPr lang="en-US"/>
        </a:p>
      </dgm:t>
    </dgm:pt>
    <dgm:pt modelId="{09BB13ED-3F44-4DE5-9F66-D4D0B2C1C51A}">
      <dgm:prSet/>
      <dgm:spPr/>
      <dgm:t>
        <a:bodyPr/>
        <a:lstStyle/>
        <a:p>
          <a:pPr>
            <a:lnSpc>
              <a:spcPct val="100000"/>
            </a:lnSpc>
          </a:pPr>
          <a:r>
            <a:rPr lang="en-GB"/>
            <a:t>Security, Governance &amp; Compliance</a:t>
          </a:r>
          <a:endParaRPr lang="en-US"/>
        </a:p>
      </dgm:t>
    </dgm:pt>
    <dgm:pt modelId="{B4FE1796-D55E-4090-9298-CD6901BCC193}" type="parTrans" cxnId="{FB0A6903-5680-46C5-9659-394B9405C09A}">
      <dgm:prSet/>
      <dgm:spPr/>
      <dgm:t>
        <a:bodyPr/>
        <a:lstStyle/>
        <a:p>
          <a:endParaRPr lang="en-US"/>
        </a:p>
      </dgm:t>
    </dgm:pt>
    <dgm:pt modelId="{28237753-4FE3-434B-A333-8C7DB17D7E61}" type="sibTrans" cxnId="{FB0A6903-5680-46C5-9659-394B9405C09A}">
      <dgm:prSet/>
      <dgm:spPr/>
      <dgm:t>
        <a:bodyPr/>
        <a:lstStyle/>
        <a:p>
          <a:pPr>
            <a:lnSpc>
              <a:spcPct val="100000"/>
            </a:lnSpc>
          </a:pPr>
          <a:endParaRPr lang="en-US"/>
        </a:p>
      </dgm:t>
    </dgm:pt>
    <dgm:pt modelId="{915E1F59-851C-409A-9C25-8D8AA05D9A14}">
      <dgm:prSet/>
      <dgm:spPr/>
      <dgm:t>
        <a:bodyPr/>
        <a:lstStyle/>
        <a:p>
          <a:pPr>
            <a:lnSpc>
              <a:spcPct val="100000"/>
            </a:lnSpc>
          </a:pPr>
          <a:r>
            <a:rPr lang="en-GB"/>
            <a:t>Platform Automation &amp; DevOps</a:t>
          </a:r>
          <a:endParaRPr lang="en-US"/>
        </a:p>
      </dgm:t>
    </dgm:pt>
    <dgm:pt modelId="{F52D0A26-CC5F-443D-9FFD-152F0F03FF0F}" type="parTrans" cxnId="{F377FA49-47C3-4895-A25C-AA153A23877D}">
      <dgm:prSet/>
      <dgm:spPr/>
      <dgm:t>
        <a:bodyPr/>
        <a:lstStyle/>
        <a:p>
          <a:endParaRPr lang="en-US"/>
        </a:p>
      </dgm:t>
    </dgm:pt>
    <dgm:pt modelId="{085914C6-ECA3-418E-91BE-0AB0A240C4A7}" type="sibTrans" cxnId="{F377FA49-47C3-4895-A25C-AA153A23877D}">
      <dgm:prSet/>
      <dgm:spPr/>
      <dgm:t>
        <a:bodyPr/>
        <a:lstStyle/>
        <a:p>
          <a:endParaRPr lang="en-US"/>
        </a:p>
      </dgm:t>
    </dgm:pt>
    <dgm:pt modelId="{5DFF7F58-2D92-4919-A4D1-53C116A0112F}" type="pres">
      <dgm:prSet presAssocID="{B6CB749B-BDE9-475A-814A-FF29CC588680}" presName="root" presStyleCnt="0">
        <dgm:presLayoutVars>
          <dgm:dir/>
          <dgm:resizeHandles val="exact"/>
        </dgm:presLayoutVars>
      </dgm:prSet>
      <dgm:spPr/>
    </dgm:pt>
    <dgm:pt modelId="{6CB32458-3517-472B-80F8-3CB834BD6591}" type="pres">
      <dgm:prSet presAssocID="{B6CB749B-BDE9-475A-814A-FF29CC588680}" presName="container" presStyleCnt="0">
        <dgm:presLayoutVars>
          <dgm:dir/>
          <dgm:resizeHandles val="exact"/>
        </dgm:presLayoutVars>
      </dgm:prSet>
      <dgm:spPr/>
    </dgm:pt>
    <dgm:pt modelId="{33B6A4A1-BCB1-48EE-BE20-E84DD8F0F0E7}" type="pres">
      <dgm:prSet presAssocID="{633E2E83-36E4-4333-8309-54A059B2C6E4}" presName="compNode" presStyleCnt="0"/>
      <dgm:spPr/>
    </dgm:pt>
    <dgm:pt modelId="{3D0AEF3F-B143-489D-B1B3-0D05146BFE17}" type="pres">
      <dgm:prSet presAssocID="{633E2E83-36E4-4333-8309-54A059B2C6E4}" presName="iconBgRect" presStyleLbl="bgShp" presStyleIdx="0" presStyleCnt="8"/>
      <dgm:spPr>
        <a:solidFill>
          <a:schemeClr val="tx2"/>
        </a:solidFill>
      </dgm:spPr>
    </dgm:pt>
    <dgm:pt modelId="{5D25622A-DB84-4FE4-B82F-B5001D95155B}" type="pres">
      <dgm:prSet presAssocID="{633E2E83-36E4-4333-8309-54A059B2C6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AB4849C6-49E2-48FF-AFCF-18CA75C66481}" type="pres">
      <dgm:prSet presAssocID="{633E2E83-36E4-4333-8309-54A059B2C6E4}" presName="spaceRect" presStyleCnt="0"/>
      <dgm:spPr/>
    </dgm:pt>
    <dgm:pt modelId="{C777BAF3-A8CE-454A-B8DF-F17559E18DC6}" type="pres">
      <dgm:prSet presAssocID="{633E2E83-36E4-4333-8309-54A059B2C6E4}" presName="textRect" presStyleLbl="revTx" presStyleIdx="0" presStyleCnt="8">
        <dgm:presLayoutVars>
          <dgm:chMax val="1"/>
          <dgm:chPref val="1"/>
        </dgm:presLayoutVars>
      </dgm:prSet>
      <dgm:spPr/>
    </dgm:pt>
    <dgm:pt modelId="{4C0A5FAE-DCAF-4888-927D-D6CA73F576A3}" type="pres">
      <dgm:prSet presAssocID="{36585B09-B8E6-4C71-A957-92B7EE3C334E}" presName="sibTrans" presStyleLbl="sibTrans2D1" presStyleIdx="0" presStyleCnt="0"/>
      <dgm:spPr/>
    </dgm:pt>
    <dgm:pt modelId="{5CF6F2AD-41C6-48A5-A22E-C1E491680D45}" type="pres">
      <dgm:prSet presAssocID="{35991BD1-7470-4B06-9713-17C5EFB5D6F3}" presName="compNode" presStyleCnt="0"/>
      <dgm:spPr/>
    </dgm:pt>
    <dgm:pt modelId="{7ED0A2F5-F723-49EF-A5A7-3C77B4FB6A4F}" type="pres">
      <dgm:prSet presAssocID="{35991BD1-7470-4B06-9713-17C5EFB5D6F3}" presName="iconBgRect" presStyleLbl="bgShp" presStyleIdx="1" presStyleCnt="8"/>
      <dgm:spPr>
        <a:solidFill>
          <a:schemeClr val="tx2"/>
        </a:solidFill>
      </dgm:spPr>
    </dgm:pt>
    <dgm:pt modelId="{21D1EE35-6B95-468D-82CF-69EA1860060F}" type="pres">
      <dgm:prSet presAssocID="{35991BD1-7470-4B06-9713-17C5EFB5D6F3}"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7FD8CC84-BB2A-4E08-8851-7F0B53734BFB}" type="pres">
      <dgm:prSet presAssocID="{35991BD1-7470-4B06-9713-17C5EFB5D6F3}" presName="spaceRect" presStyleCnt="0"/>
      <dgm:spPr/>
    </dgm:pt>
    <dgm:pt modelId="{28F810D6-3D2A-49B2-9358-3A1932C032E6}" type="pres">
      <dgm:prSet presAssocID="{35991BD1-7470-4B06-9713-17C5EFB5D6F3}" presName="textRect" presStyleLbl="revTx" presStyleIdx="1" presStyleCnt="8">
        <dgm:presLayoutVars>
          <dgm:chMax val="1"/>
          <dgm:chPref val="1"/>
        </dgm:presLayoutVars>
      </dgm:prSet>
      <dgm:spPr/>
    </dgm:pt>
    <dgm:pt modelId="{973E0071-17EF-4225-91BA-53E1A00827A3}" type="pres">
      <dgm:prSet presAssocID="{1F37E369-3A3E-4505-8CD0-116DFD49A277}" presName="sibTrans" presStyleLbl="sibTrans2D1" presStyleIdx="0" presStyleCnt="0"/>
      <dgm:spPr/>
    </dgm:pt>
    <dgm:pt modelId="{A6A605D2-044D-47A6-A47D-333C8035211A}" type="pres">
      <dgm:prSet presAssocID="{E10CED63-7DBA-4909-B724-F0EC012891FB}" presName="compNode" presStyleCnt="0"/>
      <dgm:spPr/>
    </dgm:pt>
    <dgm:pt modelId="{44DF07C3-9084-4F2E-B582-EBC0D0AD4A40}" type="pres">
      <dgm:prSet presAssocID="{E10CED63-7DBA-4909-B724-F0EC012891FB}" presName="iconBgRect" presStyleLbl="bgShp" presStyleIdx="2" presStyleCnt="8"/>
      <dgm:spPr>
        <a:solidFill>
          <a:schemeClr val="tx2"/>
        </a:solidFill>
      </dgm:spPr>
    </dgm:pt>
    <dgm:pt modelId="{2DFBAE3E-516B-4CB3-BE34-8E60FDDDDCB3}" type="pres">
      <dgm:prSet presAssocID="{E10CED63-7DBA-4909-B724-F0EC012891FB}"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B0FDA516-9920-42AC-ADFF-1BE914471762}" type="pres">
      <dgm:prSet presAssocID="{E10CED63-7DBA-4909-B724-F0EC012891FB}" presName="spaceRect" presStyleCnt="0"/>
      <dgm:spPr/>
    </dgm:pt>
    <dgm:pt modelId="{D3A87E0D-C7BD-4244-9544-88C569A98210}" type="pres">
      <dgm:prSet presAssocID="{E10CED63-7DBA-4909-B724-F0EC012891FB}" presName="textRect" presStyleLbl="revTx" presStyleIdx="2" presStyleCnt="8">
        <dgm:presLayoutVars>
          <dgm:chMax val="1"/>
          <dgm:chPref val="1"/>
        </dgm:presLayoutVars>
      </dgm:prSet>
      <dgm:spPr/>
    </dgm:pt>
    <dgm:pt modelId="{E57178E7-A952-4B4C-92E8-22369DC99E82}" type="pres">
      <dgm:prSet presAssocID="{7662E4A4-342C-4DC0-B999-2B7F92204209}" presName="sibTrans" presStyleLbl="sibTrans2D1" presStyleIdx="0" presStyleCnt="0"/>
      <dgm:spPr/>
    </dgm:pt>
    <dgm:pt modelId="{F59A7162-3BE5-41EB-947A-EB6859FC73F9}" type="pres">
      <dgm:prSet presAssocID="{F54A10E9-5F6E-41A0-A4BC-FE196C7EF66D}" presName="compNode" presStyleCnt="0"/>
      <dgm:spPr/>
    </dgm:pt>
    <dgm:pt modelId="{D36B881B-03CF-4516-BF77-6A0D0DDE8AAA}" type="pres">
      <dgm:prSet presAssocID="{F54A10E9-5F6E-41A0-A4BC-FE196C7EF66D}" presName="iconBgRect" presStyleLbl="bgShp" presStyleIdx="3" presStyleCnt="8"/>
      <dgm:spPr>
        <a:solidFill>
          <a:schemeClr val="tx2"/>
        </a:solidFill>
      </dgm:spPr>
    </dgm:pt>
    <dgm:pt modelId="{69E383DF-6C9B-4DD9-9D42-EE1B54548E6F}" type="pres">
      <dgm:prSet presAssocID="{F54A10E9-5F6E-41A0-A4BC-FE196C7EF66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a:ext>
      </dgm:extLst>
    </dgm:pt>
    <dgm:pt modelId="{6AF72E97-84B9-442F-9362-381D248377E8}" type="pres">
      <dgm:prSet presAssocID="{F54A10E9-5F6E-41A0-A4BC-FE196C7EF66D}" presName="spaceRect" presStyleCnt="0"/>
      <dgm:spPr/>
    </dgm:pt>
    <dgm:pt modelId="{CF886A95-A4BC-4F34-8F91-72ADA0AFCF2D}" type="pres">
      <dgm:prSet presAssocID="{F54A10E9-5F6E-41A0-A4BC-FE196C7EF66D}" presName="textRect" presStyleLbl="revTx" presStyleIdx="3" presStyleCnt="8">
        <dgm:presLayoutVars>
          <dgm:chMax val="1"/>
          <dgm:chPref val="1"/>
        </dgm:presLayoutVars>
      </dgm:prSet>
      <dgm:spPr/>
    </dgm:pt>
    <dgm:pt modelId="{E1442A18-3772-4C38-A174-3B65D2F65A52}" type="pres">
      <dgm:prSet presAssocID="{02E7A9A7-4F8E-463B-A7E9-7A60B1A86117}" presName="sibTrans" presStyleLbl="sibTrans2D1" presStyleIdx="0" presStyleCnt="0"/>
      <dgm:spPr/>
    </dgm:pt>
    <dgm:pt modelId="{964B6125-B15F-4826-9392-ECCBAD8A65D3}" type="pres">
      <dgm:prSet presAssocID="{5FB6FE18-45C5-4383-A34C-3F8921F06739}" presName="compNode" presStyleCnt="0"/>
      <dgm:spPr/>
    </dgm:pt>
    <dgm:pt modelId="{DF4E098E-F011-422D-8964-85E7B23E1DA7}" type="pres">
      <dgm:prSet presAssocID="{5FB6FE18-45C5-4383-A34C-3F8921F06739}" presName="iconBgRect" presStyleLbl="bgShp" presStyleIdx="4" presStyleCnt="8"/>
      <dgm:spPr>
        <a:solidFill>
          <a:schemeClr val="tx2"/>
        </a:solidFill>
      </dgm:spPr>
    </dgm:pt>
    <dgm:pt modelId="{3ADB3B62-0CF0-4516-A6E4-C6F0292C3558}" type="pres">
      <dgm:prSet presAssocID="{5FB6FE18-45C5-4383-A34C-3F8921F06739}"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106CEC4B-6F4A-499A-8163-9480538E0F3F}" type="pres">
      <dgm:prSet presAssocID="{5FB6FE18-45C5-4383-A34C-3F8921F06739}" presName="spaceRect" presStyleCnt="0"/>
      <dgm:spPr/>
    </dgm:pt>
    <dgm:pt modelId="{C3950890-4AF4-4320-BCDE-9AFB3E4D9526}" type="pres">
      <dgm:prSet presAssocID="{5FB6FE18-45C5-4383-A34C-3F8921F06739}" presName="textRect" presStyleLbl="revTx" presStyleIdx="4" presStyleCnt="8">
        <dgm:presLayoutVars>
          <dgm:chMax val="1"/>
          <dgm:chPref val="1"/>
        </dgm:presLayoutVars>
      </dgm:prSet>
      <dgm:spPr/>
    </dgm:pt>
    <dgm:pt modelId="{4D8F7BCE-9A63-4478-8B3C-507A7F0ADB41}" type="pres">
      <dgm:prSet presAssocID="{0D6A8932-08C0-4A41-9864-23735B288322}" presName="sibTrans" presStyleLbl="sibTrans2D1" presStyleIdx="0" presStyleCnt="0"/>
      <dgm:spPr/>
    </dgm:pt>
    <dgm:pt modelId="{63A4C838-DF8A-4879-BE6A-CB7390AB7033}" type="pres">
      <dgm:prSet presAssocID="{C780F354-6454-40E7-A65E-48C69E54D5EB}" presName="compNode" presStyleCnt="0"/>
      <dgm:spPr/>
    </dgm:pt>
    <dgm:pt modelId="{9B979C08-F35E-4CC9-A78D-7F533F66E13D}" type="pres">
      <dgm:prSet presAssocID="{C780F354-6454-40E7-A65E-48C69E54D5EB}" presName="iconBgRect" presStyleLbl="bgShp" presStyleIdx="5" presStyleCnt="8"/>
      <dgm:spPr>
        <a:solidFill>
          <a:schemeClr val="tx2"/>
        </a:solidFill>
      </dgm:spPr>
    </dgm:pt>
    <dgm:pt modelId="{9BB44B04-0EE7-4880-A27F-7393E5C647A0}" type="pres">
      <dgm:prSet presAssocID="{C780F354-6454-40E7-A65E-48C69E54D5EB}"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ightning"/>
        </a:ext>
      </dgm:extLst>
    </dgm:pt>
    <dgm:pt modelId="{A7E8DB3D-515B-4659-A7DC-E68282EE86C2}" type="pres">
      <dgm:prSet presAssocID="{C780F354-6454-40E7-A65E-48C69E54D5EB}" presName="spaceRect" presStyleCnt="0"/>
      <dgm:spPr/>
    </dgm:pt>
    <dgm:pt modelId="{2E81610D-C806-420B-B67F-2DB3DE2196D3}" type="pres">
      <dgm:prSet presAssocID="{C780F354-6454-40E7-A65E-48C69E54D5EB}" presName="textRect" presStyleLbl="revTx" presStyleIdx="5" presStyleCnt="8">
        <dgm:presLayoutVars>
          <dgm:chMax val="1"/>
          <dgm:chPref val="1"/>
        </dgm:presLayoutVars>
      </dgm:prSet>
      <dgm:spPr/>
    </dgm:pt>
    <dgm:pt modelId="{27F9FD32-9AAE-441A-BE4C-4E0FEA304566}" type="pres">
      <dgm:prSet presAssocID="{FE643D90-CBE8-4C58-BDD6-FAC22779657B}" presName="sibTrans" presStyleLbl="sibTrans2D1" presStyleIdx="0" presStyleCnt="0"/>
      <dgm:spPr/>
    </dgm:pt>
    <dgm:pt modelId="{EFE4B996-DF49-4514-A654-82FD83211B40}" type="pres">
      <dgm:prSet presAssocID="{09BB13ED-3F44-4DE5-9F66-D4D0B2C1C51A}" presName="compNode" presStyleCnt="0"/>
      <dgm:spPr/>
    </dgm:pt>
    <dgm:pt modelId="{36C6CFA6-984E-4ED4-A111-67779CE75AA3}" type="pres">
      <dgm:prSet presAssocID="{09BB13ED-3F44-4DE5-9F66-D4D0B2C1C51A}" presName="iconBgRect" presStyleLbl="bgShp" presStyleIdx="6" presStyleCnt="8"/>
      <dgm:spPr>
        <a:solidFill>
          <a:schemeClr val="tx2"/>
        </a:solidFill>
      </dgm:spPr>
    </dgm:pt>
    <dgm:pt modelId="{2DC5D214-5750-4C7B-A663-220C53D2B435}" type="pres">
      <dgm:prSet presAssocID="{09BB13ED-3F44-4DE5-9F66-D4D0B2C1C51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ock"/>
        </a:ext>
      </dgm:extLst>
    </dgm:pt>
    <dgm:pt modelId="{5F139A42-7DAD-43E9-9534-3B5A27ECD92C}" type="pres">
      <dgm:prSet presAssocID="{09BB13ED-3F44-4DE5-9F66-D4D0B2C1C51A}" presName="spaceRect" presStyleCnt="0"/>
      <dgm:spPr/>
    </dgm:pt>
    <dgm:pt modelId="{6C45BAB1-FAD6-4880-B06F-137ABC91CA16}" type="pres">
      <dgm:prSet presAssocID="{09BB13ED-3F44-4DE5-9F66-D4D0B2C1C51A}" presName="textRect" presStyleLbl="revTx" presStyleIdx="6" presStyleCnt="8">
        <dgm:presLayoutVars>
          <dgm:chMax val="1"/>
          <dgm:chPref val="1"/>
        </dgm:presLayoutVars>
      </dgm:prSet>
      <dgm:spPr/>
    </dgm:pt>
    <dgm:pt modelId="{E6BCF599-056D-46F7-9BEB-2C5D2C8EFF69}" type="pres">
      <dgm:prSet presAssocID="{28237753-4FE3-434B-A333-8C7DB17D7E61}" presName="sibTrans" presStyleLbl="sibTrans2D1" presStyleIdx="0" presStyleCnt="0"/>
      <dgm:spPr/>
    </dgm:pt>
    <dgm:pt modelId="{F2B8F729-F2AF-4031-BA7F-20A5C91D53D9}" type="pres">
      <dgm:prSet presAssocID="{915E1F59-851C-409A-9C25-8D8AA05D9A14}" presName="compNode" presStyleCnt="0"/>
      <dgm:spPr/>
    </dgm:pt>
    <dgm:pt modelId="{1F9DE0C6-9A47-4519-86E1-464AEE583F9D}" type="pres">
      <dgm:prSet presAssocID="{915E1F59-851C-409A-9C25-8D8AA05D9A14}" presName="iconBgRect" presStyleLbl="bgShp" presStyleIdx="7" presStyleCnt="8"/>
      <dgm:spPr>
        <a:solidFill>
          <a:schemeClr val="tx2"/>
        </a:solidFill>
      </dgm:spPr>
    </dgm:pt>
    <dgm:pt modelId="{7D8B5E2A-58E7-4833-B440-E1B96E238F52}" type="pres">
      <dgm:prSet presAssocID="{915E1F59-851C-409A-9C25-8D8AA05D9A14}"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Gears"/>
        </a:ext>
      </dgm:extLst>
    </dgm:pt>
    <dgm:pt modelId="{23480240-B6E1-4973-B112-DEC09568EE20}" type="pres">
      <dgm:prSet presAssocID="{915E1F59-851C-409A-9C25-8D8AA05D9A14}" presName="spaceRect" presStyleCnt="0"/>
      <dgm:spPr/>
    </dgm:pt>
    <dgm:pt modelId="{06E5AB6C-6962-4AE8-B06C-80294E99856F}" type="pres">
      <dgm:prSet presAssocID="{915E1F59-851C-409A-9C25-8D8AA05D9A14}" presName="textRect" presStyleLbl="revTx" presStyleIdx="7" presStyleCnt="8">
        <dgm:presLayoutVars>
          <dgm:chMax val="1"/>
          <dgm:chPref val="1"/>
        </dgm:presLayoutVars>
      </dgm:prSet>
      <dgm:spPr/>
    </dgm:pt>
  </dgm:ptLst>
  <dgm:cxnLst>
    <dgm:cxn modelId="{FB0A6903-5680-46C5-9659-394B9405C09A}" srcId="{B6CB749B-BDE9-475A-814A-FF29CC588680}" destId="{09BB13ED-3F44-4DE5-9F66-D4D0B2C1C51A}" srcOrd="6" destOrd="0" parTransId="{B4FE1796-D55E-4090-9298-CD6901BCC193}" sibTransId="{28237753-4FE3-434B-A333-8C7DB17D7E61}"/>
    <dgm:cxn modelId="{BDB71B0E-9641-40A0-9A0F-DED3B68BDCC3}" srcId="{B6CB749B-BDE9-475A-814A-FF29CC588680}" destId="{C780F354-6454-40E7-A65E-48C69E54D5EB}" srcOrd="5" destOrd="0" parTransId="{DE26B0AE-C5B6-4375-8D0A-93A7373D9B48}" sibTransId="{FE643D90-CBE8-4C58-BDD6-FAC22779657B}"/>
    <dgm:cxn modelId="{0180B51D-ED43-40A8-A47A-A2B637BF7D5C}" type="presOf" srcId="{FE643D90-CBE8-4C58-BDD6-FAC22779657B}" destId="{27F9FD32-9AAE-441A-BE4C-4E0FEA304566}" srcOrd="0" destOrd="0" presId="urn:microsoft.com/office/officeart/2018/2/layout/IconCircleList"/>
    <dgm:cxn modelId="{1CC04D20-FBF4-4069-B40E-3BBF7F2A68D5}" type="presOf" srcId="{0D6A8932-08C0-4A41-9864-23735B288322}" destId="{4D8F7BCE-9A63-4478-8B3C-507A7F0ADB41}" srcOrd="0" destOrd="0" presId="urn:microsoft.com/office/officeart/2018/2/layout/IconCircleList"/>
    <dgm:cxn modelId="{FB4D8629-CC8F-4EE8-80E7-F45BD2C3E85C}" type="presOf" srcId="{915E1F59-851C-409A-9C25-8D8AA05D9A14}" destId="{06E5AB6C-6962-4AE8-B06C-80294E99856F}" srcOrd="0" destOrd="0" presId="urn:microsoft.com/office/officeart/2018/2/layout/IconCircleList"/>
    <dgm:cxn modelId="{2ACA7235-C6C6-475C-B348-36095528480C}" type="presOf" srcId="{5FB6FE18-45C5-4383-A34C-3F8921F06739}" destId="{C3950890-4AF4-4320-BCDE-9AFB3E4D9526}" srcOrd="0" destOrd="0" presId="urn:microsoft.com/office/officeart/2018/2/layout/IconCircleList"/>
    <dgm:cxn modelId="{C59CE75E-15EB-4CCE-8A3B-217A21D29F85}" srcId="{B6CB749B-BDE9-475A-814A-FF29CC588680}" destId="{633E2E83-36E4-4333-8309-54A059B2C6E4}" srcOrd="0" destOrd="0" parTransId="{5FE89351-AB8A-4E84-A03F-8CCD217A5207}" sibTransId="{36585B09-B8E6-4C71-A957-92B7EE3C334E}"/>
    <dgm:cxn modelId="{A8091C45-858A-4191-B895-41EDF1C3558F}" type="presOf" srcId="{F54A10E9-5F6E-41A0-A4BC-FE196C7EF66D}" destId="{CF886A95-A4BC-4F34-8F91-72ADA0AFCF2D}" srcOrd="0" destOrd="0" presId="urn:microsoft.com/office/officeart/2018/2/layout/IconCircleList"/>
    <dgm:cxn modelId="{F377FA49-47C3-4895-A25C-AA153A23877D}" srcId="{B6CB749B-BDE9-475A-814A-FF29CC588680}" destId="{915E1F59-851C-409A-9C25-8D8AA05D9A14}" srcOrd="7" destOrd="0" parTransId="{F52D0A26-CC5F-443D-9FFD-152F0F03FF0F}" sibTransId="{085914C6-ECA3-418E-91BE-0AB0A240C4A7}"/>
    <dgm:cxn modelId="{AC923A4A-4EC3-424E-A0F6-72DB0E28CAF0}" type="presOf" srcId="{B6CB749B-BDE9-475A-814A-FF29CC588680}" destId="{5DFF7F58-2D92-4919-A4D1-53C116A0112F}" srcOrd="0" destOrd="0" presId="urn:microsoft.com/office/officeart/2018/2/layout/IconCircleList"/>
    <dgm:cxn modelId="{896BE97A-4315-4AF5-AB6F-C9A3D4B49178}" type="presOf" srcId="{28237753-4FE3-434B-A333-8C7DB17D7E61}" destId="{E6BCF599-056D-46F7-9BEB-2C5D2C8EFF69}" srcOrd="0" destOrd="0" presId="urn:microsoft.com/office/officeart/2018/2/layout/IconCircleList"/>
    <dgm:cxn modelId="{67069B94-9514-4257-891B-685F3CF498BA}" type="presOf" srcId="{7662E4A4-342C-4DC0-B999-2B7F92204209}" destId="{E57178E7-A952-4B4C-92E8-22369DC99E82}" srcOrd="0" destOrd="0" presId="urn:microsoft.com/office/officeart/2018/2/layout/IconCircleList"/>
    <dgm:cxn modelId="{EA90B394-7EEA-40EA-8E06-CCFAFEFF713F}" type="presOf" srcId="{36585B09-B8E6-4C71-A957-92B7EE3C334E}" destId="{4C0A5FAE-DCAF-4888-927D-D6CA73F576A3}" srcOrd="0" destOrd="0" presId="urn:microsoft.com/office/officeart/2018/2/layout/IconCircleList"/>
    <dgm:cxn modelId="{A52EB299-74D1-4699-814E-1FF31232C51B}" srcId="{B6CB749B-BDE9-475A-814A-FF29CC588680}" destId="{E10CED63-7DBA-4909-B724-F0EC012891FB}" srcOrd="2" destOrd="0" parTransId="{7071D4CF-46BA-49ED-998B-8CAA304F1DCD}" sibTransId="{7662E4A4-342C-4DC0-B999-2B7F92204209}"/>
    <dgm:cxn modelId="{E60AD7A5-1B0C-4C53-A024-11D3A1C7F270}" type="presOf" srcId="{633E2E83-36E4-4333-8309-54A059B2C6E4}" destId="{C777BAF3-A8CE-454A-B8DF-F17559E18DC6}" srcOrd="0" destOrd="0" presId="urn:microsoft.com/office/officeart/2018/2/layout/IconCircleList"/>
    <dgm:cxn modelId="{04FAD7AE-2AEF-4AC9-8516-1F9A234D3E80}" srcId="{B6CB749B-BDE9-475A-814A-FF29CC588680}" destId="{F54A10E9-5F6E-41A0-A4BC-FE196C7EF66D}" srcOrd="3" destOrd="0" parTransId="{1BF72CE9-C5A4-42E3-9EE7-6DF89993A847}" sibTransId="{02E7A9A7-4F8E-463B-A7E9-7A60B1A86117}"/>
    <dgm:cxn modelId="{C0F348B0-0B24-4375-8F3B-5CE1D1424FA8}" type="presOf" srcId="{09BB13ED-3F44-4DE5-9F66-D4D0B2C1C51A}" destId="{6C45BAB1-FAD6-4880-B06F-137ABC91CA16}" srcOrd="0" destOrd="0" presId="urn:microsoft.com/office/officeart/2018/2/layout/IconCircleList"/>
    <dgm:cxn modelId="{4ADA62B1-8E4A-45B4-AE40-A90D268A117E}" srcId="{B6CB749B-BDE9-475A-814A-FF29CC588680}" destId="{35991BD1-7470-4B06-9713-17C5EFB5D6F3}" srcOrd="1" destOrd="0" parTransId="{07E78E34-30ED-45BF-AC3C-C06603DAF2F9}" sibTransId="{1F37E369-3A3E-4505-8CD0-116DFD49A277}"/>
    <dgm:cxn modelId="{F45B60C3-F008-44EA-8487-C178E3EF068C}" srcId="{B6CB749B-BDE9-475A-814A-FF29CC588680}" destId="{5FB6FE18-45C5-4383-A34C-3F8921F06739}" srcOrd="4" destOrd="0" parTransId="{ADC1026A-DDF6-4C10-A1BC-6118FB315C00}" sibTransId="{0D6A8932-08C0-4A41-9864-23735B288322}"/>
    <dgm:cxn modelId="{F3B4BDCE-DCED-4300-85C1-34DD5A1BC7BA}" type="presOf" srcId="{02E7A9A7-4F8E-463B-A7E9-7A60B1A86117}" destId="{E1442A18-3772-4C38-A174-3B65D2F65A52}" srcOrd="0" destOrd="0" presId="urn:microsoft.com/office/officeart/2018/2/layout/IconCircleList"/>
    <dgm:cxn modelId="{4BA355DE-1248-4D57-B0EB-686C9D8D5868}" type="presOf" srcId="{35991BD1-7470-4B06-9713-17C5EFB5D6F3}" destId="{28F810D6-3D2A-49B2-9358-3A1932C032E6}" srcOrd="0" destOrd="0" presId="urn:microsoft.com/office/officeart/2018/2/layout/IconCircleList"/>
    <dgm:cxn modelId="{93BF4EDF-6B84-446C-9031-4C64BBC93E85}" type="presOf" srcId="{1F37E369-3A3E-4505-8CD0-116DFD49A277}" destId="{973E0071-17EF-4225-91BA-53E1A00827A3}" srcOrd="0" destOrd="0" presId="urn:microsoft.com/office/officeart/2018/2/layout/IconCircleList"/>
    <dgm:cxn modelId="{42747BE7-A03A-42B6-9E7B-D690BC0F92C9}" type="presOf" srcId="{E10CED63-7DBA-4909-B724-F0EC012891FB}" destId="{D3A87E0D-C7BD-4244-9544-88C569A98210}" srcOrd="0" destOrd="0" presId="urn:microsoft.com/office/officeart/2018/2/layout/IconCircleList"/>
    <dgm:cxn modelId="{243F01F8-779A-459C-A92D-151DD2174346}" type="presOf" srcId="{C780F354-6454-40E7-A65E-48C69E54D5EB}" destId="{2E81610D-C806-420B-B67F-2DB3DE2196D3}" srcOrd="0" destOrd="0" presId="urn:microsoft.com/office/officeart/2018/2/layout/IconCircleList"/>
    <dgm:cxn modelId="{DAED6505-EB66-4BCA-A906-7F9369223E90}" type="presParOf" srcId="{5DFF7F58-2D92-4919-A4D1-53C116A0112F}" destId="{6CB32458-3517-472B-80F8-3CB834BD6591}" srcOrd="0" destOrd="0" presId="urn:microsoft.com/office/officeart/2018/2/layout/IconCircleList"/>
    <dgm:cxn modelId="{4C4E2181-627E-47DF-896E-724376D744A4}" type="presParOf" srcId="{6CB32458-3517-472B-80F8-3CB834BD6591}" destId="{33B6A4A1-BCB1-48EE-BE20-E84DD8F0F0E7}" srcOrd="0" destOrd="0" presId="urn:microsoft.com/office/officeart/2018/2/layout/IconCircleList"/>
    <dgm:cxn modelId="{5CF0F26A-38BB-4B34-9695-FD798C7284CD}" type="presParOf" srcId="{33B6A4A1-BCB1-48EE-BE20-E84DD8F0F0E7}" destId="{3D0AEF3F-B143-489D-B1B3-0D05146BFE17}" srcOrd="0" destOrd="0" presId="urn:microsoft.com/office/officeart/2018/2/layout/IconCircleList"/>
    <dgm:cxn modelId="{C081F3F2-D2FA-42C6-AAE9-8B3CD54121D4}" type="presParOf" srcId="{33B6A4A1-BCB1-48EE-BE20-E84DD8F0F0E7}" destId="{5D25622A-DB84-4FE4-B82F-B5001D95155B}" srcOrd="1" destOrd="0" presId="urn:microsoft.com/office/officeart/2018/2/layout/IconCircleList"/>
    <dgm:cxn modelId="{6FB6F42B-0D87-4E29-A27C-DB03D770A134}" type="presParOf" srcId="{33B6A4A1-BCB1-48EE-BE20-E84DD8F0F0E7}" destId="{AB4849C6-49E2-48FF-AFCF-18CA75C66481}" srcOrd="2" destOrd="0" presId="urn:microsoft.com/office/officeart/2018/2/layout/IconCircleList"/>
    <dgm:cxn modelId="{86893ACB-B594-4390-93C3-8C00B19E970A}" type="presParOf" srcId="{33B6A4A1-BCB1-48EE-BE20-E84DD8F0F0E7}" destId="{C777BAF3-A8CE-454A-B8DF-F17559E18DC6}" srcOrd="3" destOrd="0" presId="urn:microsoft.com/office/officeart/2018/2/layout/IconCircleList"/>
    <dgm:cxn modelId="{01F1C00B-26DF-4529-96A9-AE21AE6E5CA5}" type="presParOf" srcId="{6CB32458-3517-472B-80F8-3CB834BD6591}" destId="{4C0A5FAE-DCAF-4888-927D-D6CA73F576A3}" srcOrd="1" destOrd="0" presId="urn:microsoft.com/office/officeart/2018/2/layout/IconCircleList"/>
    <dgm:cxn modelId="{CDE5FC24-5E51-49FC-9DBC-5976D2DEB984}" type="presParOf" srcId="{6CB32458-3517-472B-80F8-3CB834BD6591}" destId="{5CF6F2AD-41C6-48A5-A22E-C1E491680D45}" srcOrd="2" destOrd="0" presId="urn:microsoft.com/office/officeart/2018/2/layout/IconCircleList"/>
    <dgm:cxn modelId="{107D1036-5A1F-46C2-90B4-81640277E5D3}" type="presParOf" srcId="{5CF6F2AD-41C6-48A5-A22E-C1E491680D45}" destId="{7ED0A2F5-F723-49EF-A5A7-3C77B4FB6A4F}" srcOrd="0" destOrd="0" presId="urn:microsoft.com/office/officeart/2018/2/layout/IconCircleList"/>
    <dgm:cxn modelId="{3C910819-D01C-40C9-BD69-39AE24D856D8}" type="presParOf" srcId="{5CF6F2AD-41C6-48A5-A22E-C1E491680D45}" destId="{21D1EE35-6B95-468D-82CF-69EA1860060F}" srcOrd="1" destOrd="0" presId="urn:microsoft.com/office/officeart/2018/2/layout/IconCircleList"/>
    <dgm:cxn modelId="{B36CA5F4-B937-4F53-8473-C25942F61747}" type="presParOf" srcId="{5CF6F2AD-41C6-48A5-A22E-C1E491680D45}" destId="{7FD8CC84-BB2A-4E08-8851-7F0B53734BFB}" srcOrd="2" destOrd="0" presId="urn:microsoft.com/office/officeart/2018/2/layout/IconCircleList"/>
    <dgm:cxn modelId="{E02B407A-C295-430D-ADC5-CCB0D6258E2C}" type="presParOf" srcId="{5CF6F2AD-41C6-48A5-A22E-C1E491680D45}" destId="{28F810D6-3D2A-49B2-9358-3A1932C032E6}" srcOrd="3" destOrd="0" presId="urn:microsoft.com/office/officeart/2018/2/layout/IconCircleList"/>
    <dgm:cxn modelId="{0A1E76E2-35B6-485C-A563-8372FB4EED2F}" type="presParOf" srcId="{6CB32458-3517-472B-80F8-3CB834BD6591}" destId="{973E0071-17EF-4225-91BA-53E1A00827A3}" srcOrd="3" destOrd="0" presId="urn:microsoft.com/office/officeart/2018/2/layout/IconCircleList"/>
    <dgm:cxn modelId="{2198F712-2DC4-4572-B6EC-0DE5F9149C9E}" type="presParOf" srcId="{6CB32458-3517-472B-80F8-3CB834BD6591}" destId="{A6A605D2-044D-47A6-A47D-333C8035211A}" srcOrd="4" destOrd="0" presId="urn:microsoft.com/office/officeart/2018/2/layout/IconCircleList"/>
    <dgm:cxn modelId="{C2F20943-C3CC-48DA-BD24-9A8CB4192875}" type="presParOf" srcId="{A6A605D2-044D-47A6-A47D-333C8035211A}" destId="{44DF07C3-9084-4F2E-B582-EBC0D0AD4A40}" srcOrd="0" destOrd="0" presId="urn:microsoft.com/office/officeart/2018/2/layout/IconCircleList"/>
    <dgm:cxn modelId="{D758A474-9249-48E9-84FC-FC9EB01D792D}" type="presParOf" srcId="{A6A605D2-044D-47A6-A47D-333C8035211A}" destId="{2DFBAE3E-516B-4CB3-BE34-8E60FDDDDCB3}" srcOrd="1" destOrd="0" presId="urn:microsoft.com/office/officeart/2018/2/layout/IconCircleList"/>
    <dgm:cxn modelId="{243CC800-04E0-4023-93CD-1F2734020691}" type="presParOf" srcId="{A6A605D2-044D-47A6-A47D-333C8035211A}" destId="{B0FDA516-9920-42AC-ADFF-1BE914471762}" srcOrd="2" destOrd="0" presId="urn:microsoft.com/office/officeart/2018/2/layout/IconCircleList"/>
    <dgm:cxn modelId="{8048AEA1-7184-4FE3-A21B-13D9BD10B754}" type="presParOf" srcId="{A6A605D2-044D-47A6-A47D-333C8035211A}" destId="{D3A87E0D-C7BD-4244-9544-88C569A98210}" srcOrd="3" destOrd="0" presId="urn:microsoft.com/office/officeart/2018/2/layout/IconCircleList"/>
    <dgm:cxn modelId="{101E26F4-AA68-41ED-8016-DA4C6E0C0BD5}" type="presParOf" srcId="{6CB32458-3517-472B-80F8-3CB834BD6591}" destId="{E57178E7-A952-4B4C-92E8-22369DC99E82}" srcOrd="5" destOrd="0" presId="urn:microsoft.com/office/officeart/2018/2/layout/IconCircleList"/>
    <dgm:cxn modelId="{250C0D55-B704-4DEE-A944-93EA385E4210}" type="presParOf" srcId="{6CB32458-3517-472B-80F8-3CB834BD6591}" destId="{F59A7162-3BE5-41EB-947A-EB6859FC73F9}" srcOrd="6" destOrd="0" presId="urn:microsoft.com/office/officeart/2018/2/layout/IconCircleList"/>
    <dgm:cxn modelId="{4693EE93-1AAF-4BAE-BC80-886922CF5DE8}" type="presParOf" srcId="{F59A7162-3BE5-41EB-947A-EB6859FC73F9}" destId="{D36B881B-03CF-4516-BF77-6A0D0DDE8AAA}" srcOrd="0" destOrd="0" presId="urn:microsoft.com/office/officeart/2018/2/layout/IconCircleList"/>
    <dgm:cxn modelId="{B0D7F2C2-7677-470F-B8F2-53175183D8B8}" type="presParOf" srcId="{F59A7162-3BE5-41EB-947A-EB6859FC73F9}" destId="{69E383DF-6C9B-4DD9-9D42-EE1B54548E6F}" srcOrd="1" destOrd="0" presId="urn:microsoft.com/office/officeart/2018/2/layout/IconCircleList"/>
    <dgm:cxn modelId="{22BD457D-0E19-4E2A-9E16-F1B37F74CADB}" type="presParOf" srcId="{F59A7162-3BE5-41EB-947A-EB6859FC73F9}" destId="{6AF72E97-84B9-442F-9362-381D248377E8}" srcOrd="2" destOrd="0" presId="urn:microsoft.com/office/officeart/2018/2/layout/IconCircleList"/>
    <dgm:cxn modelId="{ED508EB6-2813-4D0A-A919-3AC21ACD90B2}" type="presParOf" srcId="{F59A7162-3BE5-41EB-947A-EB6859FC73F9}" destId="{CF886A95-A4BC-4F34-8F91-72ADA0AFCF2D}" srcOrd="3" destOrd="0" presId="urn:microsoft.com/office/officeart/2018/2/layout/IconCircleList"/>
    <dgm:cxn modelId="{5EB9D194-97C5-4F65-B2F6-E8F4E540D13E}" type="presParOf" srcId="{6CB32458-3517-472B-80F8-3CB834BD6591}" destId="{E1442A18-3772-4C38-A174-3B65D2F65A52}" srcOrd="7" destOrd="0" presId="urn:microsoft.com/office/officeart/2018/2/layout/IconCircleList"/>
    <dgm:cxn modelId="{75660135-BEC4-4F15-A3DA-478D3E588E45}" type="presParOf" srcId="{6CB32458-3517-472B-80F8-3CB834BD6591}" destId="{964B6125-B15F-4826-9392-ECCBAD8A65D3}" srcOrd="8" destOrd="0" presId="urn:microsoft.com/office/officeart/2018/2/layout/IconCircleList"/>
    <dgm:cxn modelId="{7EB57E77-86E4-4E47-A4B6-D15E448818CE}" type="presParOf" srcId="{964B6125-B15F-4826-9392-ECCBAD8A65D3}" destId="{DF4E098E-F011-422D-8964-85E7B23E1DA7}" srcOrd="0" destOrd="0" presId="urn:microsoft.com/office/officeart/2018/2/layout/IconCircleList"/>
    <dgm:cxn modelId="{604C5450-2DEB-49A3-92D3-2086180821DE}" type="presParOf" srcId="{964B6125-B15F-4826-9392-ECCBAD8A65D3}" destId="{3ADB3B62-0CF0-4516-A6E4-C6F0292C3558}" srcOrd="1" destOrd="0" presId="urn:microsoft.com/office/officeart/2018/2/layout/IconCircleList"/>
    <dgm:cxn modelId="{56E8A959-0396-4E38-A1A2-4C9246AE82FB}" type="presParOf" srcId="{964B6125-B15F-4826-9392-ECCBAD8A65D3}" destId="{106CEC4B-6F4A-499A-8163-9480538E0F3F}" srcOrd="2" destOrd="0" presId="urn:microsoft.com/office/officeart/2018/2/layout/IconCircleList"/>
    <dgm:cxn modelId="{0A82D00A-3047-471E-B5B2-49CB911587E7}" type="presParOf" srcId="{964B6125-B15F-4826-9392-ECCBAD8A65D3}" destId="{C3950890-4AF4-4320-BCDE-9AFB3E4D9526}" srcOrd="3" destOrd="0" presId="urn:microsoft.com/office/officeart/2018/2/layout/IconCircleList"/>
    <dgm:cxn modelId="{696AEC69-2383-49D1-92F9-189BACD81F45}" type="presParOf" srcId="{6CB32458-3517-472B-80F8-3CB834BD6591}" destId="{4D8F7BCE-9A63-4478-8B3C-507A7F0ADB41}" srcOrd="9" destOrd="0" presId="urn:microsoft.com/office/officeart/2018/2/layout/IconCircleList"/>
    <dgm:cxn modelId="{9F4C267E-1E19-4BCD-8C21-A59D117B80D2}" type="presParOf" srcId="{6CB32458-3517-472B-80F8-3CB834BD6591}" destId="{63A4C838-DF8A-4879-BE6A-CB7390AB7033}" srcOrd="10" destOrd="0" presId="urn:microsoft.com/office/officeart/2018/2/layout/IconCircleList"/>
    <dgm:cxn modelId="{C78AA3B6-82BE-4FE9-89FA-D9CE1518B014}" type="presParOf" srcId="{63A4C838-DF8A-4879-BE6A-CB7390AB7033}" destId="{9B979C08-F35E-4CC9-A78D-7F533F66E13D}" srcOrd="0" destOrd="0" presId="urn:microsoft.com/office/officeart/2018/2/layout/IconCircleList"/>
    <dgm:cxn modelId="{CFD22ADB-BA75-4DD6-8A68-1E209E75DB60}" type="presParOf" srcId="{63A4C838-DF8A-4879-BE6A-CB7390AB7033}" destId="{9BB44B04-0EE7-4880-A27F-7393E5C647A0}" srcOrd="1" destOrd="0" presId="urn:microsoft.com/office/officeart/2018/2/layout/IconCircleList"/>
    <dgm:cxn modelId="{1270B299-A2B0-4BA1-862A-679D6E543A99}" type="presParOf" srcId="{63A4C838-DF8A-4879-BE6A-CB7390AB7033}" destId="{A7E8DB3D-515B-4659-A7DC-E68282EE86C2}" srcOrd="2" destOrd="0" presId="urn:microsoft.com/office/officeart/2018/2/layout/IconCircleList"/>
    <dgm:cxn modelId="{AF552240-3434-41D5-88DD-E6026604DAAE}" type="presParOf" srcId="{63A4C838-DF8A-4879-BE6A-CB7390AB7033}" destId="{2E81610D-C806-420B-B67F-2DB3DE2196D3}" srcOrd="3" destOrd="0" presId="urn:microsoft.com/office/officeart/2018/2/layout/IconCircleList"/>
    <dgm:cxn modelId="{7D93D448-3C96-435C-A6F8-6631FC7F0FF1}" type="presParOf" srcId="{6CB32458-3517-472B-80F8-3CB834BD6591}" destId="{27F9FD32-9AAE-441A-BE4C-4E0FEA304566}" srcOrd="11" destOrd="0" presId="urn:microsoft.com/office/officeart/2018/2/layout/IconCircleList"/>
    <dgm:cxn modelId="{5F5575A3-BA87-4ECB-AEFE-695CFF550C79}" type="presParOf" srcId="{6CB32458-3517-472B-80F8-3CB834BD6591}" destId="{EFE4B996-DF49-4514-A654-82FD83211B40}" srcOrd="12" destOrd="0" presId="urn:microsoft.com/office/officeart/2018/2/layout/IconCircleList"/>
    <dgm:cxn modelId="{9F60CB28-E8D9-419B-B0AC-570CC1A58610}" type="presParOf" srcId="{EFE4B996-DF49-4514-A654-82FD83211B40}" destId="{36C6CFA6-984E-4ED4-A111-67779CE75AA3}" srcOrd="0" destOrd="0" presId="urn:microsoft.com/office/officeart/2018/2/layout/IconCircleList"/>
    <dgm:cxn modelId="{D9E26DB6-C97C-409B-A2F2-49448AC03271}" type="presParOf" srcId="{EFE4B996-DF49-4514-A654-82FD83211B40}" destId="{2DC5D214-5750-4C7B-A663-220C53D2B435}" srcOrd="1" destOrd="0" presId="urn:microsoft.com/office/officeart/2018/2/layout/IconCircleList"/>
    <dgm:cxn modelId="{FBF668F9-E0ED-4813-95F6-B74606003D9E}" type="presParOf" srcId="{EFE4B996-DF49-4514-A654-82FD83211B40}" destId="{5F139A42-7DAD-43E9-9534-3B5A27ECD92C}" srcOrd="2" destOrd="0" presId="urn:microsoft.com/office/officeart/2018/2/layout/IconCircleList"/>
    <dgm:cxn modelId="{9B1271DD-D8AF-4CEF-9ED9-E758A8F7F834}" type="presParOf" srcId="{EFE4B996-DF49-4514-A654-82FD83211B40}" destId="{6C45BAB1-FAD6-4880-B06F-137ABC91CA16}" srcOrd="3" destOrd="0" presId="urn:microsoft.com/office/officeart/2018/2/layout/IconCircleList"/>
    <dgm:cxn modelId="{35FC8523-0B24-48BF-90C6-5ABA3D41A7B5}" type="presParOf" srcId="{6CB32458-3517-472B-80F8-3CB834BD6591}" destId="{E6BCF599-056D-46F7-9BEB-2C5D2C8EFF69}" srcOrd="13" destOrd="0" presId="urn:microsoft.com/office/officeart/2018/2/layout/IconCircleList"/>
    <dgm:cxn modelId="{679C3F5A-E1D8-49D1-8D4D-01FCE5A90799}" type="presParOf" srcId="{6CB32458-3517-472B-80F8-3CB834BD6591}" destId="{F2B8F729-F2AF-4031-BA7F-20A5C91D53D9}" srcOrd="14" destOrd="0" presId="urn:microsoft.com/office/officeart/2018/2/layout/IconCircleList"/>
    <dgm:cxn modelId="{F760DA63-4E58-4DB7-BBA7-6B7150934101}" type="presParOf" srcId="{F2B8F729-F2AF-4031-BA7F-20A5C91D53D9}" destId="{1F9DE0C6-9A47-4519-86E1-464AEE583F9D}" srcOrd="0" destOrd="0" presId="urn:microsoft.com/office/officeart/2018/2/layout/IconCircleList"/>
    <dgm:cxn modelId="{4FC6FB3F-BC05-4F89-9FF4-92A59799A424}" type="presParOf" srcId="{F2B8F729-F2AF-4031-BA7F-20A5C91D53D9}" destId="{7D8B5E2A-58E7-4833-B440-E1B96E238F52}" srcOrd="1" destOrd="0" presId="urn:microsoft.com/office/officeart/2018/2/layout/IconCircleList"/>
    <dgm:cxn modelId="{9224EF07-9CF5-404E-BFCB-19DFCFF1AF26}" type="presParOf" srcId="{F2B8F729-F2AF-4031-BA7F-20A5C91D53D9}" destId="{23480240-B6E1-4973-B112-DEC09568EE20}" srcOrd="2" destOrd="0" presId="urn:microsoft.com/office/officeart/2018/2/layout/IconCircleList"/>
    <dgm:cxn modelId="{FB10C55E-C114-43D9-B8F4-6C63E0CACD26}" type="presParOf" srcId="{F2B8F729-F2AF-4031-BA7F-20A5C91D53D9}" destId="{06E5AB6C-6962-4AE8-B06C-80294E99856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E3D1-07F7-47FD-B11D-87599BE4C03C}">
      <dsp:nvSpPr>
        <dsp:cNvPr id="0" name=""/>
        <dsp:cNvSpPr/>
      </dsp:nvSpPr>
      <dsp:spPr>
        <a:xfrm>
          <a:off x="51" y="71735"/>
          <a:ext cx="4895238" cy="403200"/>
        </a:xfrm>
        <a:prstGeom prst="rect">
          <a:avLst/>
        </a:prstGeom>
        <a:solidFill>
          <a:schemeClr val="tx2"/>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100000"/>
            </a:lnSpc>
            <a:spcBef>
              <a:spcPct val="0"/>
            </a:spcBef>
            <a:spcAft>
              <a:spcPct val="35000"/>
            </a:spcAft>
            <a:buNone/>
          </a:pPr>
          <a:r>
            <a:rPr lang="en-US" sz="1400" b="1" kern="1200">
              <a:solidFill>
                <a:schemeClr val="bg1"/>
              </a:solidFill>
            </a:rPr>
            <a:t>Enterprise-scale Architecture</a:t>
          </a:r>
          <a:r>
            <a:rPr lang="en-US" sz="1400" kern="1200">
              <a:solidFill>
                <a:schemeClr val="bg1"/>
              </a:solidFill>
            </a:rPr>
            <a:t>:</a:t>
          </a:r>
        </a:p>
      </dsp:txBody>
      <dsp:txXfrm>
        <a:off x="51" y="71735"/>
        <a:ext cx="4895238" cy="403200"/>
      </dsp:txXfrm>
    </dsp:sp>
    <dsp:sp modelId="{CF087F75-864E-4FC8-A613-12614343C5E3}">
      <dsp:nvSpPr>
        <dsp:cNvPr id="0" name=""/>
        <dsp:cNvSpPr/>
      </dsp:nvSpPr>
      <dsp:spPr>
        <a:xfrm>
          <a:off x="51" y="474935"/>
          <a:ext cx="4895238" cy="2152079"/>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100000"/>
            </a:lnSpc>
            <a:spcBef>
              <a:spcPct val="0"/>
            </a:spcBef>
            <a:spcAft>
              <a:spcPct val="15000"/>
            </a:spcAft>
            <a:buChar char="•"/>
          </a:pPr>
          <a:r>
            <a:rPr lang="en-US" sz="1400" b="1" kern="1200"/>
            <a:t>Enterprise-scale design principles</a:t>
          </a:r>
          <a:r>
            <a:rPr lang="en-US" sz="1400" kern="1200"/>
            <a:t>: Principles to help/guide you customize the design.</a:t>
          </a:r>
        </a:p>
        <a:p>
          <a:pPr marL="114300" lvl="1" indent="-114300" algn="l" defTabSz="622300">
            <a:lnSpc>
              <a:spcPct val="100000"/>
            </a:lnSpc>
            <a:spcBef>
              <a:spcPct val="0"/>
            </a:spcBef>
            <a:spcAft>
              <a:spcPct val="15000"/>
            </a:spcAft>
            <a:buChar char="•"/>
          </a:pPr>
          <a:r>
            <a:rPr lang="en-US" sz="1400" b="1" kern="1200"/>
            <a:t>Enterprise-scale design guidelines</a:t>
          </a:r>
          <a:r>
            <a:rPr lang="en-US" sz="1400" kern="1200"/>
            <a:t>: Guidelines (decisions and recommendations) for the 8 components of the enterprise-scale architecture</a:t>
          </a:r>
        </a:p>
        <a:p>
          <a:pPr marL="114300" lvl="1" indent="-114300" algn="l" defTabSz="622300">
            <a:lnSpc>
              <a:spcPct val="100000"/>
            </a:lnSpc>
            <a:spcBef>
              <a:spcPct val="0"/>
            </a:spcBef>
            <a:spcAft>
              <a:spcPct val="15000"/>
            </a:spcAft>
            <a:buChar char="•"/>
          </a:pPr>
          <a:r>
            <a:rPr lang="en-US" sz="1400" b="1" kern="1200"/>
            <a:t>Enterprise-scale Implementation guide</a:t>
          </a:r>
          <a:r>
            <a:rPr lang="en-US" sz="1400" kern="1200"/>
            <a:t>: The way you create those things using reference implementation in GitHub and the deployment pipeline</a:t>
          </a:r>
        </a:p>
      </dsp:txBody>
      <dsp:txXfrm>
        <a:off x="51" y="474935"/>
        <a:ext cx="4895238" cy="2152079"/>
      </dsp:txXfrm>
    </dsp:sp>
    <dsp:sp modelId="{94DAAAF8-BA6E-482E-992B-0773D21079D5}">
      <dsp:nvSpPr>
        <dsp:cNvPr id="0" name=""/>
        <dsp:cNvSpPr/>
      </dsp:nvSpPr>
      <dsp:spPr>
        <a:xfrm>
          <a:off x="5580622" y="71735"/>
          <a:ext cx="4895238" cy="403200"/>
        </a:xfrm>
        <a:prstGeom prst="rect">
          <a:avLst/>
        </a:prstGeom>
        <a:solidFill>
          <a:schemeClr val="tx2"/>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100000"/>
            </a:lnSpc>
            <a:spcBef>
              <a:spcPct val="0"/>
            </a:spcBef>
            <a:spcAft>
              <a:spcPct val="35000"/>
            </a:spcAft>
            <a:buNone/>
          </a:pPr>
          <a:r>
            <a:rPr lang="en-US" sz="1400" b="1" kern="1200">
              <a:solidFill>
                <a:schemeClr val="bg1"/>
              </a:solidFill>
            </a:rPr>
            <a:t>Enterprise-scale Reference Implementation</a:t>
          </a:r>
          <a:r>
            <a:rPr lang="en-US" sz="1400" kern="1200">
              <a:solidFill>
                <a:schemeClr val="bg1"/>
              </a:solidFill>
            </a:rPr>
            <a:t>: </a:t>
          </a:r>
        </a:p>
      </dsp:txBody>
      <dsp:txXfrm>
        <a:off x="5580622" y="71735"/>
        <a:ext cx="4895238" cy="403200"/>
      </dsp:txXfrm>
    </dsp:sp>
    <dsp:sp modelId="{D228D250-7AEF-4648-95C6-D9AB68381703}">
      <dsp:nvSpPr>
        <dsp:cNvPr id="0" name=""/>
        <dsp:cNvSpPr/>
      </dsp:nvSpPr>
      <dsp:spPr>
        <a:xfrm>
          <a:off x="5580622" y="474935"/>
          <a:ext cx="4895238" cy="2152079"/>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100000"/>
            </a:lnSpc>
            <a:spcBef>
              <a:spcPct val="0"/>
            </a:spcBef>
            <a:spcAft>
              <a:spcPct val="15000"/>
            </a:spcAft>
            <a:buChar char="•"/>
          </a:pPr>
          <a:r>
            <a:rPr lang="en-US" sz="1400" b="1" kern="1200"/>
            <a:t>Enterprise-scale foundation: </a:t>
          </a:r>
          <a:r>
            <a:rPr lang="en-US" sz="1400" kern="1200"/>
            <a:t>A reference implementation of shared services containing network, security, identity, governance services required to construct and operationalize an enterprise-scale landing zone</a:t>
          </a:r>
        </a:p>
        <a:p>
          <a:pPr marL="114300" lvl="1" indent="-114300" algn="l" defTabSz="622300">
            <a:lnSpc>
              <a:spcPct val="100000"/>
            </a:lnSpc>
            <a:spcBef>
              <a:spcPct val="0"/>
            </a:spcBef>
            <a:spcAft>
              <a:spcPct val="15000"/>
            </a:spcAft>
            <a:buChar char="•"/>
          </a:pPr>
          <a:r>
            <a:rPr lang="en-US" sz="1400" b="1" kern="1200"/>
            <a:t>Enterprise-scale landing zone(s): </a:t>
          </a:r>
          <a:r>
            <a:rPr lang="en-US" sz="1400" kern="1200"/>
            <a:t>A reference implementation of a workload environment conforming to the enterprise-scale architecture (opinionated way to implement, code)</a:t>
          </a:r>
        </a:p>
      </dsp:txBody>
      <dsp:txXfrm>
        <a:off x="5580622" y="474935"/>
        <a:ext cx="4895238" cy="21520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851"/>
          <a:ext cx="5323611" cy="820410"/>
        </a:xfrm>
        <a:prstGeom prst="roundRect">
          <a:avLst>
            <a:gd name="adj" fmla="val 10000"/>
          </a:avLst>
        </a:prstGeom>
        <a:solidFill>
          <a:srgbClr val="75757A">
            <a:lumMod val="40000"/>
            <a:lumOff val="60000"/>
          </a:srgbClr>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8174" y="188444"/>
          <a:ext cx="451226" cy="451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47574" y="3851"/>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dirty="0">
              <a:solidFill>
                <a:schemeClr val="bg1"/>
              </a:solidFill>
            </a:rPr>
            <a:t>Subscription Democratisation</a:t>
          </a:r>
          <a:endParaRPr lang="en-US" sz="1900" kern="1200" dirty="0">
            <a:solidFill>
              <a:schemeClr val="bg1"/>
            </a:solidFill>
          </a:endParaRPr>
        </a:p>
      </dsp:txBody>
      <dsp:txXfrm>
        <a:off x="947574" y="3851"/>
        <a:ext cx="4376036" cy="820410"/>
      </dsp:txXfrm>
    </dsp:sp>
    <dsp:sp modelId="{841DA7F5-DBEC-48A2-8207-FA74CA80C581}">
      <dsp:nvSpPr>
        <dsp:cNvPr id="0" name=""/>
        <dsp:cNvSpPr/>
      </dsp:nvSpPr>
      <dsp:spPr>
        <a:xfrm>
          <a:off x="0" y="1029365"/>
          <a:ext cx="5323611" cy="820410"/>
        </a:xfrm>
        <a:prstGeom prst="roundRect">
          <a:avLst>
            <a:gd name="adj" fmla="val 10000"/>
          </a:avLst>
        </a:prstGeom>
        <a:solidFill>
          <a:srgbClr val="75757A">
            <a:lumMod val="40000"/>
            <a:lumOff val="60000"/>
          </a:srgbClr>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8174" y="1213957"/>
          <a:ext cx="451226" cy="451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47574" y="1029365"/>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Policy Driven Governance</a:t>
          </a:r>
          <a:endParaRPr lang="en-US" sz="1900" kern="1200">
            <a:solidFill>
              <a:schemeClr val="bg1"/>
            </a:solidFill>
          </a:endParaRPr>
        </a:p>
      </dsp:txBody>
      <dsp:txXfrm>
        <a:off x="947574" y="1029365"/>
        <a:ext cx="4376036" cy="820410"/>
      </dsp:txXfrm>
    </dsp:sp>
    <dsp:sp modelId="{DC46849B-4671-441A-AE42-53F3115AF42C}">
      <dsp:nvSpPr>
        <dsp:cNvPr id="0" name=""/>
        <dsp:cNvSpPr/>
      </dsp:nvSpPr>
      <dsp:spPr>
        <a:xfrm>
          <a:off x="0" y="2054879"/>
          <a:ext cx="5323611" cy="820410"/>
        </a:xfrm>
        <a:prstGeom prst="roundRect">
          <a:avLst>
            <a:gd name="adj" fmla="val 10000"/>
          </a:avLst>
        </a:prstGeom>
        <a:solidFill>
          <a:srgbClr val="75757A">
            <a:lumMod val="40000"/>
            <a:lumOff val="60000"/>
          </a:srgb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8174" y="2239471"/>
          <a:ext cx="451226" cy="451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47574" y="2054879"/>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Single Control and Management Plane</a:t>
          </a:r>
          <a:endParaRPr lang="en-US" sz="1900" kern="1200">
            <a:solidFill>
              <a:schemeClr val="bg1"/>
            </a:solidFill>
          </a:endParaRPr>
        </a:p>
      </dsp:txBody>
      <dsp:txXfrm>
        <a:off x="947574" y="2054879"/>
        <a:ext cx="4376036" cy="820410"/>
      </dsp:txXfrm>
    </dsp:sp>
    <dsp:sp modelId="{3991FB7D-8E95-4461-8715-145F84D84788}">
      <dsp:nvSpPr>
        <dsp:cNvPr id="0" name=""/>
        <dsp:cNvSpPr/>
      </dsp:nvSpPr>
      <dsp:spPr>
        <a:xfrm>
          <a:off x="0" y="3080392"/>
          <a:ext cx="5323611" cy="820410"/>
        </a:xfrm>
        <a:prstGeom prst="roundRect">
          <a:avLst>
            <a:gd name="adj" fmla="val 10000"/>
          </a:avLst>
        </a:prstGeom>
        <a:solidFill>
          <a:srgbClr val="75757A">
            <a:lumMod val="40000"/>
            <a:lumOff val="60000"/>
          </a:srgb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8174" y="3264985"/>
          <a:ext cx="451226" cy="4512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47574" y="3080392"/>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Application Centric and Archetype-Neutral </a:t>
          </a:r>
          <a:endParaRPr lang="en-US" sz="1900" kern="1200">
            <a:solidFill>
              <a:schemeClr val="bg1"/>
            </a:solidFill>
          </a:endParaRPr>
        </a:p>
      </dsp:txBody>
      <dsp:txXfrm>
        <a:off x="947574" y="3080392"/>
        <a:ext cx="4376036" cy="820410"/>
      </dsp:txXfrm>
    </dsp:sp>
    <dsp:sp modelId="{2F66CAA5-C063-4817-A38F-3DE932897A47}">
      <dsp:nvSpPr>
        <dsp:cNvPr id="0" name=""/>
        <dsp:cNvSpPr/>
      </dsp:nvSpPr>
      <dsp:spPr>
        <a:xfrm>
          <a:off x="0" y="4105906"/>
          <a:ext cx="5323611" cy="820410"/>
        </a:xfrm>
        <a:prstGeom prst="roundRect">
          <a:avLst>
            <a:gd name="adj" fmla="val 10000"/>
          </a:avLst>
        </a:prstGeom>
        <a:solidFill>
          <a:srgbClr val="75757A">
            <a:lumMod val="40000"/>
            <a:lumOff val="60000"/>
          </a:srgb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8174" y="4290498"/>
          <a:ext cx="451226" cy="4512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47574" y="4105906"/>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Azure Native Design and Platform Roadmap Alignment</a:t>
          </a:r>
          <a:endParaRPr lang="en-US" sz="1900" kern="1200">
            <a:solidFill>
              <a:schemeClr val="bg1"/>
            </a:solidFill>
          </a:endParaRPr>
        </a:p>
      </dsp:txBody>
      <dsp:txXfrm>
        <a:off x="947574" y="4105906"/>
        <a:ext cx="4376036" cy="8204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851"/>
          <a:ext cx="5323611" cy="820410"/>
        </a:xfrm>
        <a:prstGeom prst="roundRect">
          <a:avLst>
            <a:gd name="adj" fmla="val 10000"/>
          </a:avLst>
        </a:prstGeom>
        <a:solidFill>
          <a:schemeClr val="tx2"/>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8174" y="188444"/>
          <a:ext cx="451226" cy="451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47574" y="3851"/>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Subscription Democratisation</a:t>
          </a:r>
          <a:endParaRPr lang="en-US" sz="1900" kern="1200">
            <a:solidFill>
              <a:schemeClr val="bg1"/>
            </a:solidFill>
          </a:endParaRPr>
        </a:p>
      </dsp:txBody>
      <dsp:txXfrm>
        <a:off x="947574" y="3851"/>
        <a:ext cx="4376036" cy="820410"/>
      </dsp:txXfrm>
    </dsp:sp>
    <dsp:sp modelId="{841DA7F5-DBEC-48A2-8207-FA74CA80C581}">
      <dsp:nvSpPr>
        <dsp:cNvPr id="0" name=""/>
        <dsp:cNvSpPr/>
      </dsp:nvSpPr>
      <dsp:spPr>
        <a:xfrm>
          <a:off x="0" y="1029365"/>
          <a:ext cx="5323611" cy="820410"/>
        </a:xfrm>
        <a:prstGeom prst="roundRect">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8174" y="1213957"/>
          <a:ext cx="451226" cy="451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47574" y="1029365"/>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Policy Driven Governance</a:t>
          </a:r>
          <a:endParaRPr lang="en-US" sz="1900" kern="1200">
            <a:solidFill>
              <a:schemeClr val="bg1"/>
            </a:solidFill>
          </a:endParaRPr>
        </a:p>
      </dsp:txBody>
      <dsp:txXfrm>
        <a:off x="947574" y="1029365"/>
        <a:ext cx="4376036" cy="820410"/>
      </dsp:txXfrm>
    </dsp:sp>
    <dsp:sp modelId="{DC46849B-4671-441A-AE42-53F3115AF42C}">
      <dsp:nvSpPr>
        <dsp:cNvPr id="0" name=""/>
        <dsp:cNvSpPr/>
      </dsp:nvSpPr>
      <dsp:spPr>
        <a:xfrm>
          <a:off x="0" y="2054879"/>
          <a:ext cx="5323611" cy="820410"/>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8174" y="2239471"/>
          <a:ext cx="451226" cy="451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47574" y="2054879"/>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Single Control and Management Plane</a:t>
          </a:r>
          <a:endParaRPr lang="en-US" sz="1900" kern="1200">
            <a:solidFill>
              <a:schemeClr val="bg1"/>
            </a:solidFill>
          </a:endParaRPr>
        </a:p>
      </dsp:txBody>
      <dsp:txXfrm>
        <a:off x="947574" y="2054879"/>
        <a:ext cx="4376036" cy="820410"/>
      </dsp:txXfrm>
    </dsp:sp>
    <dsp:sp modelId="{3991FB7D-8E95-4461-8715-145F84D84788}">
      <dsp:nvSpPr>
        <dsp:cNvPr id="0" name=""/>
        <dsp:cNvSpPr/>
      </dsp:nvSpPr>
      <dsp:spPr>
        <a:xfrm>
          <a:off x="0" y="3080392"/>
          <a:ext cx="5323611" cy="820410"/>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8174" y="3264985"/>
          <a:ext cx="451226" cy="4512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47574" y="3080392"/>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Application Centric and Archetype-Neutral </a:t>
          </a:r>
          <a:endParaRPr lang="en-US" sz="1900" kern="1200">
            <a:solidFill>
              <a:schemeClr val="bg1"/>
            </a:solidFill>
          </a:endParaRPr>
        </a:p>
      </dsp:txBody>
      <dsp:txXfrm>
        <a:off x="947574" y="3080392"/>
        <a:ext cx="4376036" cy="820410"/>
      </dsp:txXfrm>
    </dsp:sp>
    <dsp:sp modelId="{2F66CAA5-C063-4817-A38F-3DE932897A47}">
      <dsp:nvSpPr>
        <dsp:cNvPr id="0" name=""/>
        <dsp:cNvSpPr/>
      </dsp:nvSpPr>
      <dsp:spPr>
        <a:xfrm>
          <a:off x="0" y="4105906"/>
          <a:ext cx="5323611" cy="820410"/>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8174" y="4290498"/>
          <a:ext cx="451226" cy="4512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47574" y="4105906"/>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Azure Native Design and Platform Roadmap Alignment</a:t>
          </a:r>
          <a:endParaRPr lang="en-US" sz="1900" kern="1200">
            <a:solidFill>
              <a:schemeClr val="bg1"/>
            </a:solidFill>
          </a:endParaRPr>
        </a:p>
      </dsp:txBody>
      <dsp:txXfrm>
        <a:off x="947574" y="4105906"/>
        <a:ext cx="4376036" cy="8204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851"/>
          <a:ext cx="5323611" cy="820410"/>
        </a:xfrm>
        <a:prstGeom prst="roundRect">
          <a:avLst>
            <a:gd name="adj" fmla="val 10000"/>
          </a:avLst>
        </a:prstGeom>
        <a:solidFill>
          <a:schemeClr val="tx1">
            <a:lumMod val="60000"/>
            <a:lumOff val="40000"/>
          </a:schemeClr>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8174" y="188444"/>
          <a:ext cx="451226" cy="451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47574" y="3851"/>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Subscription Democratisation</a:t>
          </a:r>
          <a:endParaRPr lang="en-US" sz="1900" kern="1200">
            <a:solidFill>
              <a:schemeClr val="bg1"/>
            </a:solidFill>
          </a:endParaRPr>
        </a:p>
      </dsp:txBody>
      <dsp:txXfrm>
        <a:off x="947574" y="3851"/>
        <a:ext cx="4376036" cy="820410"/>
      </dsp:txXfrm>
    </dsp:sp>
    <dsp:sp modelId="{841DA7F5-DBEC-48A2-8207-FA74CA80C581}">
      <dsp:nvSpPr>
        <dsp:cNvPr id="0" name=""/>
        <dsp:cNvSpPr/>
      </dsp:nvSpPr>
      <dsp:spPr>
        <a:xfrm>
          <a:off x="0" y="1029365"/>
          <a:ext cx="5323611" cy="820410"/>
        </a:xfrm>
        <a:prstGeom prst="roundRect">
          <a:avLst/>
        </a:prstGeom>
        <a:solidFill>
          <a:srgbClr val="0078D4"/>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8174" y="1213957"/>
          <a:ext cx="451226" cy="451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47574" y="1029365"/>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Policy Driven Governance</a:t>
          </a:r>
          <a:endParaRPr lang="en-US" sz="1900" kern="1200">
            <a:solidFill>
              <a:schemeClr val="bg1"/>
            </a:solidFill>
          </a:endParaRPr>
        </a:p>
      </dsp:txBody>
      <dsp:txXfrm>
        <a:off x="947574" y="1029365"/>
        <a:ext cx="4376036" cy="820410"/>
      </dsp:txXfrm>
    </dsp:sp>
    <dsp:sp modelId="{DC46849B-4671-441A-AE42-53F3115AF42C}">
      <dsp:nvSpPr>
        <dsp:cNvPr id="0" name=""/>
        <dsp:cNvSpPr/>
      </dsp:nvSpPr>
      <dsp:spPr>
        <a:xfrm>
          <a:off x="0" y="2054879"/>
          <a:ext cx="5323611" cy="820410"/>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8174" y="2239471"/>
          <a:ext cx="451226" cy="451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47574" y="2054879"/>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Single Control and Management Plane</a:t>
          </a:r>
          <a:endParaRPr lang="en-US" sz="1900" kern="1200">
            <a:solidFill>
              <a:schemeClr val="bg1"/>
            </a:solidFill>
          </a:endParaRPr>
        </a:p>
      </dsp:txBody>
      <dsp:txXfrm>
        <a:off x="947574" y="2054879"/>
        <a:ext cx="4376036" cy="820410"/>
      </dsp:txXfrm>
    </dsp:sp>
    <dsp:sp modelId="{3991FB7D-8E95-4461-8715-145F84D84788}">
      <dsp:nvSpPr>
        <dsp:cNvPr id="0" name=""/>
        <dsp:cNvSpPr/>
      </dsp:nvSpPr>
      <dsp:spPr>
        <a:xfrm>
          <a:off x="0" y="3080392"/>
          <a:ext cx="5323611" cy="820410"/>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8174" y="3264985"/>
          <a:ext cx="451226" cy="4512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47574" y="3080392"/>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Application Centric and Archetype-Neutral </a:t>
          </a:r>
          <a:endParaRPr lang="en-US" sz="1900" kern="1200">
            <a:solidFill>
              <a:schemeClr val="bg1"/>
            </a:solidFill>
          </a:endParaRPr>
        </a:p>
      </dsp:txBody>
      <dsp:txXfrm>
        <a:off x="947574" y="3080392"/>
        <a:ext cx="4376036" cy="820410"/>
      </dsp:txXfrm>
    </dsp:sp>
    <dsp:sp modelId="{2F66CAA5-C063-4817-A38F-3DE932897A47}">
      <dsp:nvSpPr>
        <dsp:cNvPr id="0" name=""/>
        <dsp:cNvSpPr/>
      </dsp:nvSpPr>
      <dsp:spPr>
        <a:xfrm>
          <a:off x="0" y="4105906"/>
          <a:ext cx="5323611" cy="820410"/>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8174" y="4290498"/>
          <a:ext cx="451226" cy="4512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47574" y="4105906"/>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Azure Native Design and Platform Roadmap Alignment</a:t>
          </a:r>
          <a:endParaRPr lang="en-US" sz="1900" kern="1200">
            <a:solidFill>
              <a:schemeClr val="bg1"/>
            </a:solidFill>
          </a:endParaRPr>
        </a:p>
      </dsp:txBody>
      <dsp:txXfrm>
        <a:off x="947574" y="4105906"/>
        <a:ext cx="4376036" cy="8204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851"/>
          <a:ext cx="5323611" cy="820410"/>
        </a:xfrm>
        <a:prstGeom prst="roundRect">
          <a:avLst>
            <a:gd name="adj" fmla="val 10000"/>
          </a:avLst>
        </a:prstGeom>
        <a:solidFill>
          <a:schemeClr val="tx1">
            <a:lumMod val="60000"/>
            <a:lumOff val="40000"/>
          </a:schemeClr>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8174" y="188444"/>
          <a:ext cx="451226" cy="451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47574" y="3851"/>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Subscription Democratisation</a:t>
          </a:r>
          <a:endParaRPr lang="en-US" sz="1900" kern="1200">
            <a:solidFill>
              <a:schemeClr val="bg1"/>
            </a:solidFill>
          </a:endParaRPr>
        </a:p>
      </dsp:txBody>
      <dsp:txXfrm>
        <a:off x="947574" y="3851"/>
        <a:ext cx="4376036" cy="820410"/>
      </dsp:txXfrm>
    </dsp:sp>
    <dsp:sp modelId="{841DA7F5-DBEC-48A2-8207-FA74CA80C581}">
      <dsp:nvSpPr>
        <dsp:cNvPr id="0" name=""/>
        <dsp:cNvSpPr/>
      </dsp:nvSpPr>
      <dsp:spPr>
        <a:xfrm>
          <a:off x="0" y="1029365"/>
          <a:ext cx="5323611" cy="820410"/>
        </a:xfrm>
        <a:prstGeom prst="roundRect">
          <a:avLst/>
        </a:prstGeom>
        <a:solidFill>
          <a:schemeClr val="tx1">
            <a:lumMod val="60000"/>
            <a:lumOff val="40000"/>
          </a:schemeClr>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8174" y="1213957"/>
          <a:ext cx="451226" cy="451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47574" y="1029365"/>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Policy Driven Governance</a:t>
          </a:r>
          <a:endParaRPr lang="en-US" sz="1900" kern="1200">
            <a:solidFill>
              <a:schemeClr val="bg1"/>
            </a:solidFill>
          </a:endParaRPr>
        </a:p>
      </dsp:txBody>
      <dsp:txXfrm>
        <a:off x="947574" y="1029365"/>
        <a:ext cx="4376036" cy="820410"/>
      </dsp:txXfrm>
    </dsp:sp>
    <dsp:sp modelId="{DC46849B-4671-441A-AE42-53F3115AF42C}">
      <dsp:nvSpPr>
        <dsp:cNvPr id="0" name=""/>
        <dsp:cNvSpPr/>
      </dsp:nvSpPr>
      <dsp:spPr>
        <a:xfrm>
          <a:off x="0" y="2054879"/>
          <a:ext cx="5323611" cy="820410"/>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8174" y="2239471"/>
          <a:ext cx="451226" cy="451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47574" y="2054879"/>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Single Control and Management Plane</a:t>
          </a:r>
          <a:endParaRPr lang="en-US" sz="1900" kern="1200">
            <a:solidFill>
              <a:schemeClr val="bg1"/>
            </a:solidFill>
          </a:endParaRPr>
        </a:p>
      </dsp:txBody>
      <dsp:txXfrm>
        <a:off x="947574" y="2054879"/>
        <a:ext cx="4376036" cy="820410"/>
      </dsp:txXfrm>
    </dsp:sp>
    <dsp:sp modelId="{3991FB7D-8E95-4461-8715-145F84D84788}">
      <dsp:nvSpPr>
        <dsp:cNvPr id="0" name=""/>
        <dsp:cNvSpPr/>
      </dsp:nvSpPr>
      <dsp:spPr>
        <a:xfrm>
          <a:off x="0" y="3080392"/>
          <a:ext cx="5323611" cy="820410"/>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8174" y="3264985"/>
          <a:ext cx="451226" cy="4512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47574" y="3080392"/>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Application Centric and Archetype-Neutral </a:t>
          </a:r>
          <a:endParaRPr lang="en-US" sz="1900" kern="1200">
            <a:solidFill>
              <a:schemeClr val="bg1"/>
            </a:solidFill>
          </a:endParaRPr>
        </a:p>
      </dsp:txBody>
      <dsp:txXfrm>
        <a:off x="947574" y="3080392"/>
        <a:ext cx="4376036" cy="820410"/>
      </dsp:txXfrm>
    </dsp:sp>
    <dsp:sp modelId="{2F66CAA5-C063-4817-A38F-3DE932897A47}">
      <dsp:nvSpPr>
        <dsp:cNvPr id="0" name=""/>
        <dsp:cNvSpPr/>
      </dsp:nvSpPr>
      <dsp:spPr>
        <a:xfrm>
          <a:off x="0" y="4105906"/>
          <a:ext cx="5323611" cy="820410"/>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8174" y="4290498"/>
          <a:ext cx="451226" cy="4512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47574" y="4105906"/>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Azure Native Design and Platform Roadmap Alignment</a:t>
          </a:r>
          <a:endParaRPr lang="en-US" sz="1900" kern="1200">
            <a:solidFill>
              <a:schemeClr val="bg1"/>
            </a:solidFill>
          </a:endParaRPr>
        </a:p>
      </dsp:txBody>
      <dsp:txXfrm>
        <a:off x="947574" y="4105906"/>
        <a:ext cx="4376036" cy="8204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851"/>
          <a:ext cx="5323611" cy="820410"/>
        </a:xfrm>
        <a:prstGeom prst="roundRect">
          <a:avLst>
            <a:gd name="adj" fmla="val 10000"/>
          </a:avLst>
        </a:prstGeom>
        <a:solidFill>
          <a:schemeClr val="tx1">
            <a:lumMod val="60000"/>
            <a:lumOff val="40000"/>
          </a:schemeClr>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8174" y="188444"/>
          <a:ext cx="451226" cy="451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47574" y="3851"/>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Subscription Democratisation</a:t>
          </a:r>
          <a:endParaRPr lang="en-US" sz="1900" kern="1200">
            <a:solidFill>
              <a:schemeClr val="bg1"/>
            </a:solidFill>
          </a:endParaRPr>
        </a:p>
      </dsp:txBody>
      <dsp:txXfrm>
        <a:off x="947574" y="3851"/>
        <a:ext cx="4376036" cy="820410"/>
      </dsp:txXfrm>
    </dsp:sp>
    <dsp:sp modelId="{841DA7F5-DBEC-48A2-8207-FA74CA80C581}">
      <dsp:nvSpPr>
        <dsp:cNvPr id="0" name=""/>
        <dsp:cNvSpPr/>
      </dsp:nvSpPr>
      <dsp:spPr>
        <a:xfrm>
          <a:off x="0" y="1029365"/>
          <a:ext cx="5323611" cy="820410"/>
        </a:xfrm>
        <a:prstGeom prst="roundRect">
          <a:avLst/>
        </a:prstGeom>
        <a:solidFill>
          <a:schemeClr val="tx1">
            <a:lumMod val="60000"/>
            <a:lumOff val="40000"/>
          </a:schemeClr>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8174" y="1213957"/>
          <a:ext cx="451226" cy="451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47574" y="1029365"/>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Policy Driven Governance</a:t>
          </a:r>
          <a:endParaRPr lang="en-US" sz="1900" kern="1200">
            <a:solidFill>
              <a:schemeClr val="bg1"/>
            </a:solidFill>
          </a:endParaRPr>
        </a:p>
      </dsp:txBody>
      <dsp:txXfrm>
        <a:off x="947574" y="1029365"/>
        <a:ext cx="4376036" cy="820410"/>
      </dsp:txXfrm>
    </dsp:sp>
    <dsp:sp modelId="{DC46849B-4671-441A-AE42-53F3115AF42C}">
      <dsp:nvSpPr>
        <dsp:cNvPr id="0" name=""/>
        <dsp:cNvSpPr/>
      </dsp:nvSpPr>
      <dsp:spPr>
        <a:xfrm>
          <a:off x="0" y="2054879"/>
          <a:ext cx="5323611" cy="820410"/>
        </a:xfrm>
        <a:prstGeom prst="roundRect">
          <a:avLst>
            <a:gd name="adj" fmla="val 10000"/>
          </a:avLst>
        </a:prstGeom>
        <a:solidFill>
          <a:schemeClr val="tx1">
            <a:lumMod val="60000"/>
            <a:lumOff val="4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8174" y="2239471"/>
          <a:ext cx="451226" cy="451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47574" y="2054879"/>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Single Control and Management Plane</a:t>
          </a:r>
          <a:endParaRPr lang="en-US" sz="1900" kern="1200">
            <a:solidFill>
              <a:schemeClr val="bg1"/>
            </a:solidFill>
          </a:endParaRPr>
        </a:p>
      </dsp:txBody>
      <dsp:txXfrm>
        <a:off x="947574" y="2054879"/>
        <a:ext cx="4376036" cy="820410"/>
      </dsp:txXfrm>
    </dsp:sp>
    <dsp:sp modelId="{3991FB7D-8E95-4461-8715-145F84D84788}">
      <dsp:nvSpPr>
        <dsp:cNvPr id="0" name=""/>
        <dsp:cNvSpPr/>
      </dsp:nvSpPr>
      <dsp:spPr>
        <a:xfrm>
          <a:off x="0" y="3080392"/>
          <a:ext cx="5323611" cy="820410"/>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8174" y="3264985"/>
          <a:ext cx="451226" cy="4512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47574" y="3080392"/>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Application Centric and Archetype-Neutral </a:t>
          </a:r>
          <a:endParaRPr lang="en-US" sz="1900" kern="1200">
            <a:solidFill>
              <a:schemeClr val="bg1"/>
            </a:solidFill>
          </a:endParaRPr>
        </a:p>
      </dsp:txBody>
      <dsp:txXfrm>
        <a:off x="947574" y="3080392"/>
        <a:ext cx="4376036" cy="820410"/>
      </dsp:txXfrm>
    </dsp:sp>
    <dsp:sp modelId="{2F66CAA5-C063-4817-A38F-3DE932897A47}">
      <dsp:nvSpPr>
        <dsp:cNvPr id="0" name=""/>
        <dsp:cNvSpPr/>
      </dsp:nvSpPr>
      <dsp:spPr>
        <a:xfrm>
          <a:off x="0" y="4105906"/>
          <a:ext cx="5323611" cy="820410"/>
        </a:xfrm>
        <a:prstGeom prst="roundRect">
          <a:avLst>
            <a:gd name="adj" fmla="val 1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8174" y="4290498"/>
          <a:ext cx="451226" cy="4512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47574" y="4105906"/>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Azure Native Design and Platform Roadmap Alignment</a:t>
          </a:r>
          <a:endParaRPr lang="en-US" sz="1900" kern="1200">
            <a:solidFill>
              <a:schemeClr val="bg1"/>
            </a:solidFill>
          </a:endParaRPr>
        </a:p>
      </dsp:txBody>
      <dsp:txXfrm>
        <a:off x="947574" y="4105906"/>
        <a:ext cx="4376036" cy="8204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851"/>
          <a:ext cx="5323611" cy="820410"/>
        </a:xfrm>
        <a:prstGeom prst="roundRect">
          <a:avLst>
            <a:gd name="adj" fmla="val 10000"/>
          </a:avLst>
        </a:prstGeom>
        <a:solidFill>
          <a:schemeClr val="tx1">
            <a:lumMod val="60000"/>
            <a:lumOff val="40000"/>
          </a:schemeClr>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8174" y="188444"/>
          <a:ext cx="451226" cy="451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47574" y="3851"/>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Subscription Democratisation</a:t>
          </a:r>
          <a:endParaRPr lang="en-US" sz="1900" kern="1200">
            <a:solidFill>
              <a:schemeClr val="bg1"/>
            </a:solidFill>
          </a:endParaRPr>
        </a:p>
      </dsp:txBody>
      <dsp:txXfrm>
        <a:off x="947574" y="3851"/>
        <a:ext cx="4376036" cy="820410"/>
      </dsp:txXfrm>
    </dsp:sp>
    <dsp:sp modelId="{841DA7F5-DBEC-48A2-8207-FA74CA80C581}">
      <dsp:nvSpPr>
        <dsp:cNvPr id="0" name=""/>
        <dsp:cNvSpPr/>
      </dsp:nvSpPr>
      <dsp:spPr>
        <a:xfrm>
          <a:off x="0" y="1029365"/>
          <a:ext cx="5323611" cy="820410"/>
        </a:xfrm>
        <a:prstGeom prst="roundRect">
          <a:avLst/>
        </a:prstGeom>
        <a:solidFill>
          <a:schemeClr val="tx1">
            <a:lumMod val="60000"/>
            <a:lumOff val="40000"/>
          </a:schemeClr>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8174" y="1213957"/>
          <a:ext cx="451226" cy="451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47574" y="1029365"/>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Policy Driven Governance</a:t>
          </a:r>
          <a:endParaRPr lang="en-US" sz="1900" kern="1200">
            <a:solidFill>
              <a:schemeClr val="bg1"/>
            </a:solidFill>
          </a:endParaRPr>
        </a:p>
      </dsp:txBody>
      <dsp:txXfrm>
        <a:off x="947574" y="1029365"/>
        <a:ext cx="4376036" cy="820410"/>
      </dsp:txXfrm>
    </dsp:sp>
    <dsp:sp modelId="{DC46849B-4671-441A-AE42-53F3115AF42C}">
      <dsp:nvSpPr>
        <dsp:cNvPr id="0" name=""/>
        <dsp:cNvSpPr/>
      </dsp:nvSpPr>
      <dsp:spPr>
        <a:xfrm>
          <a:off x="0" y="2054879"/>
          <a:ext cx="5323611" cy="820410"/>
        </a:xfrm>
        <a:prstGeom prst="roundRect">
          <a:avLst>
            <a:gd name="adj" fmla="val 10000"/>
          </a:avLst>
        </a:prstGeom>
        <a:solidFill>
          <a:schemeClr val="tx1">
            <a:lumMod val="60000"/>
            <a:lumOff val="40000"/>
          </a:schemeClr>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8174" y="2239471"/>
          <a:ext cx="451226" cy="451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47574" y="2054879"/>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Single Control and Management Plane</a:t>
          </a:r>
          <a:endParaRPr lang="en-US" sz="1900" kern="1200">
            <a:solidFill>
              <a:schemeClr val="bg1"/>
            </a:solidFill>
          </a:endParaRPr>
        </a:p>
      </dsp:txBody>
      <dsp:txXfrm>
        <a:off x="947574" y="2054879"/>
        <a:ext cx="4376036" cy="820410"/>
      </dsp:txXfrm>
    </dsp:sp>
    <dsp:sp modelId="{3991FB7D-8E95-4461-8715-145F84D84788}">
      <dsp:nvSpPr>
        <dsp:cNvPr id="0" name=""/>
        <dsp:cNvSpPr/>
      </dsp:nvSpPr>
      <dsp:spPr>
        <a:xfrm>
          <a:off x="0" y="3080392"/>
          <a:ext cx="5323611" cy="820410"/>
        </a:xfrm>
        <a:prstGeom prst="roundRect">
          <a:avLst>
            <a:gd name="adj" fmla="val 10000"/>
          </a:avLst>
        </a:prstGeom>
        <a:solidFill>
          <a:schemeClr val="tx1">
            <a:lumMod val="60000"/>
            <a:lumOff val="40000"/>
          </a:schemeClr>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8174" y="3264985"/>
          <a:ext cx="451226" cy="45122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47574" y="3080392"/>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Application Centric and Archetype-Neutral </a:t>
          </a:r>
          <a:endParaRPr lang="en-US" sz="1900" kern="1200">
            <a:solidFill>
              <a:schemeClr val="bg1"/>
            </a:solidFill>
          </a:endParaRPr>
        </a:p>
      </dsp:txBody>
      <dsp:txXfrm>
        <a:off x="947574" y="3080392"/>
        <a:ext cx="4376036" cy="820410"/>
      </dsp:txXfrm>
    </dsp:sp>
    <dsp:sp modelId="{2F66CAA5-C063-4817-A38F-3DE932897A47}">
      <dsp:nvSpPr>
        <dsp:cNvPr id="0" name=""/>
        <dsp:cNvSpPr/>
      </dsp:nvSpPr>
      <dsp:spPr>
        <a:xfrm>
          <a:off x="0" y="4105906"/>
          <a:ext cx="5323611" cy="820410"/>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8174" y="4290498"/>
          <a:ext cx="451226" cy="4512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47574" y="4105906"/>
          <a:ext cx="4376036" cy="82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827" tIns="86827" rIns="86827" bIns="86827" numCol="1" spcCol="1270" anchor="ctr" anchorCtr="0">
          <a:noAutofit/>
        </a:bodyPr>
        <a:lstStyle/>
        <a:p>
          <a:pPr marL="0" lvl="0" indent="0" algn="l" defTabSz="844550">
            <a:lnSpc>
              <a:spcPct val="100000"/>
            </a:lnSpc>
            <a:spcBef>
              <a:spcPct val="0"/>
            </a:spcBef>
            <a:spcAft>
              <a:spcPct val="35000"/>
            </a:spcAft>
            <a:buNone/>
          </a:pPr>
          <a:r>
            <a:rPr lang="en-GB" sz="1900" kern="1200" baseline="0">
              <a:solidFill>
                <a:schemeClr val="bg1"/>
              </a:solidFill>
            </a:rPr>
            <a:t>Azure Native Design and Platform Roadmap Alignment</a:t>
          </a:r>
          <a:endParaRPr lang="en-US" sz="1900" kern="1200">
            <a:solidFill>
              <a:schemeClr val="bg1"/>
            </a:solidFill>
          </a:endParaRPr>
        </a:p>
      </dsp:txBody>
      <dsp:txXfrm>
        <a:off x="947574" y="4105906"/>
        <a:ext cx="4376036" cy="8204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AEF3F-B143-489D-B1B3-0D05146BFE17}">
      <dsp:nvSpPr>
        <dsp:cNvPr id="0" name=""/>
        <dsp:cNvSpPr/>
      </dsp:nvSpPr>
      <dsp:spPr>
        <a:xfrm>
          <a:off x="298036" y="243150"/>
          <a:ext cx="922536" cy="922536"/>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5D25622A-DB84-4FE4-B82F-B5001D95155B}">
      <dsp:nvSpPr>
        <dsp:cNvPr id="0" name=""/>
        <dsp:cNvSpPr/>
      </dsp:nvSpPr>
      <dsp:spPr>
        <a:xfrm>
          <a:off x="491769" y="436883"/>
          <a:ext cx="535071" cy="5350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77BAF3-A8CE-454A-B8DF-F17559E18DC6}">
      <dsp:nvSpPr>
        <dsp:cNvPr id="0" name=""/>
        <dsp:cNvSpPr/>
      </dsp:nvSpPr>
      <dsp:spPr>
        <a:xfrm>
          <a:off x="1418259" y="243150"/>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Enterprise Enrolment &amp; Azure AD Tenants</a:t>
          </a:r>
          <a:endParaRPr lang="en-US" sz="1800" kern="1200"/>
        </a:p>
      </dsp:txBody>
      <dsp:txXfrm>
        <a:off x="1418259" y="243150"/>
        <a:ext cx="2174551" cy="922536"/>
      </dsp:txXfrm>
    </dsp:sp>
    <dsp:sp modelId="{7ED0A2F5-F723-49EF-A5A7-3C77B4FB6A4F}">
      <dsp:nvSpPr>
        <dsp:cNvPr id="0" name=""/>
        <dsp:cNvSpPr/>
      </dsp:nvSpPr>
      <dsp:spPr>
        <a:xfrm>
          <a:off x="3971709" y="243150"/>
          <a:ext cx="922536" cy="922536"/>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21D1EE35-6B95-468D-82CF-69EA1860060F}">
      <dsp:nvSpPr>
        <dsp:cNvPr id="0" name=""/>
        <dsp:cNvSpPr/>
      </dsp:nvSpPr>
      <dsp:spPr>
        <a:xfrm>
          <a:off x="4165442" y="436883"/>
          <a:ext cx="535071" cy="5350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F810D6-3D2A-49B2-9358-3A1932C032E6}">
      <dsp:nvSpPr>
        <dsp:cNvPr id="0" name=""/>
        <dsp:cNvSpPr/>
      </dsp:nvSpPr>
      <dsp:spPr>
        <a:xfrm>
          <a:off x="5091933" y="243150"/>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Identity &amp; Access Management</a:t>
          </a:r>
          <a:endParaRPr lang="en-US" sz="1800" kern="1200"/>
        </a:p>
      </dsp:txBody>
      <dsp:txXfrm>
        <a:off x="5091933" y="243150"/>
        <a:ext cx="2174551" cy="922536"/>
      </dsp:txXfrm>
    </dsp:sp>
    <dsp:sp modelId="{44DF07C3-9084-4F2E-B582-EBC0D0AD4A40}">
      <dsp:nvSpPr>
        <dsp:cNvPr id="0" name=""/>
        <dsp:cNvSpPr/>
      </dsp:nvSpPr>
      <dsp:spPr>
        <a:xfrm>
          <a:off x="7645383" y="243150"/>
          <a:ext cx="922536" cy="922536"/>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2DFBAE3E-516B-4CB3-BE34-8E60FDDDDCB3}">
      <dsp:nvSpPr>
        <dsp:cNvPr id="0" name=""/>
        <dsp:cNvSpPr/>
      </dsp:nvSpPr>
      <dsp:spPr>
        <a:xfrm>
          <a:off x="7839115" y="436883"/>
          <a:ext cx="535071" cy="5350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A87E0D-C7BD-4244-9544-88C569A98210}">
      <dsp:nvSpPr>
        <dsp:cNvPr id="0" name=""/>
        <dsp:cNvSpPr/>
      </dsp:nvSpPr>
      <dsp:spPr>
        <a:xfrm>
          <a:off x="8765606" y="243150"/>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Management Group &amp; Subscription Organisation</a:t>
          </a:r>
          <a:endParaRPr lang="en-US" sz="1800" kern="1200"/>
        </a:p>
      </dsp:txBody>
      <dsp:txXfrm>
        <a:off x="8765606" y="243150"/>
        <a:ext cx="2174551" cy="922536"/>
      </dsp:txXfrm>
    </dsp:sp>
    <dsp:sp modelId="{D36B881B-03CF-4516-BF77-6A0D0DDE8AAA}">
      <dsp:nvSpPr>
        <dsp:cNvPr id="0" name=""/>
        <dsp:cNvSpPr/>
      </dsp:nvSpPr>
      <dsp:spPr>
        <a:xfrm>
          <a:off x="298036" y="2003816"/>
          <a:ext cx="922536" cy="922536"/>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69E383DF-6C9B-4DD9-9D42-EE1B54548E6F}">
      <dsp:nvSpPr>
        <dsp:cNvPr id="0" name=""/>
        <dsp:cNvSpPr/>
      </dsp:nvSpPr>
      <dsp:spPr>
        <a:xfrm>
          <a:off x="491769" y="2197548"/>
          <a:ext cx="535071" cy="5350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886A95-A4BC-4F34-8F91-72ADA0AFCF2D}">
      <dsp:nvSpPr>
        <dsp:cNvPr id="0" name=""/>
        <dsp:cNvSpPr/>
      </dsp:nvSpPr>
      <dsp:spPr>
        <a:xfrm>
          <a:off x="1418259" y="2003816"/>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Network Topology &amp; Connectivity</a:t>
          </a:r>
          <a:endParaRPr lang="en-US" sz="1800" kern="1200"/>
        </a:p>
      </dsp:txBody>
      <dsp:txXfrm>
        <a:off x="1418259" y="2003816"/>
        <a:ext cx="2174551" cy="922536"/>
      </dsp:txXfrm>
    </dsp:sp>
    <dsp:sp modelId="{DF4E098E-F011-422D-8964-85E7B23E1DA7}">
      <dsp:nvSpPr>
        <dsp:cNvPr id="0" name=""/>
        <dsp:cNvSpPr/>
      </dsp:nvSpPr>
      <dsp:spPr>
        <a:xfrm>
          <a:off x="3971709" y="2003816"/>
          <a:ext cx="922536" cy="922536"/>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3ADB3B62-0CF0-4516-A6E4-C6F0292C3558}">
      <dsp:nvSpPr>
        <dsp:cNvPr id="0" name=""/>
        <dsp:cNvSpPr/>
      </dsp:nvSpPr>
      <dsp:spPr>
        <a:xfrm>
          <a:off x="4165442" y="2197548"/>
          <a:ext cx="535071" cy="5350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950890-4AF4-4320-BCDE-9AFB3E4D9526}">
      <dsp:nvSpPr>
        <dsp:cNvPr id="0" name=""/>
        <dsp:cNvSpPr/>
      </dsp:nvSpPr>
      <dsp:spPr>
        <a:xfrm>
          <a:off x="5091933" y="2003816"/>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Management &amp; Monitoring</a:t>
          </a:r>
          <a:endParaRPr lang="en-US" sz="1800" kern="1200"/>
        </a:p>
      </dsp:txBody>
      <dsp:txXfrm>
        <a:off x="5091933" y="2003816"/>
        <a:ext cx="2174551" cy="922536"/>
      </dsp:txXfrm>
    </dsp:sp>
    <dsp:sp modelId="{9B979C08-F35E-4CC9-A78D-7F533F66E13D}">
      <dsp:nvSpPr>
        <dsp:cNvPr id="0" name=""/>
        <dsp:cNvSpPr/>
      </dsp:nvSpPr>
      <dsp:spPr>
        <a:xfrm>
          <a:off x="7645383" y="2003816"/>
          <a:ext cx="922536" cy="922536"/>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9BB44B04-0EE7-4880-A27F-7393E5C647A0}">
      <dsp:nvSpPr>
        <dsp:cNvPr id="0" name=""/>
        <dsp:cNvSpPr/>
      </dsp:nvSpPr>
      <dsp:spPr>
        <a:xfrm>
          <a:off x="7839115" y="2197548"/>
          <a:ext cx="535071" cy="5350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81610D-C806-420B-B67F-2DB3DE2196D3}">
      <dsp:nvSpPr>
        <dsp:cNvPr id="0" name=""/>
        <dsp:cNvSpPr/>
      </dsp:nvSpPr>
      <dsp:spPr>
        <a:xfrm>
          <a:off x="8765606" y="2003816"/>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a:t>Business Continuity &amp; Disaster Recovery</a:t>
          </a:r>
        </a:p>
      </dsp:txBody>
      <dsp:txXfrm>
        <a:off x="8765606" y="2003816"/>
        <a:ext cx="2174551" cy="922536"/>
      </dsp:txXfrm>
    </dsp:sp>
    <dsp:sp modelId="{36C6CFA6-984E-4ED4-A111-67779CE75AA3}">
      <dsp:nvSpPr>
        <dsp:cNvPr id="0" name=""/>
        <dsp:cNvSpPr/>
      </dsp:nvSpPr>
      <dsp:spPr>
        <a:xfrm>
          <a:off x="298036" y="3764481"/>
          <a:ext cx="922536" cy="922536"/>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2DC5D214-5750-4C7B-A663-220C53D2B435}">
      <dsp:nvSpPr>
        <dsp:cNvPr id="0" name=""/>
        <dsp:cNvSpPr/>
      </dsp:nvSpPr>
      <dsp:spPr>
        <a:xfrm>
          <a:off x="491769" y="3958214"/>
          <a:ext cx="535071" cy="53507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45BAB1-FAD6-4880-B06F-137ABC91CA16}">
      <dsp:nvSpPr>
        <dsp:cNvPr id="0" name=""/>
        <dsp:cNvSpPr/>
      </dsp:nvSpPr>
      <dsp:spPr>
        <a:xfrm>
          <a:off x="1418259" y="3764481"/>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Security, Governance &amp; Compliance</a:t>
          </a:r>
          <a:endParaRPr lang="en-US" sz="1800" kern="1200"/>
        </a:p>
      </dsp:txBody>
      <dsp:txXfrm>
        <a:off x="1418259" y="3764481"/>
        <a:ext cx="2174551" cy="922536"/>
      </dsp:txXfrm>
    </dsp:sp>
    <dsp:sp modelId="{1F9DE0C6-9A47-4519-86E1-464AEE583F9D}">
      <dsp:nvSpPr>
        <dsp:cNvPr id="0" name=""/>
        <dsp:cNvSpPr/>
      </dsp:nvSpPr>
      <dsp:spPr>
        <a:xfrm>
          <a:off x="3971709" y="3764481"/>
          <a:ext cx="922536" cy="922536"/>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7D8B5E2A-58E7-4833-B440-E1B96E238F52}">
      <dsp:nvSpPr>
        <dsp:cNvPr id="0" name=""/>
        <dsp:cNvSpPr/>
      </dsp:nvSpPr>
      <dsp:spPr>
        <a:xfrm>
          <a:off x="4165442" y="3958214"/>
          <a:ext cx="535071" cy="53507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E5AB6C-6962-4AE8-B06C-80294E99856F}">
      <dsp:nvSpPr>
        <dsp:cNvPr id="0" name=""/>
        <dsp:cNvSpPr/>
      </dsp:nvSpPr>
      <dsp:spPr>
        <a:xfrm>
          <a:off x="5091933" y="3764481"/>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Platform Automation &amp; DevOps</a:t>
          </a:r>
          <a:endParaRPr lang="en-US" sz="1800" kern="1200"/>
        </a:p>
      </dsp:txBody>
      <dsp:txXfrm>
        <a:off x="5091933" y="3764481"/>
        <a:ext cx="2174551" cy="92253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9/27/2021 12:59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9/27/2021 12:56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hierarchy-of-management-groups-and-subscription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virtual-network/virtual-network-tap-overview"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mailto:azurevnettap@microsoft.com"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cloud-adoption-framework/read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dirty="0">
                <a:solidFill>
                  <a:schemeClr val="tx1"/>
                </a:solidFill>
                <a:effectLst/>
                <a:latin typeface="Segoe"/>
                <a:ea typeface="+mn-ea"/>
                <a:cs typeface="+mn-cs"/>
              </a:rPr>
              <a:t>&lt;Key point&gt;: An iterative process that supports your business needs.</a:t>
            </a:r>
          </a:p>
          <a:p>
            <a:endParaRPr lang="en-US" sz="18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can help you on your cloud adoption journey.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We put the experience of employees, partners, and customers to work for you.</a:t>
            </a:r>
          </a:p>
          <a:p>
            <a:r>
              <a:rPr lang="en-US" sz="1800" kern="1200" dirty="0">
                <a:solidFill>
                  <a:schemeClr val="tx1"/>
                </a:solidFill>
                <a:effectLst/>
                <a:latin typeface="Segoe"/>
                <a:ea typeface="+mn-ea"/>
                <a:cs typeface="+mn-cs"/>
              </a:rPr>
              <a:t>We work together with you—to build your plan for cloud adoption.</a:t>
            </a:r>
          </a:p>
          <a:p>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It starts with your vision.</a:t>
            </a:r>
          </a:p>
          <a:p>
            <a:r>
              <a:rPr lang="en-US" sz="1800" kern="1200" dirty="0">
                <a:solidFill>
                  <a:schemeClr val="tx1"/>
                </a:solidFill>
                <a:effectLst/>
                <a:latin typeface="Segoe"/>
                <a:ea typeface="+mn-ea"/>
                <a:cs typeface="+mn-cs"/>
              </a:rPr>
              <a:t>Crystallize your vision for cloud adoption by working cross-functionally with your finance, marketing, sales, and HR departments.</a:t>
            </a:r>
          </a:p>
          <a:p>
            <a:r>
              <a:rPr lang="en-US" sz="1800" kern="1200" dirty="0">
                <a:solidFill>
                  <a:schemeClr val="tx1"/>
                </a:solidFill>
                <a:effectLst/>
                <a:latin typeface="Segoe"/>
                <a:ea typeface="+mn-ea"/>
                <a:cs typeface="+mn-cs"/>
              </a:rPr>
              <a:t>Work to gain consensus on:</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Clear motivations:</a:t>
            </a:r>
            <a:r>
              <a:rPr lang="en-US" sz="1800" b="0" i="0" kern="1200" dirty="0">
                <a:solidFill>
                  <a:schemeClr val="tx1"/>
                </a:solidFill>
                <a:effectLst/>
                <a:latin typeface="Segoe"/>
                <a:ea typeface="+mn-ea"/>
                <a:cs typeface="+mn-cs"/>
              </a:rPr>
              <a:t> Why are we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Defined business outcomes:</a:t>
            </a:r>
            <a:r>
              <a:rPr lang="en-US" sz="1800" b="0" i="0" kern="1200" dirty="0">
                <a:solidFill>
                  <a:schemeClr val="tx1"/>
                </a:solidFill>
                <a:effectLst/>
                <a:latin typeface="Segoe"/>
                <a:ea typeface="+mn-ea"/>
                <a:cs typeface="+mn-cs"/>
              </a:rPr>
              <a:t> What results do we expect to see from adopting the cloud?</a:t>
            </a:r>
          </a:p>
          <a:p>
            <a:pPr marL="285750" indent="-285750">
              <a:buFont typeface="Arial" panose="020B0604020202020204" pitchFamily="34" charset="0"/>
              <a:buChar char="•"/>
            </a:pPr>
            <a:r>
              <a:rPr lang="en-US" sz="1800" b="1" i="0" kern="1200" dirty="0">
                <a:solidFill>
                  <a:schemeClr val="tx1"/>
                </a:solidFill>
                <a:effectLst/>
                <a:latin typeface="Segoe"/>
                <a:ea typeface="+mn-ea"/>
                <a:cs typeface="+mn-cs"/>
              </a:rPr>
              <a:t>Business justification:</a:t>
            </a:r>
            <a:r>
              <a:rPr lang="en-US" sz="1800" b="0" i="0" kern="1200" dirty="0">
                <a:solidFill>
                  <a:schemeClr val="tx1"/>
                </a:solidFill>
                <a:effectLst/>
                <a:latin typeface="Segoe"/>
                <a:ea typeface="+mn-ea"/>
                <a:cs typeface="+mn-cs"/>
              </a:rPr>
              <a:t> How will the business measure success?</a:t>
            </a:r>
            <a:r>
              <a:rPr lang="en-US" sz="1800" kern="1200" dirty="0">
                <a:solidFill>
                  <a:schemeClr val="tx1"/>
                </a:solidFill>
                <a:effectLst/>
                <a:latin typeface="Segoe"/>
                <a:ea typeface="+mn-ea"/>
                <a:cs typeface="+mn-cs"/>
              </a:rPr>
              <a:t> </a:t>
            </a:r>
          </a:p>
          <a:p>
            <a:pPr marL="285750" indent="-285750">
              <a:buFont typeface="Arial" panose="020B0604020202020204" pitchFamily="34" charset="0"/>
              <a:buChar char="•"/>
            </a:pPr>
            <a:endParaRPr lang="en-US" sz="1800" kern="1200" dirty="0">
              <a:solidFill>
                <a:schemeClr val="tx1"/>
              </a:solidFill>
              <a:effectLst/>
              <a:latin typeface="Segoe"/>
              <a:ea typeface="+mn-ea"/>
              <a:cs typeface="+mn-cs"/>
            </a:endParaRPr>
          </a:p>
          <a:p>
            <a:r>
              <a:rPr lang="en-US" sz="1800" kern="1200" dirty="0">
                <a:solidFill>
                  <a:schemeClr val="tx1"/>
                </a:solidFill>
                <a:effectLst/>
                <a:latin typeface="Segoe"/>
                <a:ea typeface="+mn-ea"/>
                <a:cs typeface="+mn-cs"/>
              </a:rPr>
              <a:t>We work with you to build an actionable cloud adoption plan with strategic (above) and tactical inputs such as defining your workloads and assets, aligning your organization, and readying necessary skills.</a:t>
            </a:r>
          </a:p>
          <a:p>
            <a:r>
              <a:rPr lang="en-US" sz="1800" kern="1200" dirty="0">
                <a:solidFill>
                  <a:schemeClr val="tx1"/>
                </a:solidFill>
                <a:effectLst/>
                <a:latin typeface="Segoe"/>
                <a:ea typeface="+mn-ea"/>
                <a:cs typeface="+mn-cs"/>
              </a:rPr>
              <a:t>This cross-team effort is balanced out by the technical team, who will take this vision and execute technical deployment.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We recommend iterative planning to drive your cloud adoption effort—enabling your technical teams to move incrementally, in phases towards cloud adoption.</a:t>
            </a:r>
          </a:p>
          <a:p>
            <a:endParaRPr lang="en-US" sz="1800" b="1"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&lt;move to the Ready phase to explain another example, to show iterative process, if necessary&gt;</a:t>
            </a:r>
          </a:p>
          <a:p>
            <a:endParaRPr lang="en-US" sz="180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You plan will unite your organization in a cross-team initiative that, together, will forecast, budget, implement, and manage its success. </a:t>
            </a:r>
            <a:endParaRPr lang="en-US" sz="1800"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Segoe"/>
                <a:ea typeface="+mn-ea"/>
                <a:cs typeface="+mn-cs"/>
              </a:rPr>
              <a:t>Our approach is Agile, and we consider security, governance, cost-optimization, and hybrid-cloud awareness by default.</a:t>
            </a:r>
          </a:p>
          <a:p>
            <a:r>
              <a:rPr lang="en-US" sz="1800" kern="1200" dirty="0">
                <a:solidFill>
                  <a:schemeClr val="tx1"/>
                </a:solidFill>
                <a:effectLst/>
                <a:latin typeface="Segoe"/>
                <a:ea typeface="+mn-ea"/>
                <a:cs typeface="+mn-cs"/>
              </a:rPr>
              <a:t>Microsoft will work with you, learning how you do business—and help you adapt.</a:t>
            </a:r>
          </a:p>
          <a:p>
            <a:r>
              <a:rPr lang="en-US" sz="1800" kern="1200" dirty="0">
                <a:solidFill>
                  <a:schemeClr val="tx1"/>
                </a:solidFill>
                <a:effectLst/>
                <a:latin typeface="Segoe"/>
                <a:ea typeface="+mn-ea"/>
                <a:cs typeface="+mn-cs"/>
              </a:rPr>
              <a:t>Your organization is changing—moving towards modernization, with </a:t>
            </a:r>
            <a:r>
              <a:rPr lang="en-US" sz="1800" i="0" kern="1200" dirty="0">
                <a:solidFill>
                  <a:schemeClr val="tx1"/>
                </a:solidFill>
                <a:effectLst/>
                <a:latin typeface="Segoe"/>
                <a:ea typeface="+mn-ea"/>
                <a:cs typeface="+mn-cs"/>
              </a:rPr>
              <a:t>challenging new </a:t>
            </a:r>
            <a:r>
              <a:rPr lang="en-US" sz="1800" kern="1200" dirty="0">
                <a:solidFill>
                  <a:schemeClr val="tx1"/>
                </a:solidFill>
                <a:effectLst/>
                <a:latin typeface="Segoe"/>
                <a:ea typeface="+mn-ea"/>
                <a:cs typeface="+mn-cs"/>
              </a:rPr>
              <a:t>markets, products, customer engagement. </a:t>
            </a:r>
          </a:p>
          <a:p>
            <a:r>
              <a:rPr lang="en-US" sz="1800" kern="1200" dirty="0">
                <a:solidFill>
                  <a:schemeClr val="tx1"/>
                </a:solidFill>
                <a:effectLst/>
                <a:latin typeface="Segoe"/>
                <a:ea typeface="+mn-ea"/>
                <a:cs typeface="+mn-cs"/>
              </a:rPr>
              <a:t>We can help you get there.</a:t>
            </a:r>
            <a:endParaRPr lang="en-US" sz="1800" b="1" kern="1200" dirty="0">
              <a:solidFill>
                <a:schemeClr val="tx1"/>
              </a:solidFill>
              <a:effectLst/>
              <a:latin typeface="Segoe"/>
              <a:ea typeface="+mn-ea"/>
              <a:cs typeface="+mn-cs"/>
            </a:endParaRPr>
          </a:p>
          <a:p>
            <a:endParaRPr lang="en-US" sz="1800" kern="1200" dirty="0">
              <a:solidFill>
                <a:schemeClr val="tx1"/>
              </a:solidFill>
              <a:effectLst/>
              <a:latin typeface="Segoe"/>
              <a:ea typeface="+mn-ea"/>
              <a:cs typeface="+mn-cs"/>
            </a:endParaRPr>
          </a:p>
          <a:p>
            <a:r>
              <a:rPr lang="en-US" sz="1800" b="1" kern="1200" dirty="0">
                <a:solidFill>
                  <a:schemeClr val="tx1"/>
                </a:solidFill>
                <a:effectLst/>
                <a:latin typeface="Segoe"/>
                <a:ea typeface="+mn-ea"/>
                <a:cs typeface="+mn-cs"/>
              </a:rPr>
              <a:t>&lt;Transition&gt;: What does a cloud adoption framework look like?</a:t>
            </a:r>
            <a:endParaRPr lang="en-US" sz="1800" kern="1200" dirty="0">
              <a:solidFill>
                <a:schemeClr val="tx1"/>
              </a:solidFill>
              <a:effectLst/>
              <a:latin typeface="Segoe"/>
              <a:ea typeface="+mn-ea"/>
              <a:cs typeface="+mn-cs"/>
            </a:endParaRPr>
          </a:p>
          <a:p>
            <a:endParaRPr lang="en-US" sz="1800" dirty="0">
              <a:latin typeface="Segoe"/>
            </a:endParaRPr>
          </a:p>
        </p:txBody>
      </p:sp>
    </p:spTree>
    <p:extLst>
      <p:ext uri="{BB962C8B-B14F-4D97-AF65-F5344CB8AC3E}">
        <p14:creationId xmlns:p14="http://schemas.microsoft.com/office/powerpoint/2010/main" val="1540854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9/27/2021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068A3BF-BCB4-4418-B69B-CC56BB5313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3016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Enterprise-scale comes in two buckets</a:t>
            </a:r>
          </a:p>
          <a:p>
            <a:endParaRPr lang="en-US"/>
          </a:p>
          <a:p>
            <a:pPr marL="228600" indent="-228600">
              <a:buAutoNum type="arabicPeriod"/>
            </a:pPr>
            <a:r>
              <a:rPr lang="en-US"/>
              <a:t>The Architecture – What must be true?  This is our Microsoft opinion on what should be done based on really world work with our strategic customers.  </a:t>
            </a:r>
          </a:p>
          <a:p>
            <a:pPr marL="228600" indent="-228600">
              <a:buAutoNum type="arabicPeriod"/>
            </a:pPr>
            <a:r>
              <a:rPr lang="en-US"/>
              <a:t>The reference implementation – This is a first partner example on how this could be implemented.  You do not have to use this reference implementation if you are following the design guidelines and principles.  </a:t>
            </a:r>
          </a:p>
          <a:p>
            <a:pPr marL="228600" indent="-228600">
              <a:buAutoNum type="arabicPeriod"/>
            </a:pPr>
            <a:endParaRPr lang="en-US"/>
          </a:p>
          <a:p>
            <a:pPr marL="0" indent="0">
              <a:buNone/>
            </a:pPr>
            <a:r>
              <a:rPr lang="en-US"/>
              <a:t>In the rest of the session, we’ll discuss these 5 elements. </a:t>
            </a:r>
          </a:p>
        </p:txBody>
      </p:sp>
      <p:sp>
        <p:nvSpPr>
          <p:cNvPr id="4" name="Slide Number Placeholder 3"/>
          <p:cNvSpPr>
            <a:spLocks noGrp="1"/>
          </p:cNvSpPr>
          <p:nvPr>
            <p:ph type="sldNum" sz="quarter" idx="5"/>
          </p:nvPr>
        </p:nvSpPr>
        <p:spPr/>
        <p:txBody>
          <a:bodyPr/>
          <a:lstStyle/>
          <a:p>
            <a:fld id="{6BE0BCFF-00A2-4282-9360-45F3FAE727FF}" type="slidenum">
              <a:rPr lang="en-US" smtClean="0"/>
              <a:t>15</a:t>
            </a:fld>
            <a:endParaRPr lang="en-US"/>
          </a:p>
        </p:txBody>
      </p:sp>
    </p:spTree>
    <p:extLst>
      <p:ext uri="{BB962C8B-B14F-4D97-AF65-F5344CB8AC3E}">
        <p14:creationId xmlns:p14="http://schemas.microsoft.com/office/powerpoint/2010/main" val="2562218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9/27/2021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95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Subscriptions should be used as a unit of management and scale aligned with business needs and priorities.</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The “North Star” architecture should not consider any abstraction layers such as customer developed portals or tooling and should provide a consistent experience for both AppOps (centrally managed operation teams) and DevOps (dedicated application operation teams). </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The “North Star” architecture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The North Star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9/27/2021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Subscriptions should be used as a unit of management and scale aligned with business needs and priorities.</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Democratization, Business can choose when they move, we want agility and velocity bult into the platform to accelerate an organizations journey.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200" b="1"/>
              <a:t>Democratisation:</a:t>
            </a:r>
            <a:r>
              <a:rPr lang="en-GB" sz="1200"/>
              <a:t> Subscriptions, aligned with the platform architecture, must be unblocked and provided to business lines for the design and dev/test of migrating workloads.</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a:defRPr/>
            </a:pPr>
            <a:r>
              <a:rPr lang="en-GB" sz="1100"/>
              <a:t>Subscription democratisation  across the regions Customer 1 resource group – fill and spill, Pinning subscription to region. Big can start small.</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indent="0">
              <a:buFont typeface="+mj-lt"/>
              <a:buNone/>
            </a:pPr>
            <a:r>
              <a:rPr lang="en-US" sz="1200" b="0" i="0" kern="1200">
                <a:solidFill>
                  <a:schemeClr val="tx1"/>
                </a:solidFill>
                <a:effectLst/>
                <a:latin typeface="Segoe UI" panose="020B0502040204020203" pitchFamily="34" charset="0"/>
                <a:ea typeface="+mn-ea"/>
                <a:cs typeface="+mn-cs"/>
              </a:rPr>
              <a:t>Agree at the top Level Criteria for a File&gt;New Subscription and Requirements</a:t>
            </a:r>
          </a:p>
          <a:p>
            <a:pPr marL="0" indent="0">
              <a:buFont typeface="+mj-lt"/>
              <a:buNone/>
            </a:pPr>
            <a:r>
              <a:rPr lang="en-US" sz="1200" b="0" i="0" kern="1200">
                <a:solidFill>
                  <a:schemeClr val="tx1"/>
                </a:solidFill>
                <a:effectLst/>
                <a:latin typeface="Segoe UI" panose="020B0502040204020203" pitchFamily="34" charset="0"/>
                <a:ea typeface="+mn-ea"/>
                <a:cs typeface="+mn-cs"/>
              </a:rPr>
              <a:t>Plan Top down Management and unit of Management is the Subscription. This helps to address things such as subscription Limits, maybe for a workload or service we need multiple subscriptions.  </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9/27/2021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0157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indent="0">
              <a:buFont typeface="+mj-lt"/>
              <a:buNone/>
            </a:pPr>
            <a:r>
              <a:rPr lang="en-US" sz="1200" b="0" i="0" kern="1200">
                <a:solidFill>
                  <a:schemeClr val="tx1"/>
                </a:solidFill>
                <a:effectLst/>
                <a:latin typeface="Segoe UI" panose="020B0502040204020203" pitchFamily="34" charset="0"/>
                <a:ea typeface="+mn-ea"/>
                <a:cs typeface="+mn-cs"/>
              </a:rPr>
              <a:t>Rule Sets, and Governance should be in code to set guard-rails. Declare the intent of the policy, Audit only vs deny designed into platform. Deploy if not exist, for configuration drift.  </a:t>
            </a:r>
          </a:p>
          <a:p>
            <a:pPr marL="0" indent="0">
              <a:buFont typeface="+mj-lt"/>
              <a:buNone/>
            </a:pPr>
            <a:r>
              <a:rPr lang="en-US" sz="1200" b="0" i="0" kern="1200">
                <a:solidFill>
                  <a:schemeClr val="tx1"/>
                </a:solidFill>
                <a:effectLst/>
                <a:latin typeface="Segoe UI" panose="020B0502040204020203" pitchFamily="34" charset="0"/>
                <a:ea typeface="+mn-ea"/>
                <a:cs typeface="+mn-cs"/>
              </a:rPr>
              <a:t>No Public Endpoints – deny policy, enable Audit Logging – Deploy if not exist. </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Policy – VM Provisioning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The intent of Enterprise Scale to address VM configuration drift with policy to </a:t>
            </a:r>
            <a:r>
              <a:rPr lang="en-GB" sz="1100" err="1"/>
              <a:t>vNet</a:t>
            </a:r>
            <a:r>
              <a:rPr lang="en-GB" sz="1100"/>
              <a:t> with connectivity back to Corp. Ensure VM is connected to a certain OU and domain joined.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10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Prevent </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9/27/2021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390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should not consider any abstraction layers such as customer developed portals or tooling and should provide a consistent experience for both AppOps (centrally managed operation teams) and DevOps (dedicated application operation teams). </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Control Plane – UBS and Equinor DRM tool </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indent="0">
              <a:buFont typeface="+mj-lt"/>
              <a:buNone/>
            </a:pPr>
            <a:r>
              <a:rPr lang="en-US" sz="1200" b="0" i="0" kern="1200">
                <a:solidFill>
                  <a:schemeClr val="tx1"/>
                </a:solidFill>
                <a:effectLst/>
                <a:latin typeface="Segoe UI" panose="020B0502040204020203" pitchFamily="34" charset="0"/>
                <a:ea typeface="+mn-ea"/>
                <a:cs typeface="+mn-cs"/>
              </a:rPr>
              <a:t>User Provisioning have native access to Azure CLI, API’s, and Portal.</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9/27/2021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36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should focus on application centric migrations and development rather than a pure infrastructure “lift and shift” migration (i.e. movement of virtual machines) and should not differentiate between old/new applications or IaaS/PaaS applications.</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200" b="1"/>
              <a:t>Application Centric Migration and Agility:</a:t>
            </a:r>
            <a:r>
              <a:rPr lang="en-GB" sz="1200"/>
              <a:t> Support both existing application migrations and net-new application development, without discrimination between IaaS or PaaS, all while providing a consistent experience for both </a:t>
            </a:r>
            <a:r>
              <a:rPr lang="en-GB" sz="1200" err="1"/>
              <a:t>AppOps</a:t>
            </a:r>
            <a:r>
              <a:rPr lang="en-GB" sz="1200"/>
              <a:t> (centrally managed apps) and DevOps (dedicated teams) across the design and architecture outlined above</a:t>
            </a:r>
          </a:p>
          <a:p>
            <a:pPr marL="0" indent="0">
              <a:buFont typeface="+mj-lt"/>
              <a:buNone/>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App Centric – PaaS/</a:t>
            </a:r>
            <a:r>
              <a:rPr lang="en-GB" sz="1100" err="1"/>
              <a:t>DbaaS</a:t>
            </a:r>
            <a:r>
              <a:rPr lang="en-GB" sz="1100"/>
              <a:t>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10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100"/>
              <a:t>Application and workload specific design focus. Centralize Application components. Not assigned by Who needs access based on roles. </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9/27/2021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5980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a:solidFill>
                  <a:schemeClr val="tx1"/>
                </a:solidFill>
                <a:effectLst/>
                <a:latin typeface="Segoe UI" panose="020B0502040204020203" pitchFamily="34" charset="0"/>
                <a:ea typeface="+mn-ea"/>
                <a:cs typeface="+mn-cs"/>
              </a:rPr>
              <a:t>The Enterprise-scale architecture strongly advocates the use of native platform services and capabilities wherever possible, which should be fully aligned with Azure platform roadmaps from the offset to ensure new capabilities are swiftly made available within customer environments.</a:t>
            </a:r>
          </a:p>
          <a:p>
            <a:pPr marL="228600" indent="-228600">
              <a:buFont typeface="+mj-lt"/>
              <a:buAutoNum type="arabicPeriod"/>
            </a:pPr>
            <a:endParaRPr lang="en-US" sz="1200" b="0" i="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a:t>Native Design – H&amp;M – PA NVA to Azure Firewall and Terraform and provider</a:t>
            </a:r>
          </a:p>
          <a:p>
            <a:pPr marL="0" indent="0">
              <a:buFont typeface="+mj-lt"/>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9/27/2021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2949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Quick </a:t>
            </a:r>
            <a:r>
              <a:rPr lang="de-DE" dirty="0" err="1"/>
              <a:t>run</a:t>
            </a:r>
            <a:r>
              <a:rPr lang="de-DE" dirty="0"/>
              <a:t> – </a:t>
            </a:r>
            <a:r>
              <a:rPr lang="de-DE" dirty="0" err="1"/>
              <a:t>thru</a:t>
            </a:r>
            <a:r>
              <a:rPr lang="de-DE" dirty="0"/>
              <a:t> all Design Areas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51406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Key point</a:t>
            </a:r>
            <a:r>
              <a:rPr lang="en-US" sz="1200" b="0" kern="1200" dirty="0">
                <a:solidFill>
                  <a:schemeClr val="tx1"/>
                </a:solidFill>
                <a:effectLst/>
                <a:latin typeface="Segoe"/>
                <a:ea typeface="+mn-ea"/>
                <a:cs typeface="+mn-cs"/>
              </a:rPr>
              <a:t>&gt;: Cloud Adoption Framework—modular phases of adoption.</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As your organization  evolves, the Cloud Adoption Framework adapts to your business needs.</a:t>
            </a:r>
          </a:p>
          <a:p>
            <a:endParaRPr lang="en-US" sz="1200" kern="1200" dirty="0">
              <a:solidFill>
                <a:schemeClr val="tx1"/>
              </a:solidFill>
              <a:effectLst/>
              <a:latin typeface="Segoe"/>
              <a:ea typeface="+mn-ea"/>
              <a:cs typeface="+mn-cs"/>
            </a:endParaRPr>
          </a:p>
          <a:p>
            <a:r>
              <a:rPr lang="en-US" sz="1200" kern="1200" dirty="0">
                <a:solidFill>
                  <a:schemeClr val="tx1"/>
                </a:solidFill>
                <a:effectLst/>
                <a:latin typeface="Segoe"/>
                <a:ea typeface="+mn-ea"/>
                <a:cs typeface="+mn-cs"/>
              </a:rPr>
              <a:t>Each module in the diagram is an iterative phase that advances your business through the complete lifecycle of cloud adoption. </a:t>
            </a:r>
          </a:p>
          <a:p>
            <a:r>
              <a:rPr lang="en-US" sz="1200" b="0" i="0" kern="1200" dirty="0">
                <a:solidFill>
                  <a:schemeClr val="tx1"/>
                </a:solidFill>
                <a:effectLst/>
                <a:latin typeface="Segoe"/>
                <a:ea typeface="+mn-ea"/>
                <a:cs typeface="+mn-cs"/>
              </a:rPr>
              <a:t>Customers can choose the phase best-suited to their degree of cloud adoption maturity. The Cloud Adoption Framework offers a guiding methodology to cloud adoption, with specific approaches to overcoming common blockers to cloud adoption in each module, such as “Define Strategy,” “Plan,”, etc. </a:t>
            </a:r>
          </a:p>
          <a:p>
            <a:endParaRPr lang="en-US" sz="1200" b="0" i="0" kern="1200" dirty="0">
              <a:solidFill>
                <a:schemeClr val="tx1"/>
              </a:solidFill>
              <a:effectLst/>
              <a:latin typeface="Segoe"/>
              <a:ea typeface="+mn-ea"/>
              <a:cs typeface="+mn-cs"/>
            </a:endParaRPr>
          </a:p>
          <a:p>
            <a:r>
              <a:rPr lang="en-US" sz="1200" b="0" i="0" kern="1200" dirty="0">
                <a:solidFill>
                  <a:schemeClr val="tx1"/>
                </a:solidFill>
                <a:effectLst/>
                <a:latin typeface="Segoe"/>
                <a:ea typeface="+mn-ea"/>
                <a:cs typeface="+mn-cs"/>
              </a:rPr>
              <a:t>The Cloud Adoption Framework offers the enterprise a modular framework of how to incrementally onboard to the cloud. </a:t>
            </a:r>
          </a:p>
          <a:p>
            <a:r>
              <a:rPr lang="en-US" sz="1200" b="0" i="0" kern="1200" dirty="0">
                <a:solidFill>
                  <a:schemeClr val="tx1"/>
                </a:solidFill>
                <a:effectLst/>
                <a:latin typeface="Segoe"/>
                <a:ea typeface="+mn-ea"/>
                <a:cs typeface="+mn-cs"/>
              </a:rPr>
              <a:t>Cloud adoption shifts how companies obtain, make use of, and lock down their technology resources.</a:t>
            </a:r>
          </a:p>
          <a:p>
            <a:r>
              <a:rPr lang="en-US" sz="1200" b="0" i="0" kern="1200" dirty="0">
                <a:solidFill>
                  <a:schemeClr val="tx1"/>
                </a:solidFill>
                <a:effectLst/>
                <a:latin typeface="Segoe"/>
                <a:ea typeface="+mn-ea"/>
                <a:cs typeface="+mn-cs"/>
              </a:rPr>
              <a:t>And—this kind of modular framework flips the model of how enterprises operate:</a:t>
            </a:r>
          </a:p>
          <a:p>
            <a:endParaRPr lang="en-US" sz="1200" b="0" i="0" kern="1200" dirty="0">
              <a:solidFill>
                <a:schemeClr val="tx1"/>
              </a:solidFill>
              <a:effectLst/>
              <a:latin typeface="Segoe"/>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Transitions organizations to need-based consumption of technology resources</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Change from cap-ex (capital expenditure) to op-ex (operating expenditure) model</a:t>
            </a:r>
          </a:p>
          <a:p>
            <a:pPr marL="285750" indent="-285750">
              <a:buFont typeface="Arial" panose="020B0604020202020204" pitchFamily="34" charset="0"/>
              <a:buChar char="•"/>
            </a:pPr>
            <a:r>
              <a:rPr lang="en-US" sz="1200" kern="1200" dirty="0">
                <a:solidFill>
                  <a:schemeClr val="tx1"/>
                </a:solidFill>
                <a:effectLst/>
                <a:latin typeface="Segoe"/>
                <a:ea typeface="+mn-ea"/>
                <a:cs typeface="+mn-cs"/>
              </a:rPr>
              <a:t>Cloud model assumes security, governance, cost-optimization, and hybrid cloud by default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a:ea typeface="+mn-ea"/>
                <a:cs typeface="+mn-cs"/>
              </a:rPr>
              <a:t>Develop a future-ready workforce—developing and deploying cloud skill readiness organization-wide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Sego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Segoe"/>
                <a:ea typeface="+mn-ea"/>
                <a:cs typeface="+mn-cs"/>
              </a:rPr>
              <a:t>As an organization progresses through the Cloud Adoption Framework, what are the main goals of each methodology of “Define Strategy,” “Plan,” you can focus efforts 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Segoe"/>
              <a:ea typeface="+mn-ea"/>
              <a:cs typeface="+mn-cs"/>
            </a:endParaRPr>
          </a:p>
          <a:p>
            <a:r>
              <a:rPr lang="en-US" sz="1200" b="0" kern="1200" dirty="0">
                <a:solidFill>
                  <a:schemeClr val="tx1"/>
                </a:solidFill>
                <a:effectLst/>
                <a:latin typeface="Segoe"/>
                <a:ea typeface="+mn-ea"/>
                <a:cs typeface="+mn-cs"/>
              </a:rPr>
              <a:t>&lt;</a:t>
            </a:r>
            <a:r>
              <a:rPr lang="en-US" sz="1200" b="1" kern="1200" dirty="0">
                <a:solidFill>
                  <a:schemeClr val="tx1"/>
                </a:solidFill>
                <a:effectLst/>
                <a:latin typeface="Segoe"/>
                <a:ea typeface="+mn-ea"/>
                <a:cs typeface="+mn-cs"/>
              </a:rPr>
              <a:t>Transition</a:t>
            </a:r>
            <a:r>
              <a:rPr lang="en-US" sz="1200" b="0" kern="1200" dirty="0">
                <a:solidFill>
                  <a:schemeClr val="tx1"/>
                </a:solidFill>
                <a:effectLst/>
                <a:latin typeface="Segoe"/>
                <a:ea typeface="+mn-ea"/>
                <a:cs typeface="+mn-cs"/>
              </a:rPr>
              <a:t>&gt;: Let’s look at some possible motivations for cloud adoption, and what some common blockers are that the Cloud Adoption Framework can help you resolve.</a:t>
            </a:r>
          </a:p>
          <a:p>
            <a:endParaRPr lang="en-US" sz="1200" dirty="0">
              <a:latin typeface="Segoe"/>
            </a:endParaRPr>
          </a:p>
          <a:p>
            <a:endParaRPr lang="en-US" sz="1200" dirty="0">
              <a:latin typeface="Segoe"/>
            </a:endParaRPr>
          </a:p>
        </p:txBody>
      </p:sp>
    </p:spTree>
    <p:extLst>
      <p:ext uri="{BB962C8B-B14F-4D97-AF65-F5344CB8AC3E}">
        <p14:creationId xmlns:p14="http://schemas.microsoft.com/office/powerpoint/2010/main" val="1665765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they don’t have separate identity then from the platform perspective – it is just production in test.</a:t>
            </a:r>
          </a:p>
          <a:p>
            <a:endParaRPr lang="en-GB" dirty="0"/>
          </a:p>
          <a:p>
            <a:r>
              <a:rPr lang="en-GB" dirty="0"/>
              <a:t>Examples:</a:t>
            </a:r>
          </a:p>
          <a:p>
            <a:r>
              <a:rPr lang="en-GB" dirty="0">
                <a:latin typeface="+mn-lt"/>
              </a:rPr>
              <a:t>Department isn’t Org chart. Create Departments only if business domains have independent IT capabilities and map customer business divisions.</a:t>
            </a:r>
          </a:p>
          <a:p>
            <a:r>
              <a:rPr lang="en-GB" dirty="0">
                <a:latin typeface="+mn-lt"/>
              </a:rPr>
              <a:t>If multiple AAD tenants are used, ensure the Account owner is associated with the same tenant as where subscriptions from the EA account are provisioned. Separate Dev/Test/Prod environments at an EA account level to support holistic isolation.</a:t>
            </a:r>
          </a:p>
          <a:p>
            <a:pPr marL="514252" indent="-514252">
              <a:buFont typeface="+mj-lt"/>
              <a:buAutoNum type="arabicPeriod"/>
            </a:pPr>
            <a:r>
              <a:rPr lang="en-GB" dirty="0">
                <a:latin typeface="+mn-lt"/>
              </a:rPr>
              <a:t>Do not move or rename an EA Account in AD/Azure AD</a:t>
            </a:r>
          </a:p>
          <a:p>
            <a:pPr marL="514252" indent="-514252">
              <a:buFont typeface="+mj-lt"/>
              <a:buAutoNum type="arabicPeriod"/>
            </a:pPr>
            <a:r>
              <a:rPr lang="en-GB" dirty="0">
                <a:latin typeface="+mn-lt"/>
              </a:rPr>
              <a:t>Do not ignore notification emails sent to the notification account email address. Microsoft sends important EA wide communications to this account. Setup the notification account email address to ensure notifications are sent to an appropriate group mailbox.</a:t>
            </a:r>
          </a:p>
          <a:p>
            <a:pPr marL="514252" indent="-514252">
              <a:buFont typeface="+mj-lt"/>
              <a:buAutoNum type="arabicPeriod"/>
            </a:pPr>
            <a:r>
              <a:rPr lang="en-GB" dirty="0">
                <a:latin typeface="+mn-lt"/>
              </a:rPr>
              <a:t>Assign a budget for each account and establish an alert associated with the budget.</a:t>
            </a:r>
          </a:p>
          <a:p>
            <a:pPr marL="514252" indent="-514252">
              <a:buFont typeface="+mj-lt"/>
              <a:buAutoNum type="arabicPeriod"/>
            </a:pPr>
            <a:r>
              <a:rPr lang="en-GB" dirty="0">
                <a:latin typeface="+mn-lt"/>
              </a:rPr>
              <a:t>Restrict and minimise the number of Account owners within the Enrolment to avoid the proliferation of admin access to Subscriptions and associated Azure resources</a:t>
            </a:r>
          </a:p>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851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Identity and Access Management </a:t>
            </a:r>
            <a:r>
              <a:rPr lang="en-US" b="0" dirty="0">
                <a:latin typeface="Segoe UI"/>
                <a:cs typeface="Segoe UI"/>
              </a:rPr>
              <a:t>in Enterprise-scale addresses Azure control plane, data plane, and application layer requirements.</a:t>
            </a:r>
            <a:r>
              <a:rPr lang="en-US" dirty="0">
                <a:latin typeface="Segoe UI"/>
                <a:cs typeface="Segoe UI"/>
              </a:rPr>
              <a:t> </a:t>
            </a:r>
            <a:endParaRPr lang="en-US" b="1" dirty="0"/>
          </a:p>
          <a:p>
            <a:pPr marL="0" indent="0" algn="l">
              <a:buFont typeface="Arial" panose="020B0604020202020204" pitchFamily="34" charset="0"/>
              <a:buNone/>
            </a:pPr>
            <a:endParaRPr lang="en-US" b="1" dirty="0"/>
          </a:p>
          <a:p>
            <a:r>
              <a:rPr lang="en-US" b="1" dirty="0">
                <a:latin typeface="Segoe UI"/>
                <a:cs typeface="Segoe UI"/>
              </a:rPr>
              <a:t>Planning for Identity and Access Management </a:t>
            </a:r>
            <a:r>
              <a:rPr lang="en-US" b="0" dirty="0">
                <a:latin typeface="Segoe UI"/>
                <a:cs typeface="Segoe UI"/>
              </a:rPr>
              <a:t>begins with the Azure platform and Azure Active Directory. Many consider identity to be the primary perimeter for security. This is a shift from the traditional focus on network security. Network perimeters keep getting more porous, and that perimeter defense can’t be as effective as it was before the explosion of BYOD devices and cloud applications. Enterprise-scale recommendations focus on defining least privileged Role Based Access Control </a:t>
            </a:r>
            <a:r>
              <a:rPr lang="en-US" dirty="0">
                <a:latin typeface="Segoe UI"/>
                <a:cs typeface="Segoe UI"/>
              </a:rPr>
              <a:t>roles aligned</a:t>
            </a:r>
            <a:r>
              <a:rPr lang="en-US" b="0" dirty="0">
                <a:latin typeface="Segoe UI"/>
                <a:cs typeface="Segoe UI"/>
              </a:rPr>
              <a:t> to the customer’s operating model and leveraging Azure capabilities to apply additional layers of access control.</a:t>
            </a:r>
          </a:p>
          <a:p>
            <a:pPr marL="628650" lvl="1" indent="-171450" algn="l">
              <a:buFont typeface="Arial" panose="020B0604020202020204" pitchFamily="34" charset="0"/>
              <a:buChar char="•"/>
            </a:pPr>
            <a:r>
              <a:rPr lang="en-US" b="0" dirty="0">
                <a:latin typeface="Segoe UI"/>
                <a:cs typeface="Segoe UI"/>
              </a:rPr>
              <a:t>Use Azure AD </a:t>
            </a:r>
            <a:r>
              <a:rPr lang="en-US" b="1" dirty="0">
                <a:latin typeface="Segoe UI"/>
                <a:cs typeface="Segoe UI"/>
              </a:rPr>
              <a:t>Privileged Identity Management </a:t>
            </a:r>
            <a:r>
              <a:rPr lang="en-US" b="0" dirty="0">
                <a:latin typeface="Segoe UI"/>
                <a:cs typeface="Segoe UI"/>
              </a:rPr>
              <a:t>to establish zero standing access and to enable </a:t>
            </a:r>
            <a:r>
              <a:rPr lang="en-US" b="1" dirty="0">
                <a:latin typeface="Segoe UI"/>
                <a:cs typeface="Segoe UI"/>
              </a:rPr>
              <a:t>approval workflows </a:t>
            </a:r>
            <a:r>
              <a:rPr lang="en-US" b="0" dirty="0">
                <a:latin typeface="Segoe UI"/>
                <a:cs typeface="Segoe UI"/>
              </a:rPr>
              <a:t>for just-in-time control plane access to azure resources. Granting entitlements through PIM, rather than direct resource access, helps to protect against legacy access rights that often result from changing roles and responsibilities within an organization.</a:t>
            </a:r>
          </a:p>
          <a:p>
            <a:pPr marL="628650" lvl="1" indent="-171450" algn="l">
              <a:buFont typeface="Arial" panose="020B0604020202020204" pitchFamily="34" charset="0"/>
              <a:buChar char="•"/>
            </a:pPr>
            <a:r>
              <a:rPr lang="en-US" b="0" dirty="0">
                <a:latin typeface="Segoe UI"/>
                <a:cs typeface="Segoe UI"/>
              </a:rPr>
              <a:t>Use Azure AD PIM </a:t>
            </a:r>
            <a:r>
              <a:rPr lang="en-US" b="1" dirty="0">
                <a:latin typeface="Segoe UI"/>
                <a:cs typeface="Segoe UI"/>
              </a:rPr>
              <a:t>access reviews </a:t>
            </a:r>
            <a:r>
              <a:rPr lang="en-US" b="0" dirty="0">
                <a:latin typeface="Segoe UI"/>
                <a:cs typeface="Segoe UI"/>
              </a:rPr>
              <a:t>to periodically validate resource entitlements. Regularly scheduled reviews of access rights and entitlement use is a regulatory requirement for many customers. Determining which users had access to what resources for a given time period is much easier with PIM compared to querying AAD audit logs.</a:t>
            </a:r>
          </a:p>
          <a:p>
            <a:pPr marL="628650" lvl="1" indent="-171450" algn="l">
              <a:buFont typeface="Arial" panose="020B0604020202020204" pitchFamily="34" charset="0"/>
              <a:buChar char="•"/>
            </a:pPr>
            <a:r>
              <a:rPr lang="en-US" b="0" dirty="0">
                <a:latin typeface="Segoe UI"/>
                <a:cs typeface="Segoe UI"/>
              </a:rPr>
              <a:t>Customer RBAC roles should be used to define access rights across the Azure estate. Key roles within an organization will typically include Platform Owners, NetOps, SecOps, </a:t>
            </a:r>
            <a:r>
              <a:rPr lang="en-US" b="0" dirty="0" err="1">
                <a:latin typeface="Segoe UI"/>
                <a:cs typeface="Segoe UI"/>
              </a:rPr>
              <a:t>AppOps</a:t>
            </a:r>
            <a:r>
              <a:rPr lang="en-US" b="0" dirty="0">
                <a:latin typeface="Segoe UI"/>
                <a:cs typeface="Segoe UI"/>
              </a:rPr>
              <a:t>, and DevOps. Well defined and scoped RBAC role definitions enable subscription democratization through the segregation of duties required by an organization’s operating model. </a:t>
            </a:r>
          </a:p>
          <a:p>
            <a:pPr marL="628650" lvl="1" indent="-171450" algn="l">
              <a:buFont typeface="Arial" panose="020B0604020202020204" pitchFamily="34" charset="0"/>
              <a:buChar char="•"/>
            </a:pPr>
            <a:r>
              <a:rPr lang="en-US" b="0" dirty="0">
                <a:latin typeface="Segoe UI"/>
                <a:cs typeface="Segoe UI"/>
              </a:rPr>
              <a:t>Integrate Azure AD logs with the platform-central Azure Monitor Log Analytics workspace for </a:t>
            </a:r>
            <a:r>
              <a:rPr lang="en-US" b="1" dirty="0">
                <a:latin typeface="Segoe UI"/>
                <a:cs typeface="Segoe UI"/>
              </a:rPr>
              <a:t>audit reports </a:t>
            </a:r>
            <a:r>
              <a:rPr lang="en-US" b="0" dirty="0">
                <a:latin typeface="Segoe UI"/>
                <a:cs typeface="Segoe UI"/>
              </a:rPr>
              <a:t>and alert </a:t>
            </a:r>
            <a:r>
              <a:rPr lang="en-US" b="1" dirty="0">
                <a:latin typeface="Segoe UI"/>
                <a:cs typeface="Segoe UI"/>
              </a:rPr>
              <a:t>notifications</a:t>
            </a:r>
            <a:r>
              <a:rPr lang="en-US" b="0" dirty="0">
                <a:latin typeface="Segoe UI"/>
                <a:cs typeface="Segoe UI"/>
              </a:rPr>
              <a:t>.</a:t>
            </a:r>
          </a:p>
          <a:p>
            <a:pPr marL="628650" lvl="1" indent="-171450" algn="l">
              <a:buFont typeface="Arial" panose="020B0604020202020204" pitchFamily="34" charset="0"/>
              <a:buChar char="•"/>
            </a:pPr>
            <a:r>
              <a:rPr lang="en-US" b="0" dirty="0">
                <a:latin typeface="Segoe UI"/>
                <a:cs typeface="Segoe UI"/>
              </a:rPr>
              <a:t>Use Azure AD Managed Identities (MI) for Azure resources, avoiding username and password-based authentication. Managed Identities provide the simples and most secure method for enabling service to service communication. Managed Identities eliminate the need for credentials in your code, they rotate credentials automatically, and can be used to authenticate to any service that supports Azure AD authentication.</a:t>
            </a:r>
          </a:p>
          <a:p>
            <a:pPr marL="628650" lvl="1" indent="-171450" algn="l">
              <a:buFont typeface="Arial" panose="020B0604020202020204" pitchFamily="34" charset="0"/>
              <a:buChar char="•"/>
            </a:pPr>
            <a:r>
              <a:rPr lang="en-US" b="1" dirty="0">
                <a:latin typeface="Segoe UI"/>
                <a:cs typeface="Segoe UI"/>
              </a:rPr>
              <a:t>Multi-Factor Authentication</a:t>
            </a:r>
            <a:r>
              <a:rPr lang="en-US" b="0" dirty="0">
                <a:latin typeface="Segoe UI"/>
                <a:cs typeface="Segoe UI"/>
              </a:rPr>
              <a:t> should be enforced on all privileged accounts. If you only use a password to authenticate a user, it leaves an insecure vector for attack. If the password is weak or has been exposed elsewhere, is it really the user signing in with the username and password, or is it an attacker? When you require a second form of authentication, security is increased as this additional factor isn't something that's easy for an attacker to obtain or duplicate.</a:t>
            </a:r>
          </a:p>
          <a:p>
            <a:pPr marL="628650" lvl="1" indent="-171450" algn="l">
              <a:buFont typeface="Arial" panose="020B0604020202020204" pitchFamily="34" charset="0"/>
              <a:buChar char="•"/>
            </a:pPr>
            <a:r>
              <a:rPr lang="en-US" b="1" dirty="0">
                <a:latin typeface="Segoe UI"/>
                <a:cs typeface="Segoe UI"/>
              </a:rPr>
              <a:t>Conditional Access </a:t>
            </a:r>
            <a:r>
              <a:rPr lang="en-US" b="0" dirty="0">
                <a:latin typeface="Segoe UI"/>
                <a:cs typeface="Segoe UI"/>
              </a:rPr>
              <a:t>policies should be enforced on all privileged accounts. Azure Active Directory (Azure AD) Conditional Access (CA) analyses signals such as user, device, and location to automate decisions and enforce organizational access policies for resource. You can use CA policies to apply access controls like Multi-Factor Authentication (MFA). CA policies allow you to prompt users for MFA when needed for security and stay out of users’ way when not needed.</a:t>
            </a:r>
          </a:p>
          <a:p>
            <a:pPr marL="0" indent="0" algn="l">
              <a:buFont typeface="Arial" panose="020B0604020202020204" pitchFamily="34" charset="0"/>
              <a:buNone/>
            </a:pPr>
            <a:endParaRPr lang="en-US" b="1" dirty="0"/>
          </a:p>
          <a:p>
            <a:pPr marL="0" indent="0" algn="l">
              <a:buFont typeface="Arial" panose="020B0604020202020204" pitchFamily="34" charset="0"/>
              <a:buNone/>
            </a:pPr>
            <a:r>
              <a:rPr lang="en-US" b="1" dirty="0">
                <a:latin typeface="Segoe UI"/>
                <a:cs typeface="Segoe UI"/>
              </a:rPr>
              <a:t>Planning for Authentication Inside the Landing Zone</a:t>
            </a:r>
            <a:r>
              <a:rPr lang="en-US" b="0" dirty="0">
                <a:latin typeface="Segoe UI"/>
                <a:cs typeface="Segoe UI"/>
              </a:rPr>
              <a:t> is concerned with workload access and dependencies on on-premises systems. A critical design decision enterprise organization must make when adopting Azure is whether to extend and existing on-premises identity domain into Azure or create a brand new one. Requirements for authentication inside the "Landing Zone" should therefore be thoroughly assessed and incorporated into plans to deploy AD, Azure AD-DS or both.</a:t>
            </a:r>
            <a:endParaRPr lang="en-US" b="1" dirty="0">
              <a:latin typeface="Segoe UI"/>
              <a:cs typeface="Segoe UI"/>
            </a:endParaRPr>
          </a:p>
          <a:p>
            <a:endParaRPr lang="en-US" dirty="0"/>
          </a:p>
          <a:p>
            <a:endParaRPr lang="en-US" dirty="0"/>
          </a:p>
          <a:p>
            <a:r>
              <a:rPr lang="en-US" dirty="0"/>
              <a:t>Examples:</a:t>
            </a:r>
          </a:p>
          <a:p>
            <a:pPr marL="457112" indent="-457112">
              <a:buFont typeface="+mj-lt"/>
              <a:buAutoNum type="arabicPeriod"/>
            </a:pPr>
            <a:r>
              <a:rPr lang="en-GB" sz="1200" dirty="0">
                <a:latin typeface="+mn-lt"/>
              </a:rPr>
              <a:t>Use </a:t>
            </a:r>
            <a:r>
              <a:rPr lang="en-GB" sz="1200" b="1" dirty="0">
                <a:latin typeface="+mn-lt"/>
              </a:rPr>
              <a:t>AAD RBAC </a:t>
            </a:r>
            <a:r>
              <a:rPr lang="en-GB" sz="1200" dirty="0">
                <a:latin typeface="+mn-lt"/>
              </a:rPr>
              <a:t>to manage data plane access to resources where possible (e.g. Key Vault, Storage Account, Azure SQL DB). Use </a:t>
            </a:r>
            <a:r>
              <a:rPr lang="en-GB" sz="1200" b="1" dirty="0">
                <a:latin typeface="+mn-lt"/>
              </a:rPr>
              <a:t>Managed Identities </a:t>
            </a:r>
            <a:r>
              <a:rPr lang="en-GB" sz="1200" dirty="0">
                <a:latin typeface="+mn-lt"/>
              </a:rPr>
              <a:t>instead of Service Principles for authentication to Azure services.</a:t>
            </a:r>
          </a:p>
          <a:p>
            <a:pPr marL="457112" indent="-457112">
              <a:buFont typeface="+mj-lt"/>
              <a:buAutoNum type="arabicPeriod"/>
            </a:pPr>
            <a:r>
              <a:rPr lang="en-GB" sz="1200" b="1" dirty="0">
                <a:latin typeface="+mn-lt"/>
              </a:rPr>
              <a:t>Evaluate the compatibility </a:t>
            </a:r>
            <a:r>
              <a:rPr lang="en-GB" sz="1200" dirty="0">
                <a:latin typeface="+mn-lt"/>
              </a:rPr>
              <a:t>of workloads for AD and AAD-DS. Do not assume existing workloads are agnostic of AD and AAD-DS authentication, as there are differences between both approaches.</a:t>
            </a:r>
          </a:p>
          <a:p>
            <a:pPr marL="457112" indent="-457112">
              <a:buFont typeface="+mj-lt"/>
              <a:buAutoNum type="arabicPeriod"/>
            </a:pPr>
            <a:r>
              <a:rPr lang="en-GB" sz="1200" dirty="0">
                <a:latin typeface="+mn-lt"/>
              </a:rPr>
              <a:t>Deploy AAD-DS within the </a:t>
            </a:r>
            <a:r>
              <a:rPr lang="en-GB" sz="1200" b="1" dirty="0">
                <a:latin typeface="+mn-lt"/>
              </a:rPr>
              <a:t>primary region </a:t>
            </a:r>
            <a:r>
              <a:rPr lang="en-GB" sz="1200" dirty="0">
                <a:latin typeface="+mn-lt"/>
              </a:rPr>
              <a:t>as this service can be projected into only one subscription. Use Virtual Network Peering to support its usage as an authentication service.</a:t>
            </a:r>
          </a:p>
          <a:p>
            <a:pPr marL="457112" indent="-457112">
              <a:buFont typeface="+mj-lt"/>
              <a:buAutoNum type="arabicPeriod"/>
            </a:pPr>
            <a:r>
              <a:rPr lang="en-GB" sz="1200" dirty="0">
                <a:latin typeface="+mn-lt"/>
              </a:rPr>
              <a:t>Use </a:t>
            </a:r>
            <a:r>
              <a:rPr lang="en-GB" sz="1200" b="1" dirty="0">
                <a:latin typeface="+mn-lt"/>
              </a:rPr>
              <a:t>Just-In-Time access </a:t>
            </a:r>
            <a:r>
              <a:rPr lang="en-GB" sz="1200" dirty="0">
                <a:latin typeface="+mn-lt"/>
              </a:rPr>
              <a:t>for both VM access and Azure control plane administration.</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28</a:t>
            </a:fld>
            <a:endParaRPr lang="en-US"/>
          </a:p>
        </p:txBody>
      </p:sp>
    </p:spTree>
    <p:extLst>
      <p:ext uri="{BB962C8B-B14F-4D97-AF65-F5344CB8AC3E}">
        <p14:creationId xmlns:p14="http://schemas.microsoft.com/office/powerpoint/2010/main" val="4144370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GB" sz="1400" b="1" dirty="0">
                <a:cs typeface="Segoe UI Semilight"/>
              </a:rPr>
              <a:t>Main talking Points</a:t>
            </a:r>
          </a:p>
          <a:p>
            <a:pPr>
              <a:spcAft>
                <a:spcPts val="0"/>
              </a:spcAft>
            </a:pPr>
            <a:endParaRPr lang="en-GB" sz="1400" b="1" dirty="0">
              <a:cs typeface="Segoe UI Semilight"/>
            </a:endParaRPr>
          </a:p>
          <a:p>
            <a:pPr>
              <a:spcAft>
                <a:spcPts val="0"/>
              </a:spcAft>
            </a:pPr>
            <a:r>
              <a:rPr lang="en-GB" sz="1400" b="1" dirty="0">
                <a:cs typeface="Segoe UI Semilight"/>
              </a:rPr>
              <a:t>Subscription Organization and Governance</a:t>
            </a:r>
          </a:p>
          <a:p>
            <a:pPr marL="285750" indent="-285750">
              <a:spcAft>
                <a:spcPts val="0"/>
              </a:spcAft>
              <a:buFont typeface="Wingdings" panose="05000000000000000000" pitchFamily="2" charset="2"/>
              <a:buChar char="q"/>
            </a:pPr>
            <a:r>
              <a:rPr lang="en-US" sz="1400" dirty="0">
                <a:solidFill>
                  <a:srgbClr val="24292E"/>
                </a:solidFill>
                <a:cs typeface="Segoe UI Semilight"/>
              </a:rPr>
              <a:t>Use Management Group structure within an AAD tenant to support org mapping </a:t>
            </a:r>
            <a:endParaRPr lang="en-US" sz="1400" dirty="0">
              <a:solidFill>
                <a:srgbClr val="24292E"/>
              </a:solidFill>
            </a:endParaRPr>
          </a:p>
          <a:p>
            <a:pPr marL="285750" indent="-285750">
              <a:spcAft>
                <a:spcPts val="0"/>
              </a:spcAft>
              <a:buFont typeface="Wingdings" panose="05000000000000000000" pitchFamily="2" charset="2"/>
              <a:buChar char="q"/>
            </a:pPr>
            <a:r>
              <a:rPr lang="en-US" sz="1400" dirty="0">
                <a:solidFill>
                  <a:srgbClr val="24292E"/>
                </a:solidFill>
                <a:cs typeface="Segoe UI Semilight"/>
              </a:rPr>
              <a:t>Must be appropriately considered when planning Azure adoption at-scale</a:t>
            </a:r>
          </a:p>
          <a:p>
            <a:pPr>
              <a:spcAft>
                <a:spcPts val="0"/>
              </a:spcAft>
            </a:pPr>
            <a:r>
              <a:rPr lang="en-GB" sz="1400" b="1" dirty="0">
                <a:cs typeface="Segoe UI Semilight"/>
              </a:rPr>
              <a:t>Configure Subscription Quota and Capacity</a:t>
            </a:r>
          </a:p>
          <a:p>
            <a:pPr marL="313690" lvl="1" indent="-285750">
              <a:buFont typeface="Wingdings" panose="05000000000000000000" pitchFamily="2" charset="2"/>
              <a:buChar char="q"/>
            </a:pPr>
            <a:r>
              <a:rPr lang="en-GB" sz="1400" dirty="0"/>
              <a:t>Platform limits and quotas within the Azure platform for services</a:t>
            </a:r>
            <a:endParaRPr lang="en-GB" sz="1400" dirty="0">
              <a:cs typeface="Segoe UI"/>
            </a:endParaRPr>
          </a:p>
          <a:p>
            <a:pPr marL="313690" lvl="1" indent="-285750">
              <a:buFont typeface="Wingdings" panose="05000000000000000000" pitchFamily="2" charset="2"/>
              <a:buChar char="q"/>
            </a:pPr>
            <a:r>
              <a:rPr lang="en-GB" sz="1400" dirty="0"/>
              <a:t>Availability of required SKUs in chosen Azure regions</a:t>
            </a:r>
            <a:endParaRPr lang="en-GB" sz="1400" dirty="0">
              <a:cs typeface="Segoe UI"/>
            </a:endParaRPr>
          </a:p>
          <a:p>
            <a:pPr marL="313690" lvl="1" indent="-285750">
              <a:buFont typeface="Wingdings" panose="05000000000000000000" pitchFamily="2" charset="2"/>
              <a:buChar char="q"/>
            </a:pPr>
            <a:r>
              <a:rPr lang="en-GB" sz="1400" dirty="0"/>
              <a:t>Subscription quotas are not capacity guarantees and are per region</a:t>
            </a:r>
            <a:endParaRPr lang="en-GB" sz="1400" dirty="0">
              <a:cs typeface="Segoe UI"/>
            </a:endParaRPr>
          </a:p>
          <a:p>
            <a:pPr>
              <a:spcAft>
                <a:spcPts val="0"/>
              </a:spcAft>
            </a:pPr>
            <a:r>
              <a:rPr lang="en-GB" sz="1400" b="1" dirty="0">
                <a:cs typeface="Segoe UI Semilight"/>
              </a:rPr>
              <a:t>Establish Cost Management</a:t>
            </a:r>
          </a:p>
          <a:p>
            <a:pPr marL="313690" lvl="1" indent="-285750">
              <a:buFont typeface="Wingdings" panose="05000000000000000000" pitchFamily="2" charset="2"/>
              <a:buChar char="q"/>
            </a:pPr>
            <a:r>
              <a:rPr lang="en-GB" sz="1400" dirty="0"/>
              <a:t>Potential need for chargeback models where shared PaaS services are concerned, such as ASE which may need to be shared to achieve higher density</a:t>
            </a:r>
            <a:endParaRPr lang="en-GB" sz="1400" dirty="0">
              <a:cs typeface="Segoe UI"/>
            </a:endParaRPr>
          </a:p>
          <a:p>
            <a:pPr marL="313690" lvl="1" indent="-285750">
              <a:buFont typeface="Wingdings" panose="05000000000000000000" pitchFamily="2" charset="2"/>
              <a:buChar char="q"/>
            </a:pPr>
            <a:r>
              <a:rPr lang="en-GB" sz="1400" dirty="0"/>
              <a:t>Shutdown schedule for non-prod workloads to optimise costs</a:t>
            </a:r>
            <a:endParaRPr lang="en-GB" sz="1400" b="0" i="0" dirty="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endParaRPr lang="en-GB" sz="1400" b="0" i="0" dirty="0">
              <a:solidFill>
                <a:schemeClr val="tx1"/>
              </a:solidFill>
              <a:effectLst/>
              <a:latin typeface="Segoe UI" panose="020B0502040204020203" pitchFamily="34" charset="0"/>
              <a:cs typeface="Segoe UI"/>
            </a:endParaRPr>
          </a:p>
          <a:p>
            <a:pPr marL="27940" lvl="1" indent="0">
              <a:buFont typeface="Wingdings" panose="05000000000000000000" pitchFamily="2" charset="2"/>
              <a:buNone/>
            </a:pPr>
            <a:r>
              <a:rPr lang="en-GB" sz="1400" b="0" i="0" dirty="0">
                <a:solidFill>
                  <a:schemeClr val="tx1"/>
                </a:solidFill>
                <a:effectLst/>
                <a:latin typeface="Segoe UI" panose="020B0502040204020203" pitchFamily="34" charset="0"/>
                <a:cs typeface="Segoe UI"/>
              </a:rPr>
              <a:t>Further Talking Point</a:t>
            </a:r>
            <a:endParaRPr lang="en-US" b="0" i="0" dirty="0">
              <a:solidFill>
                <a:srgbClr val="24292E"/>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24292E"/>
              </a:solidFill>
              <a:effectLst/>
              <a:latin typeface="-apple-system"/>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24292E"/>
                </a:solidFill>
                <a:effectLst/>
                <a:latin typeface="-apple-system"/>
              </a:rPr>
              <a:t>Define Management Group Hierarchy</a:t>
            </a:r>
            <a:br>
              <a:rPr lang="en-US" b="0" i="0" dirty="0">
                <a:solidFill>
                  <a:srgbClr val="24292E"/>
                </a:solidFill>
                <a:effectLst/>
                <a:latin typeface="-apple-system"/>
              </a:rPr>
            </a:br>
            <a:r>
              <a:rPr lang="en-US" b="0" i="0" dirty="0">
                <a:solidFill>
                  <a:srgbClr val="24292E"/>
                </a:solidFill>
                <a:effectLst/>
                <a:latin typeface="-apple-system"/>
              </a:rPr>
              <a:t>Within an Azure AD tenant, Management Group structures help to support organizational mapping and must therefore be appropriately considered when planning Azure adoption at-scale.</a:t>
            </a:r>
          </a:p>
          <a:p>
            <a:pPr marL="685800" lvl="1" indent="-228600">
              <a:buFont typeface="Arial" panose="020B0604020202020204" pitchFamily="34" charset="0"/>
              <a:buChar char="•"/>
            </a:pPr>
            <a:r>
              <a:rPr lang="en-US" b="0" i="0" dirty="0">
                <a:solidFill>
                  <a:srgbClr val="24292E"/>
                </a:solidFill>
                <a:effectLst/>
                <a:latin typeface="-apple-system"/>
              </a:rPr>
              <a:t>Management groups can be used to aggregate Policy and Initiative assignments.</a:t>
            </a:r>
          </a:p>
          <a:p>
            <a:pPr marL="685800" lvl="1" indent="-228600">
              <a:buFont typeface="Arial" panose="020B0604020202020204" pitchFamily="34" charset="0"/>
              <a:buChar char="•"/>
            </a:pPr>
            <a:r>
              <a:rPr lang="en-US" b="0" i="0" dirty="0">
                <a:solidFill>
                  <a:srgbClr val="24292E"/>
                </a:solidFill>
                <a:effectLst/>
                <a:latin typeface="-apple-system"/>
              </a:rPr>
              <a:t>A management group tree can support up to </a:t>
            </a:r>
            <a:r>
              <a:rPr lang="en-US" b="0" i="0" u="none" strike="noStrike" dirty="0">
                <a:solidFill>
                  <a:srgbClr val="0366D6"/>
                </a:solidFill>
                <a:effectLst/>
                <a:latin typeface="-apple-system"/>
                <a:hlinkClick r:id="rId3"/>
              </a:rPr>
              <a:t>six levels of depth</a:t>
            </a:r>
            <a:r>
              <a:rPr lang="en-US" b="0" i="0" dirty="0">
                <a:solidFill>
                  <a:srgbClr val="24292E"/>
                </a:solidFill>
                <a:effectLst/>
                <a:latin typeface="-apple-system"/>
              </a:rPr>
              <a:t>. This limit doesn't include the Root level or the subscription level.</a:t>
            </a:r>
          </a:p>
          <a:p>
            <a:pPr marL="457200" lvl="1" indent="0">
              <a:buFont typeface="Arial" panose="020B0604020202020204" pitchFamily="34" charset="0"/>
              <a:buNone/>
            </a:pP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Subscription Organization and Governance</a:t>
            </a:r>
            <a:br>
              <a:rPr lang="en-US" b="0" i="0" dirty="0">
                <a:solidFill>
                  <a:srgbClr val="24292E"/>
                </a:solidFill>
                <a:effectLst/>
                <a:latin typeface="-apple-system"/>
              </a:rPr>
            </a:br>
            <a:r>
              <a:rPr lang="en-US" b="0" i="0" dirty="0">
                <a:solidFill>
                  <a:srgbClr val="24292E"/>
                </a:solidFill>
                <a:effectLst/>
                <a:latin typeface="-apple-system"/>
              </a:rPr>
              <a:t>Subscriptions are a unit of management, billing, and scale within Azure</a:t>
            </a:r>
          </a:p>
          <a:p>
            <a:pPr marL="685800" lvl="1" indent="-228600">
              <a:buFont typeface="Arial" panose="020B0604020202020204" pitchFamily="34" charset="0"/>
              <a:buChar char="•"/>
            </a:pPr>
            <a:r>
              <a:rPr lang="en-US" b="0" i="0" dirty="0">
                <a:solidFill>
                  <a:srgbClr val="24292E"/>
                </a:solidFill>
                <a:effectLst/>
                <a:latin typeface="-apple-system"/>
              </a:rPr>
              <a:t>Subscriptions serve as a boundary for the assignment of Azure policies. </a:t>
            </a:r>
          </a:p>
          <a:p>
            <a:pPr marL="685800" lvl="1" indent="-228600">
              <a:buFont typeface="Arial" panose="020B0604020202020204" pitchFamily="34" charset="0"/>
              <a:buChar char="•"/>
            </a:pPr>
            <a:r>
              <a:rPr lang="en-US" b="0" i="0" dirty="0">
                <a:solidFill>
                  <a:srgbClr val="24292E"/>
                </a:solidFill>
                <a:effectLst/>
                <a:latin typeface="-apple-system"/>
              </a:rPr>
              <a:t>Subscriptions serve as a scale unit so that component workloads can scale within the platform subscription limits. </a:t>
            </a:r>
          </a:p>
          <a:p>
            <a:pPr marL="685800" lvl="1" indent="-228600">
              <a:buFont typeface="Arial" panose="020B0604020202020204" pitchFamily="34" charset="0"/>
              <a:buChar char="•"/>
            </a:pPr>
            <a:r>
              <a:rPr lang="en-US" b="0" i="0" dirty="0">
                <a:solidFill>
                  <a:srgbClr val="24292E"/>
                </a:solidFill>
                <a:effectLst/>
                <a:latin typeface="-apple-system"/>
              </a:rPr>
              <a:t>Subscriptions provide a management boundary for governance and isolation, allowing for a clear separation of concerns.</a:t>
            </a:r>
          </a:p>
          <a:p>
            <a:pPr marL="685800" lvl="1" indent="-228600">
              <a:buFont typeface="Arial" panose="020B0604020202020204" pitchFamily="34" charset="0"/>
              <a:buChar char="•"/>
            </a:pP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Subscription Quotas and Capacity</a:t>
            </a:r>
            <a:br>
              <a:rPr lang="en-US" b="0" i="0" dirty="0">
                <a:solidFill>
                  <a:srgbClr val="24292E"/>
                </a:solidFill>
                <a:effectLst/>
                <a:latin typeface="-apple-system"/>
              </a:rPr>
            </a:br>
            <a:r>
              <a:rPr lang="en-US" b="0" i="0" dirty="0">
                <a:solidFill>
                  <a:srgbClr val="24292E"/>
                </a:solidFill>
                <a:effectLst/>
                <a:latin typeface="-apple-system"/>
              </a:rPr>
              <a:t> It is essential to ensure that sufficient capacity and SKUs are available. Every Azure region contains a finite set of resources at any given time.</a:t>
            </a:r>
          </a:p>
          <a:p>
            <a:pPr marL="685800" lvl="1" indent="-228600">
              <a:buFont typeface="Arial" panose="020B0604020202020204" pitchFamily="34" charset="0"/>
              <a:buChar char="•"/>
            </a:pPr>
            <a:r>
              <a:rPr lang="en-US" b="0" i="0" dirty="0">
                <a:solidFill>
                  <a:srgbClr val="24292E"/>
                </a:solidFill>
                <a:effectLst/>
                <a:latin typeface="-apple-system"/>
              </a:rPr>
              <a:t>Limits and quotas within the Azure platform for each service your workloads require.</a:t>
            </a:r>
          </a:p>
          <a:p>
            <a:pPr marL="685800" lvl="1" indent="-228600">
              <a:buFont typeface="Arial" panose="020B0604020202020204" pitchFamily="34" charset="0"/>
              <a:buChar char="•"/>
            </a:pPr>
            <a:r>
              <a:rPr lang="en-US" b="0" i="0" dirty="0">
                <a:solidFill>
                  <a:srgbClr val="24292E"/>
                </a:solidFill>
                <a:effectLst/>
                <a:latin typeface="-apple-system"/>
              </a:rPr>
              <a:t>Availability of required SKUs within chosen Azure regions.</a:t>
            </a:r>
          </a:p>
          <a:p>
            <a:pPr marL="685800" lvl="1" indent="-228600">
              <a:buFont typeface="Arial" panose="020B0604020202020204" pitchFamily="34" charset="0"/>
              <a:buChar char="•"/>
            </a:pPr>
            <a:r>
              <a:rPr lang="en-US" b="0" i="0" dirty="0">
                <a:solidFill>
                  <a:srgbClr val="24292E"/>
                </a:solidFill>
                <a:effectLst/>
                <a:latin typeface="-apple-system"/>
              </a:rPr>
              <a:t>Subscription quotas are not capacity guarantees and are applied on a per region basis.</a:t>
            </a:r>
            <a:br>
              <a:rPr lang="en-US" b="0" i="0" dirty="0">
                <a:solidFill>
                  <a:srgbClr val="24292E"/>
                </a:solidFill>
                <a:effectLst/>
                <a:latin typeface="-apple-system"/>
              </a:rPr>
            </a:br>
            <a:endParaRPr lang="en-US" b="0" i="0" dirty="0">
              <a:solidFill>
                <a:srgbClr val="24292E"/>
              </a:solidFill>
              <a:effectLst/>
              <a:latin typeface="-apple-system"/>
            </a:endParaRPr>
          </a:p>
          <a:p>
            <a:pPr marL="228600" indent="-228600">
              <a:buAutoNum type="arabicPeriod"/>
            </a:pPr>
            <a:r>
              <a:rPr lang="en-US" b="0" i="0" dirty="0">
                <a:solidFill>
                  <a:srgbClr val="24292E"/>
                </a:solidFill>
                <a:effectLst/>
                <a:latin typeface="-apple-system"/>
              </a:rPr>
              <a:t>Cost Management</a:t>
            </a:r>
            <a:br>
              <a:rPr lang="en-US" b="0" i="0" dirty="0">
                <a:solidFill>
                  <a:srgbClr val="24292E"/>
                </a:solidFill>
                <a:effectLst/>
                <a:latin typeface="-apple-system"/>
              </a:rPr>
            </a:br>
            <a:r>
              <a:rPr lang="en-US" b="0" i="0" dirty="0">
                <a:solidFill>
                  <a:srgbClr val="24292E"/>
                </a:solidFill>
                <a:effectLst/>
                <a:latin typeface="-apple-system"/>
              </a:rPr>
              <a:t>Cost transparency across a technical estate is a critical management challenge faced by every large enterprise organization</a:t>
            </a:r>
          </a:p>
          <a:p>
            <a:pPr marL="685800" lvl="1" indent="-228600">
              <a:buFont typeface="Arial" panose="020B0604020202020204" pitchFamily="34" charset="0"/>
              <a:buChar char="•"/>
            </a:pPr>
            <a:r>
              <a:rPr lang="en-US" b="0" i="0" dirty="0">
                <a:solidFill>
                  <a:srgbClr val="24292E"/>
                </a:solidFill>
                <a:effectLst/>
                <a:latin typeface="-apple-system"/>
              </a:rPr>
              <a:t>Using a shutdown schedule for non-production workloads to optimize costs</a:t>
            </a:r>
          </a:p>
          <a:p>
            <a:pPr marL="685800" lvl="1" indent="-228600">
              <a:buFont typeface="Arial" panose="020B0604020202020204" pitchFamily="34" charset="0"/>
              <a:buChar char="•"/>
            </a:pPr>
            <a:r>
              <a:rPr lang="en-US" b="0" i="0" dirty="0">
                <a:solidFill>
                  <a:srgbClr val="24292E"/>
                </a:solidFill>
                <a:effectLst/>
                <a:latin typeface="-apple-system"/>
              </a:rPr>
              <a:t>Using Azure Advisor to check cost optimization recommendations.</a:t>
            </a:r>
          </a:p>
          <a:p>
            <a:pPr marL="685800" lvl="1" indent="-228600">
              <a:buFont typeface="Arial" panose="020B0604020202020204" pitchFamily="34" charset="0"/>
              <a:buChar char="•"/>
            </a:pPr>
            <a:r>
              <a:rPr lang="en-US" b="0" i="0" dirty="0">
                <a:solidFill>
                  <a:srgbClr val="24292E"/>
                </a:solidFill>
                <a:effectLst/>
                <a:latin typeface="-apple-system"/>
              </a:rPr>
              <a:t>Potential need for chargeback models where shared PaaS services are concerned, such as ASE and AKS which may need to be shared to achieve higher density</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29</a:t>
            </a:fld>
            <a:endParaRPr lang="en-US"/>
          </a:p>
        </p:txBody>
      </p:sp>
    </p:spTree>
    <p:extLst>
      <p:ext uri="{BB962C8B-B14F-4D97-AF65-F5344CB8AC3E}">
        <p14:creationId xmlns:p14="http://schemas.microsoft.com/office/powerpoint/2010/main" val="2949614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
              </a:rPr>
              <a:t>Network topology and connectivity</a:t>
            </a:r>
            <a:r>
              <a:rPr lang="en-US" b="0" dirty="0">
                <a:latin typeface="Segoe UI "/>
              </a:rPr>
              <a:t> within Enterprise-scale addresses the need for establishing the end-to-end connectivity for all landing zones in the enterprise Azure estate. The subject is both broad and complex and will likely consume a significant portion of the overall design effort. It is critical for successful delivery to ensure that you have a thorough understanding of all design areas and Enterprise-scale recommendations, common alternative solutions, and the impact of deviating from the recommendations.</a:t>
            </a:r>
          </a:p>
          <a:p>
            <a:endParaRPr lang="en-US" b="0" dirty="0">
              <a:latin typeface="Segoe UI "/>
            </a:endParaRPr>
          </a:p>
          <a:p>
            <a:endParaRPr lang="en-US" b="1" dirty="0">
              <a:latin typeface="Segoe UI "/>
            </a:endParaRPr>
          </a:p>
          <a:p>
            <a:r>
              <a:rPr lang="en-US" b="1" dirty="0">
                <a:latin typeface="Segoe UI "/>
              </a:rPr>
              <a:t>DNS Configuration</a:t>
            </a:r>
            <a:r>
              <a:rPr lang="en-US" b="0" dirty="0">
                <a:latin typeface="Segoe UI "/>
              </a:rPr>
              <a:t> within Enterprise-scale will be primarily influenced by the cross-premises name resolution  requirements of landing zone workloads. For environments where name resolution in Azure is all that is required, native Azure DNS services should suffice. For environments where name resolution across Azure and on-premises is required, Azure VMs integrated with existing DNS infrastructure will be required. Integration with Private Link and services with special DNS requirements, such as OpenShift,  must also be factored into the design.</a:t>
            </a:r>
          </a:p>
          <a:p>
            <a:endParaRPr lang="en-US" b="0" dirty="0">
              <a:latin typeface="Segoe UI "/>
            </a:endParaRPr>
          </a:p>
          <a:p>
            <a:pPr lvl="1"/>
            <a:r>
              <a:rPr lang="en-US" b="1" dirty="0">
                <a:latin typeface="Segoe UI "/>
              </a:rPr>
              <a:t>Tip</a:t>
            </a:r>
            <a:r>
              <a:rPr lang="en-US" b="0" dirty="0">
                <a:latin typeface="Segoe UI "/>
              </a:rPr>
              <a:t> – A common scenario here is customer extends their DNS infra to Azure (Infoblox, AD, </a:t>
            </a:r>
            <a:r>
              <a:rPr lang="en-US" b="0" dirty="0" err="1">
                <a:latin typeface="Segoe UI "/>
              </a:rPr>
              <a:t>etc</a:t>
            </a:r>
            <a:r>
              <a:rPr lang="en-US" b="0" dirty="0">
                <a:latin typeface="Segoe UI "/>
              </a:rPr>
              <a:t>) but also uses the azure DNS resolver 168.* address as a forwarder for those in-azure DNS servers to assure private link resolution. </a:t>
            </a:r>
            <a:endParaRPr lang="en-US" b="1" dirty="0">
              <a:latin typeface="Segoe UI "/>
            </a:endParaRPr>
          </a:p>
          <a:p>
            <a:endParaRPr lang="en-US" b="1" dirty="0">
              <a:latin typeface="Segoe UI "/>
            </a:endParaRPr>
          </a:p>
          <a:p>
            <a:r>
              <a:rPr lang="en-US" b="1" dirty="0">
                <a:latin typeface="Segoe UI "/>
              </a:rPr>
              <a:t>Azure Networking Topology</a:t>
            </a:r>
          </a:p>
          <a:p>
            <a:pPr marL="171450" indent="-171450">
              <a:buFont typeface="Arial" panose="020B0604020202020204" pitchFamily="34" charset="0"/>
              <a:buChar char="•"/>
            </a:pPr>
            <a:r>
              <a:rPr lang="en-US" b="1" dirty="0">
                <a:latin typeface="Segoe UI "/>
              </a:rPr>
              <a:t>Azure Virtual WAN </a:t>
            </a:r>
            <a:r>
              <a:rPr lang="en-US" b="0" i="0" dirty="0">
                <a:solidFill>
                  <a:srgbClr val="24292E"/>
                </a:solidFill>
                <a:effectLst/>
                <a:latin typeface="Segoe UI "/>
              </a:rPr>
              <a:t>An Azure networking topology based-on Azure Virtual WAN is the preferred Enterprise Scale approach for large scale multi-region deployments where the customer needs to interconnect all their global locations on both Azure and on-premises. Azure Virtual WAN provides multiple advantages over traditional Azure networking, including:</a:t>
            </a:r>
          </a:p>
          <a:p>
            <a:pPr marL="628650" lvl="1" indent="-171450">
              <a:buFont typeface="Arial" panose="020B0604020202020204" pitchFamily="34" charset="0"/>
              <a:buChar char="•"/>
            </a:pPr>
            <a:r>
              <a:rPr lang="en-US" b="0" dirty="0">
                <a:latin typeface="Segoe UI "/>
              </a:rPr>
              <a:t>Azure Virtual WAN is a Microsoft-managed solution, where end-to-end global transit connectivity is provided out-of-the-box. Virtual WAN Hubs eliminate the need for customers to manually setup the network connectivity. As an example, customer does not require to setup UDRs or NVAs to enable global transit connectivity.</a:t>
            </a:r>
          </a:p>
          <a:p>
            <a:pPr marL="628650" lvl="1" indent="-171450">
              <a:buFont typeface="Arial" panose="020B0604020202020204" pitchFamily="34" charset="0"/>
              <a:buChar char="•"/>
            </a:pPr>
            <a:r>
              <a:rPr lang="en-US" b="0" dirty="0">
                <a:latin typeface="Segoe UI "/>
              </a:rPr>
              <a:t>Azure Virtual WAN greatly simplifies end-to-end network connectivity in Azure and cross-premises by creating a hub and spoke network architecture that spans multiple Azure regions and on-premises locations (any-to-any connectivity) out-of-the-box.</a:t>
            </a:r>
          </a:p>
          <a:p>
            <a:pPr marL="628650" lvl="1" indent="-171450">
              <a:buFont typeface="Arial" panose="020B0604020202020204" pitchFamily="34" charset="0"/>
              <a:buChar char="•"/>
            </a:pPr>
            <a:r>
              <a:rPr lang="en-US" b="0" dirty="0">
                <a:latin typeface="Segoe UI "/>
              </a:rPr>
              <a:t>Azure Virtual WAN increases the limit of up to 200 prefixes advertised from Azure to on-premises via ExpressRoute Private Peering to 10,000 prefixes per single Virtual WAN Hub. The limit of 10,000 prefixes also includes VPN (S2S and P2S VPN).</a:t>
            </a:r>
          </a:p>
          <a:p>
            <a:pPr marL="171450" indent="-171450">
              <a:buFont typeface="Arial" panose="020B0604020202020204" pitchFamily="34" charset="0"/>
              <a:buChar char="•"/>
            </a:pPr>
            <a:r>
              <a:rPr lang="en-US" b="1" dirty="0">
                <a:latin typeface="Segoe UI "/>
              </a:rPr>
              <a:t>Traditional Azure Networking </a:t>
            </a:r>
            <a:r>
              <a:rPr lang="en-US" b="0" dirty="0">
                <a:latin typeface="Segoe UI "/>
              </a:rPr>
              <a:t>can also be used </a:t>
            </a:r>
            <a:r>
              <a:rPr lang="en-US" b="0" i="0" dirty="0">
                <a:solidFill>
                  <a:srgbClr val="24292E"/>
                </a:solidFill>
                <a:effectLst/>
                <a:latin typeface="Segoe UI "/>
              </a:rPr>
              <a:t>to build a secure network foundation aligned to the Enterprise Scale design principles. A traditional Azure networking topology should be used for customers that either:</a:t>
            </a:r>
          </a:p>
          <a:p>
            <a:pPr marL="685800" lvl="1" indent="-228600">
              <a:buFont typeface="+mj-lt"/>
              <a:buAutoNum type="arabicPeriod"/>
            </a:pPr>
            <a:r>
              <a:rPr lang="en-US" b="0" i="0" dirty="0">
                <a:solidFill>
                  <a:srgbClr val="24292E"/>
                </a:solidFill>
                <a:effectLst/>
                <a:latin typeface="Segoe UI "/>
              </a:rPr>
              <a:t>only intend to deploy resources in a few Azure regions</a:t>
            </a:r>
          </a:p>
          <a:p>
            <a:pPr marL="685800" lvl="1" indent="-228600">
              <a:buFont typeface="+mj-lt"/>
              <a:buAutoNum type="arabicPeriod"/>
            </a:pPr>
            <a:r>
              <a:rPr lang="en-US" b="0" i="0" dirty="0">
                <a:solidFill>
                  <a:srgbClr val="24292E"/>
                </a:solidFill>
                <a:effectLst/>
                <a:latin typeface="Segoe UI "/>
              </a:rPr>
              <a:t>have no need for a global interconnected network</a:t>
            </a:r>
          </a:p>
          <a:p>
            <a:pPr marL="685800" lvl="1" indent="-228600">
              <a:buFont typeface="+mj-lt"/>
              <a:buAutoNum type="arabicPeriod"/>
            </a:pPr>
            <a:r>
              <a:rPr lang="en-US" b="0" i="0" dirty="0">
                <a:solidFill>
                  <a:srgbClr val="24292E"/>
                </a:solidFill>
                <a:effectLst/>
                <a:latin typeface="Segoe UI "/>
              </a:rPr>
              <a:t>have a low number of remote/branch locations per region (less than 30), and/or</a:t>
            </a:r>
          </a:p>
          <a:p>
            <a:pPr marL="685800" lvl="1" indent="-228600">
              <a:buFont typeface="+mj-lt"/>
              <a:buAutoNum type="arabicPeriod"/>
            </a:pPr>
            <a:r>
              <a:rPr lang="en-US" b="0" i="0" dirty="0">
                <a:solidFill>
                  <a:srgbClr val="24292E"/>
                </a:solidFill>
                <a:effectLst/>
                <a:latin typeface="Segoe UI "/>
              </a:rPr>
              <a:t>require full control and granularity for manually configuring their Azure network.</a:t>
            </a:r>
          </a:p>
          <a:p>
            <a:pPr marL="457200" lvl="1" indent="0">
              <a:buFont typeface="+mj-lt"/>
              <a:buNone/>
            </a:pPr>
            <a:endParaRPr lang="en-US" b="0" i="0" dirty="0">
              <a:solidFill>
                <a:srgbClr val="24292E"/>
              </a:solidFill>
              <a:effectLst/>
              <a:latin typeface="Segoe UI "/>
            </a:endParaRPr>
          </a:p>
          <a:p>
            <a:pPr marL="457200" lvl="1" indent="0">
              <a:buFont typeface="+mj-lt"/>
              <a:buNone/>
            </a:pPr>
            <a:r>
              <a:rPr lang="en-US" b="1" i="0" dirty="0">
                <a:solidFill>
                  <a:srgbClr val="24292E"/>
                </a:solidFill>
                <a:effectLst/>
                <a:latin typeface="Segoe UI "/>
              </a:rPr>
              <a:t>Tip</a:t>
            </a:r>
            <a:r>
              <a:rPr lang="en-US" b="0" i="0" dirty="0">
                <a:solidFill>
                  <a:srgbClr val="24292E"/>
                </a:solidFill>
                <a:effectLst/>
                <a:latin typeface="Segoe UI "/>
              </a:rPr>
              <a:t>: The decision point here is usually boils down to two things; do you want managed transit networking? If yes, then </a:t>
            </a:r>
            <a:r>
              <a:rPr lang="en-US" b="0" i="0" dirty="0" err="1">
                <a:solidFill>
                  <a:srgbClr val="24292E"/>
                </a:solidFill>
                <a:effectLst/>
                <a:latin typeface="Segoe UI "/>
              </a:rPr>
              <a:t>vwan</a:t>
            </a:r>
            <a:r>
              <a:rPr lang="en-US" b="0" i="0" dirty="0">
                <a:solidFill>
                  <a:srgbClr val="24292E"/>
                </a:solidFill>
                <a:effectLst/>
                <a:latin typeface="Segoe UI "/>
              </a:rPr>
              <a:t>. Do you need to ensure </a:t>
            </a:r>
            <a:r>
              <a:rPr lang="en-US" b="0" i="0" dirty="0" err="1">
                <a:solidFill>
                  <a:srgbClr val="24292E"/>
                </a:solidFill>
                <a:effectLst/>
                <a:latin typeface="Segoe UI "/>
              </a:rPr>
              <a:t>vnets</a:t>
            </a:r>
            <a:r>
              <a:rPr lang="en-US" b="0" i="0" dirty="0">
                <a:solidFill>
                  <a:srgbClr val="24292E"/>
                </a:solidFill>
                <a:effectLst/>
                <a:latin typeface="Segoe UI "/>
              </a:rPr>
              <a:t> cannot communicate with each other by default? (if so hub/spoke), but the details above will also impact the decision.  Making sure the customer is aware of the differences will lead to the right conversation to make the decision. </a:t>
            </a:r>
          </a:p>
          <a:p>
            <a:pPr marL="457200" lvl="1" indent="0">
              <a:buFont typeface="+mj-lt"/>
              <a:buNone/>
            </a:pPr>
            <a:endParaRPr lang="en-US" b="1" dirty="0">
              <a:latin typeface="Segoe UI "/>
            </a:endParaRPr>
          </a:p>
          <a:p>
            <a:pPr algn="l"/>
            <a:r>
              <a:rPr lang="en-US" b="1" dirty="0">
                <a:latin typeface="Segoe UI "/>
              </a:rPr>
              <a:t>Connectivity to Azure </a:t>
            </a:r>
            <a:r>
              <a:rPr lang="en-US" b="0" dirty="0">
                <a:latin typeface="Segoe UI "/>
              </a:rPr>
              <a:t>is concerned with establishing private connectivity from on-premises locations to Azure. Private connectivity options include ExpressRoute, ExpressRoute Global Reach, ExpressRoute Direct, Site-to-Site VPN, and Point-to-Site VPN. It will be necessary to fully understand the customer's various connectivity scenarios to align feature capabilities with customer requirements. Enterprise-scale design recommendations include:</a:t>
            </a:r>
          </a:p>
          <a:p>
            <a:pPr marL="628650" lvl="1" indent="-171450" algn="l">
              <a:buFont typeface="Arial" panose="020B0604020202020204" pitchFamily="34" charset="0"/>
              <a:buChar char="•"/>
            </a:pPr>
            <a:r>
              <a:rPr lang="en-US" b="0" i="0" dirty="0">
                <a:solidFill>
                  <a:srgbClr val="24292E"/>
                </a:solidFill>
                <a:effectLst/>
                <a:latin typeface="Segoe UI "/>
              </a:rPr>
              <a:t>Use ExpressRoute as the primary connectivity channel for connecting on-premises network to Microsoft Azure.</a:t>
            </a:r>
          </a:p>
          <a:p>
            <a:pPr marL="628650" lvl="1" indent="-171450" algn="l">
              <a:buFont typeface="Arial" panose="020B0604020202020204" pitchFamily="34" charset="0"/>
              <a:buChar char="•"/>
            </a:pPr>
            <a:r>
              <a:rPr lang="en-US" b="0" i="0" dirty="0">
                <a:solidFill>
                  <a:srgbClr val="24292E"/>
                </a:solidFill>
                <a:effectLst/>
                <a:latin typeface="Segoe UI "/>
              </a:rPr>
              <a:t>VPNs can be used as a source of backup connectivity to enhance connectivity resiliency and/or as a short-term solution while ExpressRoute ‘last mile’ connectivity is provisioned for customers that are not already either in a provider facility or have connectivity with an ER provider. </a:t>
            </a:r>
          </a:p>
          <a:p>
            <a:pPr marL="628650" lvl="1" indent="-171450" algn="l">
              <a:buFont typeface="Arial" panose="020B0604020202020204" pitchFamily="34" charset="0"/>
              <a:buChar char="•"/>
            </a:pPr>
            <a:r>
              <a:rPr lang="en-US" b="0" i="0" dirty="0">
                <a:solidFill>
                  <a:srgbClr val="24292E"/>
                </a:solidFill>
                <a:effectLst/>
                <a:latin typeface="Segoe UI "/>
              </a:rPr>
              <a:t>Use ExpressRoute Global Reach to connect large offices /regional headquarters/datacenter that are connected to Azure via ExpressRoute.</a:t>
            </a:r>
          </a:p>
          <a:p>
            <a:pPr marL="628650" lvl="1" indent="-171450" algn="l">
              <a:buFont typeface="Arial" panose="020B0604020202020204" pitchFamily="34" charset="0"/>
              <a:buChar char="•"/>
            </a:pPr>
            <a:r>
              <a:rPr lang="en-US" b="0" i="0" dirty="0">
                <a:solidFill>
                  <a:srgbClr val="24292E"/>
                </a:solidFill>
                <a:effectLst/>
                <a:latin typeface="Segoe UI "/>
              </a:rPr>
              <a:t>Do not use the same ExpressRoute circuit to connect multiple environments that require isolation or dedicated bandwidth, so as to avoid "noisy </a:t>
            </a:r>
            <a:r>
              <a:rPr lang="en-US" b="0" i="0" dirty="0" err="1">
                <a:solidFill>
                  <a:srgbClr val="24292E"/>
                </a:solidFill>
                <a:effectLst/>
                <a:latin typeface="Segoe UI "/>
              </a:rPr>
              <a:t>neighbour</a:t>
            </a:r>
            <a:r>
              <a:rPr lang="en-US" b="0" i="0" dirty="0">
                <a:solidFill>
                  <a:srgbClr val="24292E"/>
                </a:solidFill>
                <a:effectLst/>
                <a:latin typeface="Segoe UI "/>
              </a:rPr>
              <a:t>" risks.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A wise CSA once said “There are two types of enterprise Azure customers. Those with express route and those using a VPN while waiting for last mile connectivity.” A VPN backup of ExpressRoute is a great solution as well, but customers can also use multiple ER circuits at multiple peering locations. VPN is not a good backup to ER if the customer has the same provider for ER as for internet breakout as a provider outage will impact both.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Connectivity to Azure PaaS </a:t>
            </a:r>
            <a:r>
              <a:rPr lang="en-US" b="0" dirty="0">
                <a:latin typeface="Segoe UI "/>
              </a:rPr>
              <a:t>services can come in many forms and each service in the customer's Azure estate should be examined to ensure their requirements are met by the connectivity design. Azure PaaS services are typically accessed over public endpoints, though many PaaS services provide capabilities to secure such endpoints or even make them entirely private. </a:t>
            </a:r>
            <a:endParaRPr lang="en-US" b="0" i="0" u="none" strike="noStrike" dirty="0">
              <a:solidFill>
                <a:srgbClr val="0366D6"/>
              </a:solidFill>
              <a:effectLst/>
              <a:latin typeface="Segoe UI "/>
            </a:endParaRPr>
          </a:p>
          <a:p>
            <a:pPr marL="628650" lvl="1" indent="-171450">
              <a:buFont typeface="Arial" panose="020B0604020202020204" pitchFamily="34" charset="0"/>
              <a:buChar char="•"/>
            </a:pPr>
            <a:r>
              <a:rPr lang="en-US" b="0" i="0" u="none" strike="noStrike" dirty="0">
                <a:solidFill>
                  <a:srgbClr val="0366D6"/>
                </a:solidFill>
                <a:effectLst/>
                <a:latin typeface="Segoe UI "/>
              </a:rPr>
              <a:t>Private Link p</a:t>
            </a:r>
            <a:r>
              <a:rPr lang="en-US" b="0" i="0" dirty="0">
                <a:solidFill>
                  <a:srgbClr val="24292E"/>
                </a:solidFill>
                <a:effectLst/>
                <a:latin typeface="Segoe UI "/>
              </a:rPr>
              <a:t>rovides dedicated access using private IP addresses to Azure PaaS instances, or custom services behind an Azure Load Balancer Standard.</a:t>
            </a:r>
          </a:p>
          <a:p>
            <a:pPr marL="628650" lvl="1" indent="-171450">
              <a:buFont typeface="Arial" panose="020B0604020202020204" pitchFamily="34" charset="0"/>
              <a:buChar char="•"/>
            </a:pPr>
            <a:r>
              <a:rPr lang="en-US" b="0" i="0" dirty="0" err="1">
                <a:solidFill>
                  <a:srgbClr val="24292E"/>
                </a:solidFill>
                <a:effectLst/>
                <a:latin typeface="Segoe UI "/>
              </a:rPr>
              <a:t>VNet</a:t>
            </a:r>
            <a:r>
              <a:rPr lang="en-US" b="0" i="0" dirty="0">
                <a:solidFill>
                  <a:srgbClr val="24292E"/>
                </a:solidFill>
                <a:effectLst/>
                <a:latin typeface="Segoe UI "/>
              </a:rPr>
              <a:t> injection provides dedicated private deployments for supported services. However, management plane traffic flows through public IP addresses. It is critical to understand how traffic routing within a virtual network can influence the management plane traffic in this scenario and affect the stability of the service.</a:t>
            </a:r>
          </a:p>
          <a:p>
            <a:pPr marL="628650" lvl="1" indent="-171450">
              <a:buFont typeface="Arial" panose="020B0604020202020204" pitchFamily="34" charset="0"/>
              <a:buChar char="•"/>
            </a:pPr>
            <a:r>
              <a:rPr lang="en-US" b="0" i="0" dirty="0" err="1">
                <a:solidFill>
                  <a:srgbClr val="24292E"/>
                </a:solidFill>
                <a:effectLst/>
                <a:latin typeface="Segoe UI "/>
              </a:rPr>
              <a:t>VNet</a:t>
            </a:r>
            <a:r>
              <a:rPr lang="en-US" b="0" i="0" dirty="0">
                <a:solidFill>
                  <a:srgbClr val="24292E"/>
                </a:solidFill>
                <a:effectLst/>
                <a:latin typeface="Segoe UI "/>
              </a:rPr>
              <a:t> Service Endpoints provide service level access from selected subnets to selected PaaS services. When using Service Endpoints it is important to ensure concerns with data exfiltration are addressed.</a:t>
            </a:r>
          </a:p>
          <a:p>
            <a:pPr marL="0" indent="0">
              <a:buFont typeface="Arial" panose="020B0604020202020204" pitchFamily="34" charset="0"/>
              <a:buNone/>
            </a:pPr>
            <a:endParaRPr lang="en-US" b="0" i="0" dirty="0">
              <a:solidFill>
                <a:srgbClr val="24292E"/>
              </a:solidFill>
              <a:effectLst/>
              <a:latin typeface="Segoe UI "/>
            </a:endParaRPr>
          </a:p>
          <a:p>
            <a:pPr marL="0" indent="0">
              <a:buFont typeface="Arial" panose="020B0604020202020204" pitchFamily="34" charset="0"/>
              <a:buNone/>
            </a:pPr>
            <a:r>
              <a:rPr lang="en-US" b="0" i="0" dirty="0">
                <a:solidFill>
                  <a:srgbClr val="24292E"/>
                </a:solidFill>
                <a:effectLst/>
                <a:latin typeface="Segoe UI "/>
              </a:rPr>
              <a:t>	</a:t>
            </a:r>
            <a:r>
              <a:rPr lang="en-US" b="1" i="0" dirty="0">
                <a:solidFill>
                  <a:srgbClr val="24292E"/>
                </a:solidFill>
                <a:effectLst/>
                <a:latin typeface="Segoe UI "/>
              </a:rPr>
              <a:t>Tip</a:t>
            </a:r>
            <a:r>
              <a:rPr lang="en-US" b="0" i="0" dirty="0">
                <a:solidFill>
                  <a:srgbClr val="24292E"/>
                </a:solidFill>
                <a:effectLst/>
                <a:latin typeface="Segoe UI "/>
              </a:rPr>
              <a:t>:  Most enterprises will want to use private link wherever possible as the existence of a public IP perceived is a level of risk.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Planning for Inbound and Outbound Internet Connectivity </a:t>
            </a:r>
            <a:r>
              <a:rPr lang="en-US" b="0" dirty="0">
                <a:latin typeface="Segoe UI "/>
              </a:rPr>
              <a:t>often involves separating customers from their existing on-premises tools and practices. For example, customers will frequently want to force tunnel egress traffic back on-premises for inspection or replicate on-premises DMZ architectures in Azure. This is where we rely on the Enterprise-scale design principles to drive to a better architecture.</a:t>
            </a:r>
            <a:endParaRPr lang="en-US" b="1" dirty="0">
              <a:latin typeface="Segoe UI "/>
            </a:endParaRPr>
          </a:p>
          <a:p>
            <a:pPr marL="628650" lvl="1" indent="-171450" algn="l">
              <a:buFont typeface="Arial" panose="020B0604020202020204" pitchFamily="34" charset="0"/>
              <a:buChar char="•"/>
            </a:pPr>
            <a:r>
              <a:rPr lang="en-US" b="0" i="0" dirty="0">
                <a:solidFill>
                  <a:srgbClr val="24292E"/>
                </a:solidFill>
                <a:effectLst/>
                <a:latin typeface="Segoe UI "/>
              </a:rPr>
              <a:t>Azure native network security services such as Azure Firewall, Application Gateway WAF, and Azure Front Door WAF are fully managed services, meaning that customers do not incur the operational and management costs associated with infrastructure deployments, which can become complex at scale.</a:t>
            </a:r>
          </a:p>
          <a:p>
            <a:pPr marL="628650" lvl="1" indent="-171450" algn="l">
              <a:buFont typeface="Arial" panose="020B0604020202020204" pitchFamily="34" charset="0"/>
              <a:buChar char="•"/>
            </a:pPr>
            <a:r>
              <a:rPr lang="en-US" b="0" i="0" dirty="0">
                <a:solidFill>
                  <a:srgbClr val="24292E"/>
                </a:solidFill>
                <a:effectLst/>
                <a:latin typeface="Segoe UI "/>
              </a:rPr>
              <a:t>The Enterprise Scale architecture is fully compatible with 3rd party NVAs, should the customer prefer to use NVAs or for situations where native services do not satisfy specific customer requirements.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Many enterprise customers have 100’s of 3</a:t>
            </a:r>
            <a:r>
              <a:rPr lang="en-US" b="0" baseline="30000" dirty="0">
                <a:latin typeface="Segoe UI "/>
              </a:rPr>
              <a:t>rd</a:t>
            </a:r>
            <a:r>
              <a:rPr lang="en-US" b="0" dirty="0">
                <a:latin typeface="Segoe UI "/>
              </a:rPr>
              <a:t> party firewalls deployed and want to maintain that ‘single pain of glass’ management for Azure. While this works and is supported 3</a:t>
            </a:r>
            <a:r>
              <a:rPr lang="en-US" b="0" baseline="30000" dirty="0">
                <a:latin typeface="Segoe UI "/>
              </a:rPr>
              <a:t>rd</a:t>
            </a:r>
            <a:r>
              <a:rPr lang="en-US" b="0" dirty="0">
                <a:latin typeface="Segoe UI "/>
              </a:rPr>
              <a:t> party NVAs generally don’t scale as well as cloud native/first party products. Some customers have then used first party for use cases where business needs demanded better scale/throughput. </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Planning for Application Delivery </a:t>
            </a:r>
            <a:r>
              <a:rPr lang="en-US" b="0" dirty="0">
                <a:latin typeface="Segoe UI "/>
              </a:rPr>
              <a:t>focuses on application delivery within the landing zone. From the Enterprise-scale perspective, application delivery services, such as Application Gateway and Front Door, are an application component and should reside within the landing zone and be managed by the application owners. By leverage Azure Policy to ensure complaint service configuration, the customer maintain central governance while enabling the business.</a:t>
            </a:r>
            <a:endParaRPr lang="en-US" b="1" dirty="0">
              <a:latin typeface="Segoe UI "/>
            </a:endParaRPr>
          </a:p>
          <a:p>
            <a:pPr marL="628650" lvl="1" indent="-171450" algn="l">
              <a:buFont typeface="Arial" panose="020B0604020202020204" pitchFamily="34" charset="0"/>
              <a:buChar char="•"/>
            </a:pPr>
            <a:r>
              <a:rPr lang="en-US" b="0" i="0" dirty="0">
                <a:solidFill>
                  <a:srgbClr val="24292E"/>
                </a:solidFill>
                <a:effectLst/>
                <a:latin typeface="Segoe UI "/>
              </a:rPr>
              <a:t>Azure Load Balancer (internal and public) provides high availability for application delivery at a regional level.</a:t>
            </a:r>
          </a:p>
          <a:p>
            <a:pPr marL="628650" lvl="1" indent="-171450" algn="l">
              <a:buFont typeface="Arial" panose="020B0604020202020204" pitchFamily="34" charset="0"/>
              <a:buChar char="•"/>
            </a:pPr>
            <a:r>
              <a:rPr lang="en-US" b="0" i="0" dirty="0">
                <a:solidFill>
                  <a:srgbClr val="24292E"/>
                </a:solidFill>
                <a:effectLst/>
                <a:latin typeface="Segoe UI "/>
              </a:rPr>
              <a:t>Azure Application Gateway allows the secure delivery of HTTP/S applications at a regional level.</a:t>
            </a:r>
          </a:p>
          <a:p>
            <a:pPr marL="628650" lvl="1" indent="-171450" algn="l">
              <a:buFont typeface="Arial" panose="020B0604020202020204" pitchFamily="34" charset="0"/>
              <a:buChar char="•"/>
            </a:pPr>
            <a:r>
              <a:rPr lang="en-US" b="0" i="0" dirty="0">
                <a:solidFill>
                  <a:srgbClr val="24292E"/>
                </a:solidFill>
                <a:effectLst/>
                <a:latin typeface="Segoe UI "/>
              </a:rPr>
              <a:t>Azure Front Door allows the secure delivery of highly available HTTP/S applications across Azure regions.</a:t>
            </a:r>
          </a:p>
          <a:p>
            <a:pPr marL="628650" lvl="1" indent="-171450" algn="l">
              <a:buFont typeface="Arial" panose="020B0604020202020204" pitchFamily="34" charset="0"/>
              <a:buChar char="•"/>
            </a:pPr>
            <a:r>
              <a:rPr lang="en-US" b="0" i="0" dirty="0">
                <a:solidFill>
                  <a:srgbClr val="24292E"/>
                </a:solidFill>
                <a:effectLst/>
                <a:latin typeface="Segoe UI "/>
              </a:rPr>
              <a:t>Azure Traffic manager allows the delivery of global applications.</a:t>
            </a:r>
          </a:p>
          <a:p>
            <a:pPr marL="628650" lvl="1" indent="-171450" algn="l">
              <a:buFont typeface="Arial" panose="020B0604020202020204" pitchFamily="34" charset="0"/>
              <a:buChar char="•"/>
            </a:pPr>
            <a:r>
              <a:rPr lang="en-US" b="0" i="0" dirty="0">
                <a:solidFill>
                  <a:srgbClr val="24292E"/>
                </a:solidFill>
                <a:effectLst/>
                <a:latin typeface="Segoe UI "/>
              </a:rPr>
              <a:t>It is recommended to use the WAF capabilities provided by Application Gateway and Front Door. When using both services, it is recommended to use AFD WAF, placing the protection closer to the edge.</a:t>
            </a:r>
          </a:p>
          <a:p>
            <a:pPr marL="628650" lvl="1" indent="-171450" algn="l">
              <a:buFont typeface="Arial" panose="020B0604020202020204" pitchFamily="34" charset="0"/>
              <a:buChar char="•"/>
            </a:pPr>
            <a:r>
              <a:rPr lang="en-US" b="0" i="0" dirty="0">
                <a:solidFill>
                  <a:srgbClr val="24292E"/>
                </a:solidFill>
                <a:effectLst/>
                <a:latin typeface="Segoe UI "/>
              </a:rPr>
              <a:t>Azure DDoS standard is recommended on all public endpoints within customer virtual networks.</a:t>
            </a:r>
          </a:p>
          <a:p>
            <a:pPr marL="0" indent="0">
              <a:buFont typeface="Arial" panose="020B0604020202020204" pitchFamily="34" charset="0"/>
              <a:buNone/>
            </a:pPr>
            <a:endParaRPr lang="en-US" b="1" dirty="0">
              <a:latin typeface="Segoe UI "/>
            </a:endParaRPr>
          </a:p>
          <a:p>
            <a:pPr marL="457200" lvl="1" indent="0">
              <a:buFont typeface="Arial" panose="020B0604020202020204" pitchFamily="34" charset="0"/>
              <a:buNone/>
            </a:pPr>
            <a:r>
              <a:rPr lang="en-US" b="1" dirty="0">
                <a:latin typeface="Segoe UI "/>
              </a:rPr>
              <a:t>Tip: </a:t>
            </a:r>
            <a:r>
              <a:rPr lang="en-US" b="0" dirty="0">
                <a:latin typeface="Segoe UI "/>
              </a:rPr>
              <a:t>A global web app would use front door to connect the user to the closest edge, then application gateway to load balance in the destination azure region. </a:t>
            </a:r>
          </a:p>
          <a:p>
            <a:pPr marL="0" indent="0">
              <a:buFont typeface="Arial" panose="020B0604020202020204" pitchFamily="34" charset="0"/>
              <a:buNone/>
            </a:pPr>
            <a:endParaRPr lang="en-US" b="0" dirty="0">
              <a:latin typeface="Segoe UI "/>
            </a:endParaRPr>
          </a:p>
          <a:p>
            <a:pPr marL="0" indent="0">
              <a:buFont typeface="Arial" panose="020B0604020202020204" pitchFamily="34" charset="0"/>
              <a:buNone/>
            </a:pPr>
            <a:r>
              <a:rPr lang="en-US" b="1" dirty="0">
                <a:latin typeface="Segoe UI "/>
              </a:rPr>
              <a:t>Planning for Landing Zone Network Segmentation</a:t>
            </a:r>
            <a:r>
              <a:rPr lang="en-US" b="0" dirty="0">
                <a:latin typeface="Segoe UI "/>
              </a:rPr>
              <a:t> explores key recommendations to deliver highly secure internal network segmentation within a "Landing Zone" to drive a network Zero Trust implementation.</a:t>
            </a:r>
          </a:p>
          <a:p>
            <a:pPr marL="628650" lvl="1" indent="-171450" algn="l">
              <a:buFont typeface="Arial" panose="020B0604020202020204" pitchFamily="34" charset="0"/>
              <a:buChar char="•"/>
            </a:pPr>
            <a:r>
              <a:rPr lang="en-US" b="0" i="0" dirty="0">
                <a:solidFill>
                  <a:srgbClr val="24292E"/>
                </a:solidFill>
                <a:effectLst/>
                <a:latin typeface="Segoe UI "/>
              </a:rPr>
              <a:t>The Zero Trust model assumes a breached state and verifies each request as though it originates from an uncontrolled network.</a:t>
            </a:r>
          </a:p>
          <a:p>
            <a:pPr marL="628650" lvl="1" indent="-171450" algn="l">
              <a:buFont typeface="Arial" panose="020B0604020202020204" pitchFamily="34" charset="0"/>
              <a:buChar char="•"/>
            </a:pPr>
            <a:r>
              <a:rPr lang="en-US" b="0" i="0" dirty="0">
                <a:solidFill>
                  <a:srgbClr val="24292E"/>
                </a:solidFill>
                <a:effectLst/>
                <a:latin typeface="Segoe UI "/>
              </a:rPr>
              <a:t>An advanced Zero Trust network implementation employs fully distributed ingress/egress cloud micro-perimeters and deeper micro-segmentation.</a:t>
            </a:r>
          </a:p>
          <a:p>
            <a:pPr marL="628650" lvl="1" indent="-171450" algn="l">
              <a:buFont typeface="Arial" panose="020B0604020202020204" pitchFamily="34" charset="0"/>
              <a:buChar char="•"/>
            </a:pPr>
            <a:r>
              <a:rPr lang="en-US" b="0" i="0" dirty="0">
                <a:solidFill>
                  <a:srgbClr val="24292E"/>
                </a:solidFill>
                <a:effectLst/>
                <a:latin typeface="Segoe UI "/>
              </a:rPr>
              <a:t>Network Security Groups can use Azure Service Tags to facilitate connectivity to Azure PaaS services.</a:t>
            </a:r>
          </a:p>
          <a:p>
            <a:pPr marL="628650" lvl="1" indent="-171450" algn="l">
              <a:buFont typeface="Arial" panose="020B0604020202020204" pitchFamily="34" charset="0"/>
              <a:buChar char="•"/>
            </a:pPr>
            <a:r>
              <a:rPr lang="en-US" b="0" i="0" dirty="0">
                <a:solidFill>
                  <a:srgbClr val="24292E"/>
                </a:solidFill>
                <a:effectLst/>
                <a:latin typeface="Segoe UI "/>
              </a:rPr>
              <a:t>Use NSGs and ASGs to microsegment traffic within the "Landing Zone" and avoid using a central NVA to filter these traffic flows.</a:t>
            </a:r>
          </a:p>
          <a:p>
            <a:pPr marL="628650" lvl="1" indent="-171450" algn="l">
              <a:buFont typeface="Arial" panose="020B0604020202020204" pitchFamily="34" charset="0"/>
              <a:buChar char="•"/>
            </a:pPr>
            <a:r>
              <a:rPr lang="en-US" b="0" i="0" dirty="0">
                <a:solidFill>
                  <a:srgbClr val="24292E"/>
                </a:solidFill>
                <a:effectLst/>
                <a:latin typeface="Segoe UI "/>
              </a:rPr>
              <a:t>It is recommended to enable NSG Flow Logs and feed them into Traffic Analytics to gain insights into internal and external traffic flows.</a:t>
            </a:r>
          </a:p>
          <a:p>
            <a:pPr marL="628650" lvl="1" indent="-171450" algn="l">
              <a:buFont typeface="Arial" panose="020B0604020202020204" pitchFamily="34" charset="0"/>
              <a:buChar char="•"/>
            </a:pPr>
            <a:r>
              <a:rPr lang="en-US" b="0" i="0" dirty="0">
                <a:solidFill>
                  <a:srgbClr val="24292E"/>
                </a:solidFill>
                <a:effectLst/>
                <a:latin typeface="Segoe UI "/>
              </a:rPr>
              <a:t>For VWAN-based network topologies, route traffic across "Landing Zones" via Azure Firewall only if the customer requires filtering and logging capabilities for traffic flowing across "Landing Zones".</a:t>
            </a:r>
          </a:p>
          <a:p>
            <a:pPr marL="628650" lvl="1" indent="-171450" algn="l">
              <a:buFont typeface="Arial" panose="020B0604020202020204" pitchFamily="34" charset="0"/>
              <a:buChar char="•"/>
            </a:pPr>
            <a:endParaRPr lang="en-US" b="0" i="0" dirty="0">
              <a:solidFill>
                <a:srgbClr val="24292E"/>
              </a:solidFill>
              <a:effectLst/>
              <a:latin typeface="Segoe UI "/>
            </a:endParaRPr>
          </a:p>
          <a:p>
            <a:pPr lvl="1" algn="l">
              <a:buFont typeface="Arial" panose="020B0604020202020204" pitchFamily="34" charset="0"/>
              <a:buNone/>
            </a:pPr>
            <a:r>
              <a:rPr lang="en-US" b="1" i="0" dirty="0">
                <a:solidFill>
                  <a:srgbClr val="24292E"/>
                </a:solidFill>
                <a:effectLst/>
                <a:latin typeface="Segoe UI "/>
              </a:rPr>
              <a:t>Tip</a:t>
            </a:r>
            <a:r>
              <a:rPr lang="en-US" b="0" i="0" dirty="0">
                <a:solidFill>
                  <a:srgbClr val="24292E"/>
                </a:solidFill>
                <a:effectLst/>
                <a:latin typeface="Segoe UI "/>
              </a:rPr>
              <a:t>: NSGs can be used to  implement zero trust principles but keep in mind they don’t inspect traffic (I.E. if the NSG is allow 443 and a bad actor tunnels </a:t>
            </a:r>
            <a:r>
              <a:rPr lang="en-US" b="0" i="0" dirty="0" err="1">
                <a:solidFill>
                  <a:srgbClr val="24292E"/>
                </a:solidFill>
                <a:effectLst/>
                <a:latin typeface="Segoe UI "/>
              </a:rPr>
              <a:t>ssh</a:t>
            </a:r>
            <a:r>
              <a:rPr lang="en-US" b="0" i="0" dirty="0">
                <a:solidFill>
                  <a:srgbClr val="24292E"/>
                </a:solidFill>
                <a:effectLst/>
                <a:latin typeface="Segoe UI "/>
              </a:rPr>
              <a:t> through 443, the </a:t>
            </a:r>
            <a:r>
              <a:rPr lang="en-US" b="0" i="0" dirty="0" err="1">
                <a:solidFill>
                  <a:srgbClr val="24292E"/>
                </a:solidFill>
                <a:effectLst/>
                <a:latin typeface="Segoe UI "/>
              </a:rPr>
              <a:t>nsg</a:t>
            </a:r>
            <a:r>
              <a:rPr lang="en-US" b="0" i="0" dirty="0">
                <a:solidFill>
                  <a:srgbClr val="24292E"/>
                </a:solidFill>
                <a:effectLst/>
                <a:latin typeface="Segoe UI "/>
              </a:rPr>
              <a:t> will allow it where a NGFW would block it).</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Network Encryption </a:t>
            </a:r>
            <a:r>
              <a:rPr lang="en-US" b="0" dirty="0">
                <a:latin typeface="Segoe UI "/>
              </a:rPr>
              <a:t>explores key recommendations to achieve network encryption between on-premises and Azure as well as across Azure regions.</a:t>
            </a:r>
          </a:p>
          <a:p>
            <a:pPr marL="628650" lvl="1" indent="-171450" algn="l">
              <a:buFont typeface="Arial" panose="020B0604020202020204" pitchFamily="34" charset="0"/>
              <a:buChar char="•"/>
            </a:pPr>
            <a:r>
              <a:rPr lang="en-US" b="0" i="0" dirty="0">
                <a:solidFill>
                  <a:srgbClr val="24292E"/>
                </a:solidFill>
                <a:effectLst/>
                <a:latin typeface="Segoe UI "/>
              </a:rPr>
              <a:t>Cost and available bandwidth are inversely proportional to length of encryption tunnel between endpoints.</a:t>
            </a:r>
          </a:p>
          <a:p>
            <a:pPr marL="628650" lvl="1" indent="-171450" algn="l">
              <a:buFont typeface="Arial" panose="020B0604020202020204" pitchFamily="34" charset="0"/>
              <a:buChar char="•"/>
            </a:pPr>
            <a:r>
              <a:rPr lang="en-US" b="0" i="0" dirty="0">
                <a:solidFill>
                  <a:srgbClr val="24292E"/>
                </a:solidFill>
                <a:effectLst/>
                <a:latin typeface="Segoe UI "/>
              </a:rPr>
              <a:t>When using VPN to connect to Azure, traffic is encrypted over the internet via IPsec tunnels.</a:t>
            </a:r>
          </a:p>
          <a:p>
            <a:pPr marL="628650" lvl="1" indent="-171450" algn="l">
              <a:buFont typeface="Arial" panose="020B0604020202020204" pitchFamily="34" charset="0"/>
              <a:buChar char="•"/>
            </a:pPr>
            <a:r>
              <a:rPr lang="en-US" b="0" i="0" dirty="0">
                <a:solidFill>
                  <a:srgbClr val="24292E"/>
                </a:solidFill>
                <a:effectLst/>
                <a:latin typeface="Segoe UI "/>
              </a:rPr>
              <a:t>When using ExpressRoute with Private Peering, traffic is not currently encrypted.</a:t>
            </a:r>
          </a:p>
          <a:p>
            <a:pPr marL="628650" lvl="1" indent="-171450" algn="l">
              <a:buFont typeface="Arial" panose="020B0604020202020204" pitchFamily="34" charset="0"/>
              <a:buChar char="•"/>
            </a:pPr>
            <a:r>
              <a:rPr lang="en-US" b="0" i="0" dirty="0">
                <a:solidFill>
                  <a:srgbClr val="24292E"/>
                </a:solidFill>
                <a:effectLst/>
                <a:latin typeface="Segoe UI "/>
              </a:rPr>
              <a:t>MACsec encryption can be applied to ExpressRoute Direct to achieve network encryption.</a:t>
            </a:r>
          </a:p>
          <a:p>
            <a:pPr marL="628650" lvl="1" indent="-171450" algn="l">
              <a:buFont typeface="Arial" panose="020B0604020202020204" pitchFamily="34" charset="0"/>
              <a:buChar char="•"/>
            </a:pPr>
            <a:r>
              <a:rPr lang="en-US" b="0" i="0" dirty="0">
                <a:solidFill>
                  <a:srgbClr val="24292E"/>
                </a:solidFill>
                <a:effectLst/>
                <a:latin typeface="Segoe UI "/>
              </a:rPr>
              <a:t>Azure does not currently offer native encryption over Global </a:t>
            </a:r>
            <a:r>
              <a:rPr lang="en-US" b="0" i="0" dirty="0" err="1">
                <a:solidFill>
                  <a:srgbClr val="24292E"/>
                </a:solidFill>
                <a:effectLst/>
                <a:latin typeface="Segoe UI "/>
              </a:rPr>
              <a:t>VNet</a:t>
            </a:r>
            <a:r>
              <a:rPr lang="en-US" b="0" i="0" dirty="0">
                <a:solidFill>
                  <a:srgbClr val="24292E"/>
                </a:solidFill>
                <a:effectLst/>
                <a:latin typeface="Segoe UI "/>
              </a:rPr>
              <a:t> Peering.</a:t>
            </a:r>
          </a:p>
          <a:p>
            <a:pPr algn="l">
              <a:buFont typeface="Arial" panose="020B0604020202020204" pitchFamily="34" charset="0"/>
              <a:buChar char="•"/>
            </a:pPr>
            <a:endParaRPr lang="en-US" b="0" i="0" dirty="0">
              <a:solidFill>
                <a:srgbClr val="24292E"/>
              </a:solidFill>
              <a:effectLst/>
              <a:latin typeface="Segoe UI "/>
            </a:endParaRPr>
          </a:p>
          <a:p>
            <a:pPr lvl="1" algn="l">
              <a:buFont typeface="Arial" panose="020B0604020202020204" pitchFamily="34" charset="0"/>
              <a:buNone/>
            </a:pPr>
            <a:r>
              <a:rPr lang="en-US" b="1" i="0" dirty="0">
                <a:solidFill>
                  <a:srgbClr val="24292E"/>
                </a:solidFill>
                <a:effectLst/>
                <a:latin typeface="Segoe UI "/>
              </a:rPr>
              <a:t>Tip</a:t>
            </a:r>
            <a:r>
              <a:rPr lang="en-US" b="0" i="0" dirty="0">
                <a:solidFill>
                  <a:srgbClr val="24292E"/>
                </a:solidFill>
                <a:effectLst/>
                <a:latin typeface="Segoe UI "/>
              </a:rPr>
              <a:t>: </a:t>
            </a:r>
            <a:r>
              <a:rPr lang="en-US" b="0" i="0" dirty="0" err="1">
                <a:solidFill>
                  <a:srgbClr val="24292E"/>
                </a:solidFill>
                <a:effectLst/>
                <a:latin typeface="Segoe UI "/>
              </a:rPr>
              <a:t>Ipsec</a:t>
            </a:r>
            <a:r>
              <a:rPr lang="en-US" b="0" i="0" dirty="0">
                <a:solidFill>
                  <a:srgbClr val="24292E"/>
                </a:solidFill>
                <a:effectLst/>
                <a:latin typeface="Segoe UI "/>
              </a:rPr>
              <a:t> can also be used on individual VMs to encrypt traffic. Also, many customers falsely assume every bit of traffic in any public cloud is encrypted by default (like storage is).</a:t>
            </a:r>
          </a:p>
          <a:p>
            <a:pPr marL="0" indent="0">
              <a:buFont typeface="Arial" panose="020B0604020202020204" pitchFamily="34" charset="0"/>
              <a:buNone/>
            </a:pPr>
            <a:endParaRPr lang="en-US" b="1" dirty="0">
              <a:latin typeface="Segoe UI "/>
            </a:endParaRPr>
          </a:p>
          <a:p>
            <a:pPr marL="0" indent="0">
              <a:buFont typeface="Arial" panose="020B0604020202020204" pitchFamily="34" charset="0"/>
              <a:buNone/>
            </a:pPr>
            <a:r>
              <a:rPr lang="en-US" b="1" dirty="0">
                <a:latin typeface="Segoe UI "/>
              </a:rPr>
              <a:t>Traffic Inspection </a:t>
            </a:r>
            <a:r>
              <a:rPr lang="en-US" b="0" dirty="0">
                <a:latin typeface="Segoe UI "/>
              </a:rPr>
              <a:t>- In many industries customers require that traffic in Azure, particularly inbound and outbound internet traffic, is mirrored to a network packet collector for deep inspection and analysis. This section therefore explores key considerations and recommended approaches for mirroring or tapping traffic within Azure Virtual Networks.</a:t>
            </a:r>
          </a:p>
          <a:p>
            <a:pPr marL="628650" lvl="1" indent="-171450" algn="l">
              <a:buFont typeface="Arial" panose="020B0604020202020204" pitchFamily="34" charset="0"/>
              <a:buChar char="•"/>
            </a:pPr>
            <a:r>
              <a:rPr lang="en-US" b="0" i="0" u="none" strike="noStrike" dirty="0">
                <a:solidFill>
                  <a:srgbClr val="0366D6"/>
                </a:solidFill>
                <a:effectLst/>
                <a:latin typeface="Segoe UI "/>
                <a:hlinkClick r:id="rId3"/>
              </a:rPr>
              <a:t>Azure Virtual Network TAP (VTAP)</a:t>
            </a:r>
            <a:r>
              <a:rPr lang="en-US" b="0" i="0" dirty="0">
                <a:solidFill>
                  <a:srgbClr val="24292E"/>
                </a:solidFill>
                <a:effectLst/>
                <a:latin typeface="Segoe UI "/>
              </a:rPr>
              <a:t> is in preview, but your must reach to </a:t>
            </a:r>
            <a:r>
              <a:rPr lang="en-US" b="0" i="0" u="none" strike="noStrike" dirty="0">
                <a:solidFill>
                  <a:srgbClr val="0366D6"/>
                </a:solidFill>
                <a:effectLst/>
                <a:latin typeface="Segoe UI "/>
                <a:hlinkClick r:id="rId4"/>
              </a:rPr>
              <a:t>azurevnettap@microsoft.com</a:t>
            </a:r>
            <a:r>
              <a:rPr lang="en-US" b="0" i="0" dirty="0">
                <a:solidFill>
                  <a:srgbClr val="24292E"/>
                </a:solidFill>
                <a:effectLst/>
                <a:latin typeface="Segoe UI "/>
              </a:rPr>
              <a:t> for availability details.</a:t>
            </a:r>
          </a:p>
          <a:p>
            <a:pPr marL="628650" lvl="1" indent="-171450" algn="l">
              <a:buFont typeface="Arial" panose="020B0604020202020204" pitchFamily="34" charset="0"/>
              <a:buChar char="•"/>
            </a:pPr>
            <a:r>
              <a:rPr lang="en-US" b="0" i="0" dirty="0">
                <a:solidFill>
                  <a:srgbClr val="24292E"/>
                </a:solidFill>
                <a:effectLst/>
                <a:latin typeface="Segoe UI "/>
              </a:rPr>
              <a:t>Network Watcher packet captures in Network Watcher is GA, but captures are limited to a maximum period of 5 hours.</a:t>
            </a:r>
          </a:p>
          <a:p>
            <a:pPr marL="628650" lvl="1" indent="-171450" algn="l">
              <a:buFont typeface="Arial" panose="020B0604020202020204" pitchFamily="34" charset="0"/>
              <a:buChar char="•"/>
            </a:pPr>
            <a:r>
              <a:rPr lang="en-US" b="0" i="0" dirty="0">
                <a:solidFill>
                  <a:srgbClr val="24292E"/>
                </a:solidFill>
                <a:effectLst/>
                <a:latin typeface="Segoe UI "/>
              </a:rPr>
              <a:t>Use Network Watcher packet capture despite the limited capture window.</a:t>
            </a:r>
          </a:p>
          <a:p>
            <a:pPr marL="628650" lvl="1" indent="-171450" algn="l">
              <a:buFont typeface="Arial" panose="020B0604020202020204" pitchFamily="34" charset="0"/>
              <a:buChar char="•"/>
            </a:pPr>
            <a:r>
              <a:rPr lang="en-US" b="0" i="0" dirty="0">
                <a:solidFill>
                  <a:srgbClr val="24292E"/>
                </a:solidFill>
                <a:effectLst/>
                <a:latin typeface="Segoe UI "/>
              </a:rPr>
              <a:t>Evaluate if NSG Flow Logs v2 provide the level of detail required.</a:t>
            </a:r>
          </a:p>
          <a:p>
            <a:pPr marL="628650" lvl="1" indent="-171450" algn="l">
              <a:buFont typeface="Arial" panose="020B0604020202020204" pitchFamily="34" charset="0"/>
              <a:buChar char="•"/>
            </a:pPr>
            <a:r>
              <a:rPr lang="en-US" b="0" i="0" dirty="0">
                <a:solidFill>
                  <a:srgbClr val="24292E"/>
                </a:solidFill>
                <a:effectLst/>
                <a:latin typeface="Segoe UI "/>
              </a:rPr>
              <a:t>Use 3rd party solutions for scenarios where sustained deep packet inspection is required.</a:t>
            </a:r>
          </a:p>
          <a:p>
            <a:pPr marL="628650" lvl="1" indent="-171450" algn="l">
              <a:buFont typeface="Arial" panose="020B0604020202020204" pitchFamily="34" charset="0"/>
              <a:buChar char="•"/>
            </a:pPr>
            <a:r>
              <a:rPr lang="en-US" b="0" i="0" dirty="0">
                <a:solidFill>
                  <a:srgbClr val="24292E"/>
                </a:solidFill>
                <a:effectLst/>
                <a:latin typeface="Segoe UI "/>
              </a:rPr>
              <a:t>Do not develop a custom solution to mirror traffic. While this might be acceptable for small scale scenarios, this approach is not encouraged at scale due to complexity and supportability issues which may arise.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24292E"/>
              </a:solidFill>
              <a:effectLst/>
              <a:latin typeface="Segoe UI "/>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a:solidFill>
                  <a:srgbClr val="24292E"/>
                </a:solidFill>
                <a:effectLst/>
                <a:latin typeface="Segoe UI "/>
              </a:rPr>
              <a:t>Tip</a:t>
            </a:r>
            <a:r>
              <a:rPr lang="en-US" b="0" i="0" dirty="0">
                <a:solidFill>
                  <a:srgbClr val="24292E"/>
                </a:solidFill>
                <a:effectLst/>
                <a:latin typeface="Segoe UI "/>
              </a:rPr>
              <a:t>: Any enterprise with a requirement for ‘deep packet inspection’ is going to use a 3</a:t>
            </a:r>
            <a:r>
              <a:rPr lang="en-US" b="0" i="0" baseline="30000" dirty="0">
                <a:solidFill>
                  <a:srgbClr val="24292E"/>
                </a:solidFill>
                <a:effectLst/>
                <a:latin typeface="Segoe UI "/>
              </a:rPr>
              <a:t>rd</a:t>
            </a:r>
            <a:r>
              <a:rPr lang="en-US" b="0" i="0" dirty="0">
                <a:solidFill>
                  <a:srgbClr val="24292E"/>
                </a:solidFill>
                <a:effectLst/>
                <a:latin typeface="Segoe UI "/>
              </a:rPr>
              <a:t> party NVA until </a:t>
            </a:r>
            <a:r>
              <a:rPr lang="en-US" b="0" i="0" dirty="0" err="1">
                <a:solidFill>
                  <a:srgbClr val="24292E"/>
                </a:solidFill>
                <a:effectLst/>
                <a:latin typeface="Segoe UI "/>
              </a:rPr>
              <a:t>azfw</a:t>
            </a:r>
            <a:r>
              <a:rPr lang="en-US" b="0" i="0" dirty="0">
                <a:solidFill>
                  <a:srgbClr val="24292E"/>
                </a:solidFill>
                <a:effectLst/>
                <a:latin typeface="Segoe UI "/>
              </a:rPr>
              <a:t> supports it (NDA roadmap). </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30</a:t>
            </a:fld>
            <a:endParaRPr lang="en-US"/>
          </a:p>
        </p:txBody>
      </p:sp>
    </p:spTree>
    <p:extLst>
      <p:ext uri="{BB962C8B-B14F-4D97-AF65-F5344CB8AC3E}">
        <p14:creationId xmlns:p14="http://schemas.microsoft.com/office/powerpoint/2010/main" val="3211716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Management &amp; monitoring</a:t>
            </a:r>
            <a:r>
              <a:rPr lang="en-US" b="0" dirty="0"/>
              <a:t> in Enterprise-scale is primarily concerned with how an enterprise can operationalize and centrally govern their Azure estate. Management and monitoring recommendations align to the Enterprise-scale design principles and focus on native Azure capabilities. Where customers deviate from recommendations, it is important to highlight the design complexities, administrative burden, gaps in observability, and costs of third-party solutions. Defaulting to a customer’s existing toolset often proves challenging and slows adoption.</a:t>
            </a:r>
          </a:p>
          <a:p>
            <a:endParaRPr lang="en-US" b="0" dirty="0"/>
          </a:p>
          <a:p>
            <a:r>
              <a:rPr lang="en-US" b="1" dirty="0"/>
              <a:t>Role Entitlement</a:t>
            </a:r>
            <a:endParaRPr lang="en-US" b="0" dirty="0"/>
          </a:p>
          <a:p>
            <a:pPr lvl="1"/>
            <a:r>
              <a:rPr lang="en-US" b="0" dirty="0"/>
              <a:t>Role entitlement refers to the implementation of fine-grained RBAC controls, with appropriate access at the appropriate scope, in conjunction with PIM and aligned with the operating model. Within the context of the Management subscription, the focus of Enterprise-scale is on providing central IT with visibility across the platform to ensure the enterprise Azure estate can be operationally maintained. Areas of visibility include audit logs, patch status, and security alerts.</a:t>
            </a:r>
          </a:p>
          <a:p>
            <a:pPr lvl="0"/>
            <a:endParaRPr lang="en-US" b="0" dirty="0"/>
          </a:p>
          <a:p>
            <a:pPr lvl="0"/>
            <a:r>
              <a:rPr lang="en-US" b="1" dirty="0"/>
              <a:t>Policy Assignment</a:t>
            </a:r>
          </a:p>
          <a:p>
            <a:pPr lvl="1"/>
            <a:r>
              <a:rPr lang="en-US" b="0" dirty="0"/>
              <a:t>Policy assignments establish the guard rails that allow for subscription management to be distributed while remaining centrally governed, enabling subscription democratization. Within the context of the Management subscription, the focus of Enterprise-scale is on ensuring the appropriate resources are in place and ready for consumption by platform services and landing zones.</a:t>
            </a:r>
          </a:p>
          <a:p>
            <a:pPr lvl="0"/>
            <a:endParaRPr lang="en-US" b="0" dirty="0"/>
          </a:p>
          <a:p>
            <a:pPr lvl="0"/>
            <a:r>
              <a:rPr lang="en-US" b="1" dirty="0"/>
              <a:t>Archetype Templates</a:t>
            </a:r>
          </a:p>
          <a:p>
            <a:pPr lvl="1"/>
            <a:r>
              <a:rPr lang="en-US" b="0" dirty="0"/>
              <a:t>Management and monitoring within Enterprise-scale must be designed with application archetypes in mind. Every large-scale enterprise software estate will encompass a myriad of application archetypes, and each archetype may require a different migration/transformation path to Azure; a VM workload is not migrated the same way as SAP workloads. The management and monitoring design must account for these differences to ensure the proper guard rails and observability are in place and ready to consume at time of landing zone deployment.</a:t>
            </a:r>
          </a:p>
          <a:p>
            <a:pPr lvl="0"/>
            <a:endParaRPr lang="en-US" b="0" dirty="0"/>
          </a:p>
          <a:p>
            <a:pPr lvl="0"/>
            <a:r>
              <a:rPr lang="en-US" b="1" dirty="0"/>
              <a:t>Azure Monitor Logs (aka Log Analytics)</a:t>
            </a:r>
          </a:p>
          <a:p>
            <a:pPr lvl="1"/>
            <a:r>
              <a:rPr lang="en-US" b="0" dirty="0"/>
              <a:t>Centralized logging is critical to the visibility that's required by the operations management teams. The centralization of logging drives reports about change management, service health, configuration, and most other aspects of IT operations. Converging on a centralized workspace model reduces administrative effort and reduces the chances for gaps in observability.</a:t>
            </a:r>
          </a:p>
          <a:p>
            <a:pPr marL="628650" lvl="1" indent="-171450">
              <a:buFont typeface="Arial" panose="020B0604020202020204" pitchFamily="34" charset="0"/>
              <a:buChar char="•"/>
            </a:pPr>
            <a:r>
              <a:rPr lang="en-US" b="1" dirty="0"/>
              <a:t>Log Queries</a:t>
            </a:r>
            <a:r>
              <a:rPr lang="en-US" b="0" dirty="0"/>
              <a:t> help you to fully leverage the value of the data collected in Azure Monitor Logs. A powerful query language allows you to join data from multiple tables, aggregate large sets of data, and perform complex operations with minimal code. Virtually any question can be answered, and analysis performed if the supporting data has been collected, and you understand how to construct the right query.</a:t>
            </a:r>
          </a:p>
          <a:p>
            <a:pPr marL="628650" lvl="1" indent="-171450">
              <a:buFont typeface="Arial" panose="020B0604020202020204" pitchFamily="34" charset="0"/>
              <a:buChar char="•"/>
            </a:pPr>
            <a:r>
              <a:rPr lang="en-US" b="0" dirty="0"/>
              <a:t>The goal of </a:t>
            </a:r>
            <a:r>
              <a:rPr lang="en-US" b="1" dirty="0"/>
              <a:t>alerting</a:t>
            </a:r>
            <a:r>
              <a:rPr lang="en-US" b="0" dirty="0"/>
              <a:t> is notification for significant events. Azure Monitor provides a unified alerting experience across platform and resource, with activity logs, metrics, and resource logs signal types. </a:t>
            </a:r>
          </a:p>
          <a:p>
            <a:pPr marL="1085850" lvl="2" indent="-171450">
              <a:buFont typeface="Arial" panose="020B0604020202020204" pitchFamily="34" charset="0"/>
              <a:buChar char="•"/>
            </a:pPr>
            <a:r>
              <a:rPr lang="en-US" b="0" dirty="0"/>
              <a:t>Metric alerts in Azure Monitor work on top of multi-dimensional metrics. These metrics could be platform metrics, custom metrics, popular logs from Azure Monitor converted to metrics and Application Insights metrics. Metric alerts evaluate at regular intervals to check if conditions on one or more metric time-series are true and notify you when the evaluations are met. Metric alerts are stateful, that is, they only send out notifications when the state changes.</a:t>
            </a:r>
          </a:p>
          <a:p>
            <a:pPr marL="1085850" lvl="2" indent="-171450">
              <a:buFont typeface="Arial" panose="020B0604020202020204" pitchFamily="34" charset="0"/>
              <a:buChar char="•"/>
            </a:pPr>
            <a:r>
              <a:rPr lang="en-US" b="0" dirty="0"/>
              <a:t>Log search rules are created by Azure Alerts to automatically run specified log queries at regular intervals. If the results of the log query match particular criteria, then an alert record is created.</a:t>
            </a:r>
          </a:p>
          <a:p>
            <a:pPr marL="1085850" lvl="2" indent="-171450">
              <a:buFont typeface="Arial" panose="020B0604020202020204" pitchFamily="34" charset="0"/>
              <a:buChar char="•"/>
            </a:pPr>
            <a:r>
              <a:rPr lang="en-US" b="0" dirty="0"/>
              <a:t>Activity log alerts are alerts that activate when a new activity log event occurs that matches the conditions specified in the alert. </a:t>
            </a:r>
          </a:p>
          <a:p>
            <a:pPr marL="1085850" lvl="2" indent="-171450">
              <a:buFont typeface="Arial" panose="020B0604020202020204" pitchFamily="34" charset="0"/>
              <a:buChar char="•"/>
            </a:pPr>
            <a:endParaRPr lang="en-US" b="0" dirty="0"/>
          </a:p>
          <a:p>
            <a:pPr marL="0" lvl="0" indent="0">
              <a:buFont typeface="Arial" panose="020B0604020202020204" pitchFamily="34" charset="0"/>
              <a:buNone/>
            </a:pPr>
            <a:r>
              <a:rPr lang="en-US" b="1" dirty="0"/>
              <a:t>Dashboards</a:t>
            </a:r>
          </a:p>
          <a:p>
            <a:pPr marL="457200" lvl="1" indent="0">
              <a:buFont typeface="Arial" panose="020B0604020202020204" pitchFamily="34" charset="0"/>
              <a:buNone/>
            </a:pPr>
            <a:r>
              <a:rPr lang="en-US" b="0" dirty="0"/>
              <a:t>The goal within Enterprise-scale for visualizations is a curated set of dashboards built for specific personas in the operating model.</a:t>
            </a:r>
          </a:p>
          <a:p>
            <a:pPr marL="628650" lvl="1" indent="-171450">
              <a:buFont typeface="Arial" panose="020B0604020202020204" pitchFamily="34" charset="0"/>
              <a:buChar char="•"/>
            </a:pPr>
            <a:r>
              <a:rPr lang="en-US" b="1" dirty="0"/>
              <a:t>Azure Workbooks </a:t>
            </a:r>
            <a:r>
              <a:rPr lang="en-US" b="0" dirty="0"/>
              <a:t>are the platform visualization capability where current development efforts are focused.</a:t>
            </a:r>
          </a:p>
          <a:p>
            <a:pPr marL="914400" lvl="2" indent="0">
              <a:buFont typeface="Arial" panose="020B0604020202020204" pitchFamily="34" charset="0"/>
              <a:buNone/>
            </a:pPr>
            <a:r>
              <a:rPr lang="en-US" b="0" dirty="0"/>
              <a:t>Workbooks provide a flexible canvas for data analysis and the creation of rich visual reports within the Azure portal. They allow you to tap into multiple data sources from across Azure and combine them into unified interactive experiences.	</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Workbooks can query data from multiple sources within Azure. Authors of workbooks can transform this data to provide insights into the availability, performance, usage, and overall health of the underlying components. For instance, analyzing performance logs from virtual machines to identify high CPU or low memory instances and displaying the results as a grid in an interactive report.</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But the real power of workbooks is the ability to combine data from disparate sources within a single report. This allows for the creation of composite resource views or joins across resources enabling richer data and insights that would otherwise be impossible.</a:t>
            </a:r>
          </a:p>
          <a:p>
            <a:pPr marL="914400" lvl="2" indent="0">
              <a:buFont typeface="Arial" panose="020B0604020202020204" pitchFamily="34" charset="0"/>
              <a:buNone/>
            </a:pPr>
            <a:r>
              <a:rPr lang="en-US" b="0" dirty="0"/>
              <a:t>			</a:t>
            </a:r>
          </a:p>
          <a:p>
            <a:pPr marL="914400" lvl="2" indent="0">
              <a:buFont typeface="Arial" panose="020B0604020202020204" pitchFamily="34" charset="0"/>
              <a:buNone/>
            </a:pPr>
            <a:r>
              <a:rPr lang="en-US" b="0" dirty="0"/>
              <a:t>Workbooks are currently compatible with the following data sources:</a:t>
            </a:r>
          </a:p>
          <a:p>
            <a:pPr marL="1085850" lvl="2" indent="-171450">
              <a:buFont typeface="Arial" panose="020B0604020202020204" pitchFamily="34" charset="0"/>
              <a:buChar char="•"/>
            </a:pPr>
            <a:r>
              <a:rPr lang="en-US" b="0" dirty="0"/>
              <a:t>Logs</a:t>
            </a:r>
          </a:p>
          <a:p>
            <a:pPr marL="1085850" lvl="2" indent="-171450">
              <a:buFont typeface="Arial" panose="020B0604020202020204" pitchFamily="34" charset="0"/>
              <a:buChar char="•"/>
            </a:pPr>
            <a:r>
              <a:rPr lang="en-US" b="0" dirty="0"/>
              <a:t>Metrics</a:t>
            </a:r>
          </a:p>
          <a:p>
            <a:pPr marL="1085850" lvl="2" indent="-171450">
              <a:buFont typeface="Arial" panose="020B0604020202020204" pitchFamily="34" charset="0"/>
              <a:buChar char="•"/>
            </a:pPr>
            <a:r>
              <a:rPr lang="en-US" b="0" dirty="0"/>
              <a:t>Azure Resource Graph</a:t>
            </a:r>
          </a:p>
          <a:p>
            <a:pPr marL="1085850" lvl="2" indent="-171450">
              <a:buFont typeface="Arial" panose="020B0604020202020204" pitchFamily="34" charset="0"/>
              <a:buChar char="•"/>
            </a:pPr>
            <a:r>
              <a:rPr lang="en-US" b="0" dirty="0"/>
              <a:t>Alerts (Preview)</a:t>
            </a:r>
          </a:p>
          <a:p>
            <a:pPr marL="1085850" lvl="2" indent="-171450">
              <a:buFont typeface="Arial" panose="020B0604020202020204" pitchFamily="34" charset="0"/>
              <a:buChar char="•"/>
            </a:pPr>
            <a:r>
              <a:rPr lang="en-US" b="0" dirty="0"/>
              <a:t>Workload Health (Preview)</a:t>
            </a:r>
          </a:p>
          <a:p>
            <a:pPr marL="1085850" lvl="2" indent="-171450">
              <a:buFont typeface="Arial" panose="020B0604020202020204" pitchFamily="34" charset="0"/>
              <a:buChar char="•"/>
            </a:pPr>
            <a:r>
              <a:rPr lang="en-US" b="0" dirty="0"/>
              <a:t>Azure Resource Health (Preview)</a:t>
            </a:r>
          </a:p>
          <a:p>
            <a:pPr marL="1085850" lvl="2" indent="-171450">
              <a:buFont typeface="Arial" panose="020B0604020202020204" pitchFamily="34" charset="0"/>
              <a:buChar char="•"/>
            </a:pPr>
            <a:r>
              <a:rPr lang="en-US" b="0" dirty="0"/>
              <a:t>Azure Data Explorer (Preview)</a:t>
            </a:r>
          </a:p>
          <a:p>
            <a:pPr marL="1085850" lvl="2" indent="-171450">
              <a:buFont typeface="Arial" panose="020B0604020202020204" pitchFamily="34" charset="0"/>
              <a:buChar char="•"/>
            </a:pPr>
            <a:endParaRPr lang="en-US" b="0" dirty="0"/>
          </a:p>
          <a:p>
            <a:pPr marL="0" lvl="0" indent="0">
              <a:buFont typeface="Arial" panose="020B0604020202020204" pitchFamily="34" charset="0"/>
              <a:buNone/>
            </a:pPr>
            <a:r>
              <a:rPr lang="en-US" b="1" dirty="0"/>
              <a:t>Automation Accounts</a:t>
            </a:r>
          </a:p>
          <a:p>
            <a:pPr marL="457200" lvl="1" indent="0">
              <a:buFont typeface="Arial" panose="020B0604020202020204" pitchFamily="34" charset="0"/>
              <a:buNone/>
            </a:pPr>
            <a:r>
              <a:rPr lang="en-US" b="0" dirty="0"/>
              <a:t>Centralized Azure Automation accounts provide application landing zones with easily consumable management services, and they provide central IT with the visibility and control required to ensure compliance with enterprise standards. Integration with Azure Policy ensures resources are configured correctly at time of deployment.</a:t>
            </a:r>
          </a:p>
          <a:p>
            <a:pPr marL="628650" lvl="1" indent="-171450">
              <a:buFont typeface="Arial" panose="020B0604020202020204" pitchFamily="34" charset="0"/>
              <a:buChar char="•"/>
            </a:pPr>
            <a:r>
              <a:rPr lang="en-US" b="1" dirty="0"/>
              <a:t>Update Management </a:t>
            </a:r>
            <a:r>
              <a:rPr lang="en-US" b="0" dirty="0"/>
              <a:t>in Azure Automation can be used to manage operating system updates for Windows and Linux machines in Azure, in on-premises environments, and in other cloud environments.</a:t>
            </a:r>
          </a:p>
          <a:p>
            <a:pPr marL="628650" lvl="1" indent="-171450">
              <a:buFont typeface="Arial" panose="020B0604020202020204" pitchFamily="34" charset="0"/>
              <a:buChar char="•"/>
            </a:pPr>
            <a:r>
              <a:rPr lang="en-US" b="1" dirty="0"/>
              <a:t>Inventory Management </a:t>
            </a:r>
            <a:r>
              <a:rPr lang="en-US" b="0" dirty="0"/>
              <a:t>in Azure Automation provides the ability to collect and view inventory for software, files, Linux daemons, Windows services, and Windows Registry keys on your computers.</a:t>
            </a:r>
          </a:p>
          <a:p>
            <a:pPr marL="628650" lvl="1" indent="-171450">
              <a:buFont typeface="Arial" panose="020B0604020202020204" pitchFamily="34" charset="0"/>
              <a:buChar char="•"/>
            </a:pPr>
            <a:r>
              <a:rPr lang="en-US" b="1" dirty="0"/>
              <a:t>Change Tracking </a:t>
            </a:r>
            <a:r>
              <a:rPr lang="en-US" b="0" dirty="0"/>
              <a:t>in Azure Automation provides insight into changes to Windows software, Linux software packages, Windows and Linux files, Windows registry keys, Microsoft services, and Linux daemons on your computers.</a:t>
            </a:r>
          </a:p>
          <a:p>
            <a:pPr marL="628650" lvl="1" indent="-171450">
              <a:buFont typeface="Arial" panose="020B0604020202020204" pitchFamily="34" charset="0"/>
              <a:buChar char="•"/>
            </a:pPr>
            <a:endParaRPr lang="en-US" b="0" dirty="0"/>
          </a:p>
          <a:p>
            <a:pPr marL="0" lvl="0" indent="0">
              <a:buFont typeface="Arial" panose="020B0604020202020204" pitchFamily="34" charset="0"/>
              <a:buNone/>
            </a:pPr>
            <a:r>
              <a:rPr lang="en-US" b="1" dirty="0"/>
              <a:t>Network Watcher</a:t>
            </a:r>
          </a:p>
          <a:p>
            <a:pPr marL="457200" lvl="1" indent="0">
              <a:buFont typeface="Arial" panose="020B0604020202020204" pitchFamily="34" charset="0"/>
              <a:buNone/>
            </a:pPr>
            <a:r>
              <a:rPr lang="en-US" b="0" dirty="0"/>
              <a:t>Azure Network Watcher provides tools to monitor, diagnose, view metrics, and enable or disable logs for resources in an Azure virtual network. Network Watcher is designed to monitor and repair the network health of IaaS (Infrastructure-as-a-Service) products which includes Virtual Machines, Virtual Networks, Application Gateways, Load balancers, etc. </a:t>
            </a:r>
          </a:p>
          <a:p>
            <a:pPr marL="457200" lvl="1" indent="0">
              <a:buFont typeface="Arial" panose="020B0604020202020204" pitchFamily="34" charset="0"/>
              <a:buNone/>
            </a:pPr>
            <a:endParaRPr lang="en-US" b="0" dirty="0"/>
          </a:p>
          <a:p>
            <a:pPr marL="0" lvl="0" indent="0">
              <a:buFont typeface="Arial" panose="020B0604020202020204" pitchFamily="34" charset="0"/>
              <a:buNone/>
            </a:pPr>
            <a:r>
              <a:rPr lang="en-US" b="1" dirty="0"/>
              <a:t>Security Center</a:t>
            </a:r>
          </a:p>
          <a:p>
            <a:pPr marL="457200" lvl="1" indent="0">
              <a:buFont typeface="Arial" panose="020B0604020202020204" pitchFamily="34" charset="0"/>
              <a:buNone/>
            </a:pPr>
            <a:r>
              <a:rPr lang="en-US" b="0" dirty="0"/>
              <a:t>Azure Security Center also plays an important part in your monitoring strategy. It can help you monitor the security of your machines, networks, storage, data services, and applications. Security Center provides advanced threat detection by using machine learning and behavioral analytics to help identify active threats targeting your Azure resources. It also provides threat protection that blocks malware or other unwanted code and reduces the surface area exposed to brute force and other network attacks.</a:t>
            </a:r>
          </a:p>
          <a:p>
            <a:pPr marL="457200" lvl="1" indent="0">
              <a:buFont typeface="Arial" panose="020B0604020202020204" pitchFamily="34" charset="0"/>
              <a:buNone/>
            </a:pPr>
            <a:r>
              <a:rPr lang="en-US" b="0" dirty="0"/>
              <a:t>		</a:t>
            </a:r>
          </a:p>
          <a:p>
            <a:pPr marL="457200" lvl="1" indent="0">
              <a:buFont typeface="Arial" panose="020B0604020202020204" pitchFamily="34" charset="0"/>
              <a:buNone/>
            </a:pPr>
            <a:r>
              <a:rPr lang="en-US" b="0" dirty="0"/>
              <a:t>When Security Center identifies a threat, it triggers a security alert with steps you need to take to respond to an attack. It also provides a report with information about the threat that was detected.</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31</a:t>
            </a:fld>
            <a:endParaRPr lang="en-US"/>
          </a:p>
        </p:txBody>
      </p:sp>
    </p:spTree>
    <p:extLst>
      <p:ext uri="{BB962C8B-B14F-4D97-AF65-F5344CB8AC3E}">
        <p14:creationId xmlns:p14="http://schemas.microsoft.com/office/powerpoint/2010/main" val="1062331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Having a business continuity and disaster recovery plan is essential for organizations as it aids in the time it will take for an organization to resume work in the aftermath of an unforeseen outage or disaster. Organizations are required to define their recovery time objective (RTO) which is the time it takes for an organizations infrastructure to recover and the recovery point objective (RPO) which measures the amount of data loss after the outage or disaster for their application and data availability during the planning phases for their BCDR plan. Application and data availability requirements will differ from organization to organization based on their RTO and RPO requirements. Microsoft Azure's backup service and Azure Site Recovery service both make up the Business Continuity and Disaster Recovery solution in Azure.</a:t>
            </a:r>
          </a:p>
          <a:p>
            <a:endParaRPr lang="en-US" dirty="0">
              <a:latin typeface="Calibri"/>
              <a:cs typeface="Calibri"/>
            </a:endParaRPr>
          </a:p>
          <a:p>
            <a:r>
              <a:rPr lang="en-US" dirty="0">
                <a:latin typeface="Segoe UI"/>
                <a:cs typeface="Segoe UI"/>
              </a:rPr>
              <a:t>This </a:t>
            </a:r>
            <a:r>
              <a:rPr lang="en-US" b="1" dirty="0">
                <a:latin typeface="Segoe UI"/>
                <a:cs typeface="Segoe UI"/>
              </a:rPr>
              <a:t>diagram</a:t>
            </a:r>
            <a:r>
              <a:rPr lang="en-US" dirty="0">
                <a:latin typeface="Segoe UI"/>
                <a:cs typeface="Segoe UI"/>
              </a:rPr>
              <a:t> is a holistic review of Enterprise-scale, the section that is relevant to Enterprise scale is what has been highlighted, the backup policy. Backups of an organizations data is a must and critical for the restoration of data. </a:t>
            </a:r>
          </a:p>
          <a:p>
            <a:pPr marL="171450" indent="-171450">
              <a:buFont typeface="Arial"/>
              <a:buChar char="•"/>
            </a:pPr>
            <a:r>
              <a:rPr lang="en-US" dirty="0">
                <a:latin typeface="Segoe UI"/>
                <a:cs typeface="Segoe UI"/>
              </a:rPr>
              <a:t>Backup policies in Enterprise-scale are guardrails that enable and enforce backups. </a:t>
            </a:r>
            <a:endParaRPr lang="en-US" dirty="0">
              <a:cs typeface="Segoe UI" panose="020B0502040204020203" pitchFamily="34" charset="0"/>
            </a:endParaRPr>
          </a:p>
          <a:p>
            <a:pPr marL="171450" indent="-171450">
              <a:buFont typeface="Arial"/>
              <a:buChar char="•"/>
            </a:pPr>
            <a:r>
              <a:rPr lang="en-US" dirty="0">
                <a:latin typeface="Segoe UI"/>
                <a:cs typeface="Segoe UI"/>
              </a:rPr>
              <a:t>The backup policy should be configured to align with the organizations recovery point objective (RPO).</a:t>
            </a:r>
            <a:endParaRPr lang="en-US" dirty="0">
              <a:cs typeface="Segoe UI" panose="020B0502040204020203" pitchFamily="34" charset="0"/>
            </a:endParaRPr>
          </a:p>
          <a:p>
            <a:pPr marL="171450" indent="-171450">
              <a:buFont typeface="Arial"/>
              <a:buChar char="•"/>
            </a:pPr>
            <a:r>
              <a:rPr lang="en-US" dirty="0">
                <a:latin typeface="Segoe UI"/>
                <a:cs typeface="Segoe UI"/>
              </a:rPr>
              <a:t>Azure backups for PaaS services eliminates the need for 3rd party backup software. </a:t>
            </a:r>
            <a:endParaRPr lang="en-US" dirty="0">
              <a:cs typeface="Segoe UI"/>
            </a:endParaRPr>
          </a:p>
          <a:p>
            <a:pPr marL="171450" indent="-171450">
              <a:buFont typeface="Arial"/>
              <a:buChar char="•"/>
            </a:pPr>
            <a:r>
              <a:rPr lang="en-US" dirty="0">
                <a:latin typeface="Segoe UI"/>
                <a:cs typeface="Segoe UI"/>
              </a:rPr>
              <a:t>Like traditional backup software, backup policies can be configured, audited, enabled, and enforced with Azure policy to enforce compliance within an organization.</a:t>
            </a:r>
            <a:endParaRPr lang="en-US" dirty="0">
              <a:cs typeface="Segoe UI"/>
            </a:endParaRPr>
          </a:p>
          <a:p>
            <a:pPr marL="171450" indent="-171450">
              <a:buFont typeface="Arial"/>
              <a:buChar char="•"/>
            </a:pPr>
            <a:r>
              <a:rPr lang="en-US" dirty="0">
                <a:latin typeface="Segoe UI"/>
                <a:cs typeface="Segoe UI"/>
              </a:rPr>
              <a:t>Backup diagnostic data should be collected in a central Log Analytics instance to provide a horizontal view over the backup estate as a whole.</a:t>
            </a:r>
          </a:p>
          <a:p>
            <a:pPr marL="171450" indent="-171450">
              <a:buFont typeface="Arial"/>
              <a:buChar char="•"/>
            </a:pPr>
            <a:r>
              <a:rPr lang="en-US" dirty="0">
                <a:latin typeface="Segoe UI"/>
                <a:cs typeface="Segoe UI"/>
              </a:rPr>
              <a:t>The "Deploy Backup Vault and enforce backup settings for Windows and Linux VMs" policy should be used to deploy the backup vault and enable the backup. The scope for the policy should be the landing zone management group. When used, every resource group with virtual machines in the landing zone subscription will have a backup vault for all virtual machines to backup to.</a:t>
            </a:r>
          </a:p>
          <a:p>
            <a:pPr marL="171450" indent="-171450">
              <a:buFont typeface="Arial"/>
              <a:buChar char="•"/>
            </a:pPr>
            <a:r>
              <a:rPr lang="en-US" dirty="0">
                <a:latin typeface="Segoe UI"/>
                <a:cs typeface="Segoe UI"/>
              </a:rPr>
              <a:t>The "Add diagnostic setting to backup vault" policy should be used to link the backup vault diagnostics to the central log analytics instance. The scope that the policy should be assigned to is the landing zone management group. Doing this creates a horizontal view for all of the virtual machine backups.</a:t>
            </a:r>
          </a:p>
          <a:p>
            <a:pPr marL="171450" indent="-171450">
              <a:buFont typeface="Arial"/>
              <a:buChar char="•"/>
            </a:pPr>
            <a:r>
              <a:rPr lang="en-US" dirty="0">
                <a:latin typeface="Segoe UI"/>
                <a:cs typeface="Segoe UI"/>
              </a:rPr>
              <a:t>When the native backup solution (Azure Backup) can't be used, other options will need to be considered to ensure data consistency and business continuity.</a:t>
            </a:r>
          </a:p>
          <a:p>
            <a:endParaRPr lang="en-US" dirty="0">
              <a:cs typeface="Segoe UI"/>
            </a:endParaRPr>
          </a:p>
          <a:p>
            <a:r>
              <a:rPr lang="en-US" b="1" dirty="0">
                <a:latin typeface="Segoe UI"/>
                <a:cs typeface="Segoe UI"/>
              </a:rPr>
              <a:t>Why are backup policies important</a:t>
            </a:r>
            <a:r>
              <a:rPr lang="en-US" dirty="0">
                <a:latin typeface="Segoe UI"/>
                <a:cs typeface="Segoe UI"/>
              </a:rPr>
              <a:t>? A common issues across organizations when there is no enforcement of backups is that backups aren't configured or configured properly simply by human error. When there is no backup of data and\or resources, there is nothing to restore from. Backup policies eliminates the need to manually configure backups altogether. When the policy is set up, the policy configures the backup automatically.</a:t>
            </a:r>
          </a:p>
          <a:p>
            <a:endParaRPr lang="en-US" dirty="0">
              <a:cs typeface="Segoe UI"/>
            </a:endParaRPr>
          </a:p>
          <a:p>
            <a:r>
              <a:rPr lang="en-US" b="1" dirty="0">
                <a:latin typeface="Segoe UI"/>
                <a:cs typeface="Segoe UI"/>
              </a:rPr>
              <a:t>High Availability</a:t>
            </a:r>
            <a:endParaRPr lang="en-US" dirty="0">
              <a:latin typeface="Segoe UI"/>
              <a:cs typeface="Segoe UI"/>
            </a:endParaRPr>
          </a:p>
          <a:p>
            <a:pPr marL="171450" indent="-171450">
              <a:buFont typeface="Arial"/>
              <a:buChar char="•"/>
            </a:pPr>
            <a:r>
              <a:rPr lang="en-US" dirty="0">
                <a:latin typeface="Segoe UI"/>
                <a:cs typeface="Segoe UI"/>
              </a:rPr>
              <a:t>Applications should be deployed using availability zones within the same region</a:t>
            </a:r>
          </a:p>
          <a:p>
            <a:pPr marL="171450" indent="-171450">
              <a:buFont typeface="Arial"/>
              <a:buChar char="•"/>
            </a:pPr>
            <a:r>
              <a:rPr lang="en-US" dirty="0">
                <a:latin typeface="Segoe UI"/>
                <a:cs typeface="Segoe UI"/>
              </a:rPr>
              <a:t>When there is an option to use replication across availability zones for native Azure services, Enterprise-scale recommends it is used. Some examples of this would be Zone redundant storage and Azure SQL DB.</a:t>
            </a:r>
          </a:p>
          <a:p>
            <a:pPr marL="171450" indent="-171450">
              <a:buFont typeface="Arial"/>
              <a:buChar char="•"/>
            </a:pPr>
            <a:r>
              <a:rPr lang="en-US" dirty="0">
                <a:latin typeface="Segoe UI"/>
                <a:cs typeface="Segoe UI"/>
              </a:rPr>
              <a:t>Load balancers or Application Gateways should be used on the backend for stateless virtual machine workloads that are deployed across multiple instances in Availability Zones.</a:t>
            </a:r>
            <a:endParaRPr lang="en-US" dirty="0">
              <a:cs typeface="Segoe UI" panose="020B0502040204020203" pitchFamily="34" charset="0"/>
            </a:endParaRPr>
          </a:p>
          <a:p>
            <a:pPr marL="171450" indent="-171450">
              <a:buFont typeface="Arial"/>
              <a:buChar char="•"/>
            </a:pPr>
            <a:r>
              <a:rPr lang="en-US" dirty="0">
                <a:latin typeface="Segoe UI"/>
                <a:cs typeface="Segoe UI"/>
              </a:rPr>
              <a:t>Application-level replication should be used for stateful virtual machine workloads across Availability Zones. An example of this would be SQL </a:t>
            </a:r>
            <a:r>
              <a:rPr lang="en-US" dirty="0" err="1">
                <a:latin typeface="Segoe UI"/>
                <a:cs typeface="Segoe UI"/>
              </a:rPr>
              <a:t>AlwaysOn</a:t>
            </a:r>
            <a:r>
              <a:rPr lang="en-US" dirty="0">
                <a:latin typeface="Segoe UI"/>
                <a:cs typeface="Segoe UI"/>
              </a:rPr>
              <a:t>.</a:t>
            </a:r>
            <a:endParaRPr lang="en-US" dirty="0">
              <a:cs typeface="Segoe UI" panose="020B0502040204020203" pitchFamily="34" charset="0"/>
            </a:endParaRPr>
          </a:p>
          <a:p>
            <a:endParaRPr lang="en-US" dirty="0">
              <a:cs typeface="Segoe UI" panose="020B0502040204020203" pitchFamily="34" charset="0"/>
            </a:endParaRPr>
          </a:p>
          <a:p>
            <a:r>
              <a:rPr lang="en-US" b="1" dirty="0">
                <a:latin typeface="Segoe UI"/>
                <a:cs typeface="Segoe UI"/>
              </a:rPr>
              <a:t>Disaster Recovery</a:t>
            </a:r>
          </a:p>
          <a:p>
            <a:pPr marL="171450" indent="-171450">
              <a:buFont typeface="Arial"/>
              <a:buChar char="•"/>
            </a:pPr>
            <a:r>
              <a:rPr lang="en-US" dirty="0">
                <a:latin typeface="Segoe UI"/>
                <a:cs typeface="Segoe UI"/>
              </a:rPr>
              <a:t>Applications and its corresponding data should be asynchronously replicated across multiple paired regions.</a:t>
            </a:r>
          </a:p>
          <a:p>
            <a:pPr marL="171450" indent="-171450">
              <a:buFont typeface="Arial"/>
              <a:buChar char="•"/>
            </a:pPr>
            <a:r>
              <a:rPr lang="en-US" dirty="0">
                <a:latin typeface="Segoe UI"/>
                <a:cs typeface="Segoe UI"/>
              </a:rPr>
              <a:t>Applications architectures should enforce the use of native replication options for stateful virtual machines to replicate data between regions in region pairs. One example is the SQL </a:t>
            </a:r>
            <a:r>
              <a:rPr lang="en-US" dirty="0" err="1">
                <a:latin typeface="Segoe UI"/>
                <a:cs typeface="Segoe UI"/>
              </a:rPr>
              <a:t>AlwaysOn</a:t>
            </a:r>
            <a:r>
              <a:rPr lang="en-US" dirty="0">
                <a:latin typeface="Segoe UI"/>
                <a:cs typeface="Segoe UI"/>
              </a:rPr>
              <a:t>.</a:t>
            </a:r>
          </a:p>
          <a:p>
            <a:pPr marL="171450" indent="-171450">
              <a:buFont typeface="Arial"/>
              <a:buChar char="•"/>
            </a:pPr>
            <a:r>
              <a:rPr lang="en-US" dirty="0">
                <a:latin typeface="Segoe UI"/>
                <a:cs typeface="Segoe UI"/>
              </a:rPr>
              <a:t>Azure Site Recovery should be used for applications to replicate stateful IaaS virtual machines that does not support application-level replication.</a:t>
            </a:r>
          </a:p>
          <a:p>
            <a:pPr marL="171450" indent="-171450">
              <a:buFont typeface="Arial"/>
              <a:buChar char="•"/>
            </a:pPr>
            <a:r>
              <a:rPr lang="en-US" dirty="0">
                <a:latin typeface="Segoe UI"/>
                <a:cs typeface="Segoe UI"/>
              </a:rPr>
              <a:t>Externally facing applications that are required to be available always, active/active or active/passive deployment patterns across multiple regions should be utilized. Azure Front Door or Azure Traffic Manager should be used to ensure application availability should one of the regions become unavailable.</a:t>
            </a:r>
          </a:p>
          <a:p>
            <a:pPr marL="171450" indent="-171450">
              <a:buFont typeface="Arial"/>
              <a:buChar char="•"/>
            </a:pPr>
            <a:r>
              <a:rPr lang="en-US" dirty="0">
                <a:latin typeface="Segoe UI"/>
                <a:cs typeface="Segoe UI"/>
              </a:rPr>
              <a:t>Overlapping IP address ranges must be avoided for production and DR sites to prevent connection issues.</a:t>
            </a:r>
          </a:p>
          <a:p>
            <a:pPr marL="171450" indent="-171450">
              <a:buFont typeface="Arial"/>
              <a:buChar char="•"/>
            </a:pPr>
            <a:r>
              <a:rPr lang="en-US" dirty="0">
                <a:latin typeface="Segoe UI"/>
                <a:cs typeface="Segoe UI"/>
              </a:rPr>
              <a:t>When possible, applications should be revamped and modernized to take advantage of Azure PaaS services that provide native replication across region pairs. An example of some services that provide native replication across multiple regions are Cosmo DB, Azure SQL DB, and Azure Key Vault.</a:t>
            </a:r>
          </a:p>
          <a:p>
            <a:pPr marL="628650" lvl="1" indent="-171450">
              <a:buFont typeface="Arial"/>
              <a:buChar char="•"/>
            </a:pPr>
            <a:r>
              <a:rPr lang="en-US" dirty="0">
                <a:latin typeface="Segoe UI"/>
                <a:cs typeface="Segoe UI"/>
              </a:rPr>
              <a:t>Side note: When planning for Azure Pass deployments database backups should be isolated from </a:t>
            </a:r>
            <a:r>
              <a:rPr lang="en-US" dirty="0" err="1">
                <a:latin typeface="Segoe UI"/>
                <a:cs typeface="Segoe UI"/>
              </a:rPr>
              <a:t>KeyVault</a:t>
            </a:r>
            <a:r>
              <a:rPr lang="en-US" dirty="0">
                <a:latin typeface="Segoe UI"/>
                <a:cs typeface="Segoe UI"/>
              </a:rPr>
              <a:t> backups in separate storage accounts.</a:t>
            </a: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32</a:t>
            </a:fld>
            <a:endParaRPr lang="en-US"/>
          </a:p>
        </p:txBody>
      </p:sp>
    </p:spTree>
    <p:extLst>
      <p:ext uri="{BB962C8B-B14F-4D97-AF65-F5344CB8AC3E}">
        <p14:creationId xmlns:p14="http://schemas.microsoft.com/office/powerpoint/2010/main" val="1582568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GB" b="1" dirty="0"/>
              <a:t>TALK TRACK:</a:t>
            </a:r>
          </a:p>
          <a:p>
            <a:r>
              <a:rPr lang="en-GB" b="0" dirty="0"/>
              <a:t>ES is secure by design leveraging </a:t>
            </a:r>
          </a:p>
          <a:p>
            <a:pPr marL="171450" indent="-171450">
              <a:buFont typeface="Arial" panose="020B0604020202020204" pitchFamily="34" charset="0"/>
              <a:buChar char="•"/>
            </a:pPr>
            <a:r>
              <a:rPr lang="en-GB" b="0" dirty="0"/>
              <a:t>Azure </a:t>
            </a:r>
            <a:r>
              <a:rPr lang="en-GB" b="0" dirty="0" err="1"/>
              <a:t>DepolyIfNotExist</a:t>
            </a:r>
            <a:r>
              <a:rPr lang="en-GB" b="0" dirty="0"/>
              <a:t> Policies</a:t>
            </a:r>
          </a:p>
          <a:p>
            <a:pPr marL="171450" indent="-171450">
              <a:buFont typeface="Arial" panose="020B0604020202020204" pitchFamily="34" charset="0"/>
              <a:buChar char="•"/>
            </a:pPr>
            <a:r>
              <a:rPr lang="en-GB" b="0" dirty="0"/>
              <a:t>Centralized Identity &amp; Access </a:t>
            </a:r>
            <a:r>
              <a:rPr lang="en-GB" b="0" dirty="0" err="1"/>
              <a:t>Mgmt</a:t>
            </a:r>
            <a:r>
              <a:rPr lang="en-GB" b="0" dirty="0"/>
              <a:t> with PIM, MFA, Conditional Access to provide the components for Zero-Trust </a:t>
            </a:r>
          </a:p>
          <a:p>
            <a:pPr marL="171450" indent="-171450">
              <a:buFont typeface="Arial" panose="020B0604020202020204" pitchFamily="34" charset="0"/>
              <a:buChar char="•"/>
            </a:pPr>
            <a:r>
              <a:rPr lang="en-GB" b="0" dirty="0"/>
              <a:t>Protect secrets with a strategic Key Vault approach</a:t>
            </a:r>
          </a:p>
          <a:p>
            <a:pPr marL="171450" indent="-171450">
              <a:buFont typeface="Arial" panose="020B0604020202020204" pitchFamily="34" charset="0"/>
              <a:buChar char="•"/>
            </a:pPr>
            <a:r>
              <a:rPr lang="en-GB" b="0" dirty="0"/>
              <a:t>All logs go to a centralized Log Analytics Workspace</a:t>
            </a:r>
          </a:p>
          <a:p>
            <a:pPr marL="171450" indent="-171450">
              <a:buFont typeface="Arial" panose="020B0604020202020204" pitchFamily="34" charset="0"/>
              <a:buChar char="•"/>
            </a:pPr>
            <a:r>
              <a:rPr lang="en-GB" b="0" dirty="0"/>
              <a:t>Azure Security Center for </a:t>
            </a:r>
          </a:p>
          <a:p>
            <a:endParaRPr lang="en-US" dirty="0"/>
          </a:p>
          <a:p>
            <a:r>
              <a:rPr lang="en-US" b="1" dirty="0">
                <a:latin typeface="Segoe UI"/>
                <a:cs typeface="Segoe UI"/>
              </a:rPr>
              <a:t>Key Message: </a:t>
            </a:r>
            <a:r>
              <a:rPr lang="en-US" dirty="0">
                <a:latin typeface="Segoe UI"/>
                <a:cs typeface="Segoe UI"/>
              </a:rPr>
              <a:t>Key Vaults are for applications</a:t>
            </a:r>
            <a:endParaRPr lang="en-US" dirty="0"/>
          </a:p>
          <a:p>
            <a:endParaRPr lang="en-US" dirty="0">
              <a:latin typeface="Segoe UI"/>
              <a:cs typeface="Segoe UI"/>
            </a:endParaRPr>
          </a:p>
          <a:p>
            <a:r>
              <a:rPr lang="en-US" dirty="0">
                <a:latin typeface="Segoe UI"/>
                <a:cs typeface="Segoe UI"/>
              </a:rPr>
              <a:t>Emphasis on central management with policies to ensure compliance and to not reach scale limits.</a:t>
            </a:r>
          </a:p>
          <a:p>
            <a:pPr marL="685800" lvl="1" indent="-228600">
              <a:buFont typeface="Wingdings"/>
              <a:buChar char="q"/>
            </a:pPr>
            <a:r>
              <a:rPr lang="en-US" dirty="0">
                <a:latin typeface="Segoe UI"/>
                <a:cs typeface="Segoe UI"/>
              </a:rPr>
              <a:t>Key Vault should be centrally managed, but not centrally deployed. </a:t>
            </a:r>
            <a:endParaRPr lang="en-US" dirty="0">
              <a:cs typeface="Segoe UI"/>
            </a:endParaRPr>
          </a:p>
          <a:p>
            <a:pPr marL="685800" lvl="1" indent="-228600">
              <a:buFont typeface="Wingdings"/>
              <a:buChar char="q"/>
            </a:pPr>
            <a:r>
              <a:rPr lang="en-US" dirty="0">
                <a:latin typeface="Segoe UI"/>
                <a:cs typeface="Segoe UI"/>
              </a:rPr>
              <a:t>Key Vault should not be in a dedicated subscription as a shared service.</a:t>
            </a:r>
            <a:endParaRPr lang="en-US" dirty="0">
              <a:cs typeface="Segoe UI"/>
            </a:endParaRPr>
          </a:p>
          <a:p>
            <a:pPr marL="685800" lvl="1" indent="-228600">
              <a:buFont typeface="Wingdings"/>
              <a:buChar char="q"/>
            </a:pPr>
            <a:r>
              <a:rPr lang="en-US" dirty="0">
                <a:latin typeface="Segoe UI"/>
                <a:cs typeface="Segoe UI"/>
              </a:rPr>
              <a:t>Key Vault, by design, should be distributed across the applications that need it. </a:t>
            </a:r>
            <a:endParaRPr lang="en-US" dirty="0">
              <a:cs typeface="Segoe UI"/>
            </a:endParaRPr>
          </a:p>
          <a:p>
            <a:endParaRPr lang="en-US" dirty="0">
              <a:latin typeface="Segoe UI"/>
              <a:cs typeface="Segoe UI"/>
            </a:endParaRPr>
          </a:p>
          <a:p>
            <a:r>
              <a:rPr lang="en-US" b="1" dirty="0">
                <a:latin typeface="Segoe UI"/>
                <a:cs typeface="Segoe UI"/>
              </a:rPr>
              <a:t>Identity &amp; Access</a:t>
            </a:r>
            <a:r>
              <a:rPr lang="en-US" dirty="0">
                <a:latin typeface="Segoe UI"/>
                <a:cs typeface="Segoe UI"/>
              </a:rPr>
              <a:t> </a:t>
            </a:r>
            <a:endParaRPr lang="en-US" dirty="0">
              <a:cs typeface="Segoe UI"/>
            </a:endParaRPr>
          </a:p>
          <a:p>
            <a:pPr marL="628650" lvl="1" indent="-171450">
              <a:buFont typeface="Wingdings"/>
              <a:buChar char="q"/>
            </a:pPr>
            <a:r>
              <a:rPr lang="en-US" dirty="0">
                <a:latin typeface="Segoe UI"/>
                <a:cs typeface="Segoe UI"/>
              </a:rPr>
              <a:t>Leverage PIM for roles assignments to avoid permanent access. </a:t>
            </a:r>
            <a:endParaRPr lang="en-US" dirty="0">
              <a:cs typeface="Segoe UI"/>
            </a:endParaRPr>
          </a:p>
          <a:p>
            <a:pPr marL="628650" lvl="1" indent="-171450">
              <a:buFont typeface="Wingdings"/>
              <a:buChar char="q"/>
            </a:pPr>
            <a:r>
              <a:rPr lang="en-US" dirty="0">
                <a:latin typeface="Segoe UI"/>
                <a:cs typeface="Segoe UI"/>
              </a:rPr>
              <a:t>Use of custom roles to add granularity to the permissions </a:t>
            </a:r>
            <a:endParaRPr lang="en-US" dirty="0">
              <a:cs typeface="Segoe UI"/>
            </a:endParaRPr>
          </a:p>
          <a:p>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33</a:t>
            </a:fld>
            <a:endParaRPr lang="en-US"/>
          </a:p>
        </p:txBody>
      </p:sp>
    </p:spTree>
    <p:extLst>
      <p:ext uri="{BB962C8B-B14F-4D97-AF65-F5344CB8AC3E}">
        <p14:creationId xmlns:p14="http://schemas.microsoft.com/office/powerpoint/2010/main" val="1787495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a:cs typeface="Segoe UI"/>
              </a:rPr>
              <a:t>Key Message:</a:t>
            </a:r>
            <a:r>
              <a:rPr lang="en-US" dirty="0">
                <a:latin typeface="Segoe UI"/>
                <a:cs typeface="Segoe UI"/>
              </a:rPr>
              <a:t>  In Azure, </a:t>
            </a:r>
            <a:r>
              <a:rPr lang="en-US" u="sng" dirty="0">
                <a:latin typeface="Segoe UI"/>
                <a:cs typeface="Segoe UI"/>
              </a:rPr>
              <a:t>everything is a resource</a:t>
            </a:r>
            <a:r>
              <a:rPr lang="en-US" dirty="0">
                <a:latin typeface="Segoe UI"/>
                <a:cs typeface="Segoe UI"/>
              </a:rPr>
              <a:t>.  Management of the resources provisioning should be repeatable, consistent and versioned </a:t>
            </a:r>
          </a:p>
          <a:p>
            <a:endParaRPr lang="en-US" dirty="0">
              <a:cs typeface="Segoe UI"/>
            </a:endParaRPr>
          </a:p>
          <a:p>
            <a:r>
              <a:rPr lang="en-US" b="1" dirty="0">
                <a:latin typeface="Segoe UI"/>
                <a:cs typeface="Segoe UI"/>
              </a:rPr>
              <a:t>Description :</a:t>
            </a:r>
            <a:r>
              <a:rPr lang="en-US" dirty="0">
                <a:latin typeface="Segoe UI"/>
                <a:cs typeface="Segoe UI"/>
              </a:rPr>
              <a:t> The image highlights the functional roles and responsibilities of a Platform DevOps Team.</a:t>
            </a:r>
          </a:p>
          <a:p>
            <a:endParaRPr lang="en-US" dirty="0">
              <a:latin typeface="Segoe UI"/>
              <a:cs typeface="Segoe UI"/>
            </a:endParaRPr>
          </a:p>
          <a:p>
            <a:pPr marL="171450" indent="-171450">
              <a:buFont typeface="Wingdings"/>
              <a:buChar char="q"/>
            </a:pPr>
            <a:r>
              <a:rPr lang="en-US" dirty="0">
                <a:latin typeface="Segoe UI"/>
                <a:cs typeface="Segoe UI"/>
              </a:rPr>
              <a:t>Resources &amp; Policies are deployed through ARM and centrally stored in the GIT repository seen on the left. </a:t>
            </a:r>
            <a:endParaRPr lang="en-US" dirty="0">
              <a:cs typeface="Segoe UI"/>
            </a:endParaRPr>
          </a:p>
          <a:p>
            <a:pPr marL="171450" indent="-171450">
              <a:buFont typeface="Wingdings"/>
              <a:buChar char="q"/>
            </a:pPr>
            <a:r>
              <a:rPr lang="en-US" dirty="0">
                <a:latin typeface="Segoe UI"/>
                <a:cs typeface="Segoe UI"/>
              </a:rPr>
              <a:t>The right side is the automated provisioning, deployment, orchestration and lifecycles of the subscription, roles and policies. </a:t>
            </a:r>
            <a:endParaRPr lang="en-US" dirty="0">
              <a:cs typeface="Segoe UI"/>
            </a:endParaRPr>
          </a:p>
          <a:p>
            <a:pPr marL="171450" indent="-171450">
              <a:buFont typeface="Wingdings"/>
              <a:buChar char="q"/>
            </a:pPr>
            <a:r>
              <a:rPr lang="en-US" dirty="0">
                <a:latin typeface="Segoe UI"/>
                <a:cs typeface="Segoe UI"/>
              </a:rPr>
              <a:t>Both together will enable teams to deploy and manage infrastructure through automation  </a:t>
            </a:r>
          </a:p>
          <a:p>
            <a:endParaRPr lang="en-US" dirty="0">
              <a:latin typeface="Segoe UI"/>
              <a:cs typeface="Segoe UI"/>
            </a:endParaRPr>
          </a:p>
          <a:p>
            <a:r>
              <a:rPr lang="en-US" b="1" dirty="0">
                <a:latin typeface="Segoe UI"/>
                <a:cs typeface="Segoe UI"/>
              </a:rPr>
              <a:t>Delineation between DevOps vs </a:t>
            </a:r>
            <a:r>
              <a:rPr lang="en-US" b="1" dirty="0" err="1">
                <a:latin typeface="Segoe UI"/>
                <a:cs typeface="Segoe UI"/>
              </a:rPr>
              <a:t>AppOps</a:t>
            </a:r>
            <a:endParaRPr lang="en-US" b="1" dirty="0">
              <a:latin typeface="Segoe UI"/>
              <a:cs typeface="Segoe UI"/>
            </a:endParaRPr>
          </a:p>
          <a:p>
            <a:endParaRPr lang="en-US" dirty="0">
              <a:latin typeface="Segoe UI"/>
              <a:cs typeface="Segoe UI"/>
            </a:endParaRPr>
          </a:p>
          <a:p>
            <a:r>
              <a:rPr lang="en-US" dirty="0">
                <a:latin typeface="Segoe UI"/>
                <a:cs typeface="Segoe UI"/>
              </a:rPr>
              <a:t>DevOps – Application team is responsible for managing the full lifecycle of the resources created </a:t>
            </a:r>
          </a:p>
          <a:p>
            <a:r>
              <a:rPr lang="en-US" dirty="0" err="1">
                <a:latin typeface="Segoe UI"/>
                <a:cs typeface="Segoe UI"/>
              </a:rPr>
              <a:t>AppOps</a:t>
            </a:r>
            <a:r>
              <a:rPr lang="en-US" dirty="0">
                <a:latin typeface="Segoe UI"/>
                <a:cs typeface="Segoe UI"/>
              </a:rPr>
              <a:t> – Some customers don't have not adopted </a:t>
            </a:r>
            <a:r>
              <a:rPr lang="en-US" dirty="0" err="1">
                <a:latin typeface="Segoe UI"/>
                <a:cs typeface="Segoe UI"/>
              </a:rPr>
              <a:t>devops</a:t>
            </a:r>
            <a:r>
              <a:rPr lang="en-US" dirty="0">
                <a:latin typeface="Segoe UI"/>
                <a:cs typeface="Segoe UI"/>
              </a:rPr>
              <a:t> and have a dedicated, centralized team to support  IT operations on their behalf (E.G Backup, Tuning, Provisioning)</a:t>
            </a:r>
          </a:p>
          <a:p>
            <a:endParaRPr lang="en-US" dirty="0">
              <a:cs typeface="Segoe UI"/>
            </a:endParaRPr>
          </a:p>
          <a:p>
            <a:r>
              <a:rPr lang="en-US" b="1" dirty="0">
                <a:latin typeface="Segoe UI"/>
                <a:cs typeface="Segoe UI"/>
              </a:rPr>
              <a:t>Identify and Access Management</a:t>
            </a:r>
            <a:r>
              <a:rPr lang="en-US" dirty="0">
                <a:latin typeface="Segoe UI"/>
                <a:cs typeface="Segoe UI"/>
              </a:rPr>
              <a:t>  </a:t>
            </a:r>
            <a:endParaRPr lang="en-US" dirty="0">
              <a:cs typeface="Segoe UI"/>
            </a:endParaRPr>
          </a:p>
          <a:p>
            <a:endParaRPr lang="en-US" dirty="0">
              <a:latin typeface="Segoe UI"/>
              <a:cs typeface="Segoe UI"/>
            </a:endParaRPr>
          </a:p>
          <a:p>
            <a:r>
              <a:rPr lang="en-US" dirty="0">
                <a:latin typeface="Segoe UI"/>
                <a:cs typeface="Segoe UI"/>
              </a:rPr>
              <a:t>DevOps/App Ops group with Contributor role assigned at RSG level</a:t>
            </a:r>
            <a:endParaRPr lang="en-US" dirty="0"/>
          </a:p>
        </p:txBody>
      </p:sp>
      <p:sp>
        <p:nvSpPr>
          <p:cNvPr id="4" name="Slide Number Placeholder 3"/>
          <p:cNvSpPr>
            <a:spLocks noGrp="1"/>
          </p:cNvSpPr>
          <p:nvPr>
            <p:ph type="sldNum" sz="quarter" idx="5"/>
          </p:nvPr>
        </p:nvSpPr>
        <p:spPr/>
        <p:txBody>
          <a:bodyPr/>
          <a:lstStyle/>
          <a:p>
            <a:fld id="{E12369AD-D82C-4782-9A38-CE03BA09F4AE}" type="slidenum">
              <a:rPr lang="en-US" smtClean="0"/>
              <a:t>34</a:t>
            </a:fld>
            <a:endParaRPr lang="en-US"/>
          </a:p>
        </p:txBody>
      </p:sp>
    </p:spTree>
    <p:extLst>
      <p:ext uri="{BB962C8B-B14F-4D97-AF65-F5344CB8AC3E}">
        <p14:creationId xmlns:p14="http://schemas.microsoft.com/office/powerpoint/2010/main" val="2550849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Segoe"/>
              </a:rPr>
              <a:t>&lt;</a:t>
            </a:r>
            <a:r>
              <a:rPr lang="en-US" sz="1100" b="1" dirty="0">
                <a:latin typeface="Segoe"/>
              </a:rPr>
              <a:t>Key point</a:t>
            </a:r>
            <a:r>
              <a:rPr lang="en-US" sz="1100" dirty="0">
                <a:latin typeface="Segoe"/>
              </a:rPr>
              <a:t>&gt;: The process of selecting a cloud operating model is different for every customer.</a:t>
            </a:r>
          </a:p>
          <a:p>
            <a:endParaRPr lang="en-US" sz="1100" dirty="0">
              <a:latin typeface="Segoe"/>
            </a:endParaRPr>
          </a:p>
          <a:p>
            <a:pPr marL="171450" indent="-171450">
              <a:buFont typeface="Wingdings" panose="05000000000000000000" pitchFamily="2" charset="2"/>
              <a:buChar char="§"/>
            </a:pPr>
            <a:r>
              <a:rPr lang="en-US" sz="1100" dirty="0">
                <a:latin typeface="Segoe"/>
              </a:rPr>
              <a:t>In decentralized models, every workload is managed on its own. Workload Operations don’t require landing zones. The Microsoft Azure Well-Architected Framework provides best practices and technical guidance to ensure workloads are high-performing, secure, and compliant workloads. </a:t>
            </a:r>
          </a:p>
          <a:p>
            <a:pPr marL="171450" indent="-171450">
              <a:buFont typeface="Wingdings" panose="05000000000000000000" pitchFamily="2" charset="2"/>
              <a:buChar char="§"/>
            </a:pPr>
            <a:r>
              <a:rPr lang="en-US" sz="1100" dirty="0">
                <a:latin typeface="Segoe"/>
              </a:rPr>
              <a:t>As the customer evolves their operating model, they may have Central Operations. They may have multiple workload with shared services. Workloads are running on the landing zone based on security, compliance, and governance policies of the organization. In these scenarios, we have seen implementations from CAF Migration blueprint, CAF Foundation blueprint, and even Terraform.</a:t>
            </a:r>
          </a:p>
          <a:p>
            <a:pPr marL="171450" indent="-171450">
              <a:buFont typeface="Wingdings" panose="05000000000000000000" pitchFamily="2" charset="2"/>
              <a:buChar char="§"/>
            </a:pPr>
            <a:r>
              <a:rPr lang="en-US" sz="1100" dirty="0">
                <a:latin typeface="Segoe"/>
              </a:rPr>
              <a:t>As customers continue in this evolution or move on to Portfolio Operations for their operating model in the cloud, things become more complex. We may have multiple landing zones operating on the platform foundation. In these scenarios, Enterprise-Scale Landing Zones have proven to be excellent solutions, providing a robust foundation to help customers manage a very complex, and growing portfolio in the cloud.</a:t>
            </a:r>
          </a:p>
          <a:p>
            <a:pPr marL="171450" indent="-171450">
              <a:buFont typeface="Wingdings" panose="05000000000000000000" pitchFamily="2" charset="2"/>
              <a:buChar char="§"/>
            </a:pPr>
            <a:r>
              <a:rPr lang="en-US" sz="1100" dirty="0">
                <a:latin typeface="Segoe"/>
              </a:rPr>
              <a:t>As customers move, and continue to grow in complexity, resources, and in different geographic locations (and regions), it </a:t>
            </a:r>
            <a:r>
              <a:rPr lang="en-US" sz="1100" i="1" dirty="0">
                <a:latin typeface="Segoe"/>
              </a:rPr>
              <a:t>is</a:t>
            </a:r>
            <a:r>
              <a:rPr lang="en-US" sz="1100" dirty="0">
                <a:latin typeface="Segoe"/>
              </a:rPr>
              <a:t> important that </a:t>
            </a:r>
            <a:r>
              <a:rPr lang="en-US" sz="1100" i="1" dirty="0">
                <a:latin typeface="Segoe"/>
              </a:rPr>
              <a:t>mature growth </a:t>
            </a:r>
            <a:r>
              <a:rPr lang="en-US" sz="1100" dirty="0">
                <a:latin typeface="Segoe"/>
              </a:rPr>
              <a:t>be mapped to the landing zones, supporting them as they grow.</a:t>
            </a:r>
          </a:p>
          <a:p>
            <a:pPr marL="0" indent="0">
              <a:buFont typeface="Wingdings" panose="05000000000000000000" pitchFamily="2" charset="2"/>
              <a:buNone/>
            </a:pPr>
            <a:endParaRPr lang="en-US" sz="1100" dirty="0">
              <a:latin typeface="Segoe"/>
            </a:endParaRPr>
          </a:p>
          <a:p>
            <a:r>
              <a:rPr lang="en-US" sz="1100" dirty="0">
                <a:latin typeface="Segoe"/>
              </a:rPr>
              <a:t>&lt;</a:t>
            </a:r>
            <a:r>
              <a:rPr lang="en-US" sz="1100" b="1" dirty="0">
                <a:latin typeface="Segoe"/>
              </a:rPr>
              <a:t>Transition</a:t>
            </a:r>
            <a:r>
              <a:rPr lang="en-US" sz="1100" dirty="0">
                <a:latin typeface="Segoe"/>
              </a:rPr>
              <a:t>&gt;: Let’s look at some customer stories to learn more. </a:t>
            </a:r>
            <a:endParaRPr lang="en-US" sz="1100" b="1" dirty="0">
              <a:latin typeface="Segoe"/>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12:56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8484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&lt;</a:t>
            </a:r>
            <a:r>
              <a:rPr lang="en-US" sz="1100" b="1" dirty="0">
                <a:effectLst/>
                <a:latin typeface="Segoe"/>
                <a:ea typeface="Calibri" panose="020F0502020204030204" pitchFamily="34" charset="0"/>
              </a:rPr>
              <a:t>Key point</a:t>
            </a:r>
            <a:r>
              <a:rPr lang="en-US" sz="1100" dirty="0">
                <a:effectLst/>
                <a:latin typeface="Segoe"/>
                <a:ea typeface="Calibri" panose="020F0502020204030204" pitchFamily="34" charset="0"/>
              </a:rPr>
              <a:t>&gt;: The first customer story comes from the CAF Foundation blueprint.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customer found themselves in difficulty. They were concerned with their on-prem operating model and wanted to move it entirely to the cloud. It didn’t work, and the customer had some additional complexities in their on-prem environment that were not easy to migrate. The customer was blocked.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Microsoft field team approached them, and said, “Let’s go slow.”</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a:t>
            </a:r>
            <a:r>
              <a:rPr lang="en-US" sz="1100" b="1" dirty="0">
                <a:effectLst/>
                <a:latin typeface="Segoe"/>
                <a:ea typeface="Calibri" panose="020F0502020204030204" pitchFamily="34" charset="0"/>
              </a:rPr>
              <a:t>Microsoft speaking to customer</a:t>
            </a:r>
            <a:r>
              <a:rPr lang="en-US" sz="1100" dirty="0">
                <a:effectLst/>
                <a:latin typeface="Segoe"/>
                <a:ea typeface="Calibri" panose="020F0502020204030204" pitchFamily="34" charset="0"/>
              </a:rPr>
              <a:t>]: “</a:t>
            </a:r>
            <a:r>
              <a:rPr lang="en-US" sz="1100" b="1" dirty="0">
                <a:effectLst/>
                <a:latin typeface="Segoe"/>
                <a:ea typeface="Calibri" panose="020F0502020204030204" pitchFamily="34" charset="0"/>
              </a:rPr>
              <a:t>Let’s help you understand that we can’t move everything at once. This is not parity 100% from on-prem to cloud, and let’s take that journey together</a:t>
            </a:r>
            <a:r>
              <a:rPr lang="en-US" sz="1100" dirty="0">
                <a:effectLst/>
                <a:latin typeface="Segoe"/>
                <a:ea typeface="Calibri" panose="020F050202020403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customer agreed, and supported the Microsoft team, who began working with the CAF Foundation blueprint.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landing zone was deployed in one week! Three weeks later, we already had a few low-risk workloads deployed in production in the landing zone.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In a month, the value of the cloud was proven to the customer. From that point, the customer was unblocked, and felt the growing confidence within their team.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 customer experienced comprehensive support from the Microsoft team—having the environment configured properly, growing with the customer as their skills grew, helping the customer move forward with governance and principles of cloud management—all the way to creating a Central Cloud Center of Excellence (CCoE), helping them move forward and grow in their journey.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a:t>
            </a:r>
            <a:r>
              <a:rPr lang="en-US" sz="1100" b="1" dirty="0">
                <a:effectLst/>
                <a:latin typeface="Segoe"/>
                <a:ea typeface="Calibri" panose="020F0502020204030204" pitchFamily="34" charset="0"/>
              </a:rPr>
              <a:t>Review</a:t>
            </a:r>
            <a:r>
              <a:rPr lang="en-US" sz="1100" dirty="0">
                <a:effectLst/>
                <a:latin typeface="Segoe"/>
                <a:ea typeface="Calibri" panose="020F0502020204030204" pitchFamily="34" charset="0"/>
              </a:rPr>
              <a:t> </a:t>
            </a:r>
            <a:r>
              <a:rPr lang="en-US" sz="1100" b="1" dirty="0">
                <a:effectLst/>
                <a:latin typeface="Segoe"/>
                <a:ea typeface="Calibri" panose="020F0502020204030204" pitchFamily="34" charset="0"/>
              </a:rPr>
              <a:t>Key learnings]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key messaging</a:t>
            </a:r>
            <a:r>
              <a:rPr lang="en-US" sz="1100" dirty="0">
                <a:effectLst/>
                <a:latin typeface="Segoe"/>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b="1" dirty="0">
                <a:effectLst/>
                <a:latin typeface="Segoe"/>
                <a:ea typeface="Calibri" panose="020F0502020204030204" pitchFamily="34" charset="0"/>
              </a:rPr>
              <a:t>“It was important for Microsoft to understand the kind of support the customer needs—enabling the customer to feel confident, grow, and develop as their implementation and portfolio on Azure grew.”</a:t>
            </a:r>
            <a:r>
              <a:rPr lang="en-US" sz="1100" dirty="0">
                <a:effectLst/>
                <a:latin typeface="Segoe"/>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&lt;</a:t>
            </a:r>
            <a:r>
              <a:rPr lang="en-US" sz="1100" b="1" dirty="0">
                <a:effectLst/>
                <a:latin typeface="Segoe"/>
                <a:ea typeface="Calibri" panose="020F0502020204030204" pitchFamily="34" charset="0"/>
              </a:rPr>
              <a:t>Transition</a:t>
            </a:r>
            <a:r>
              <a:rPr lang="en-US" sz="1100" dirty="0">
                <a:effectLst/>
                <a:latin typeface="Segoe"/>
                <a:ea typeface="Calibri" panose="020F0502020204030204" pitchFamily="34" charset="0"/>
              </a:rPr>
              <a:t>&gt;: Let’s look at the second customer 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12:56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5210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9/27/2021 12:56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8106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ffectLst/>
                <a:latin typeface="Segoe"/>
                <a:ea typeface="Calibri" panose="020F0502020204030204" pitchFamily="34" charset="0"/>
              </a:rPr>
              <a:t>&lt;</a:t>
            </a:r>
            <a:r>
              <a:rPr lang="en-US" sz="1100" b="1" dirty="0">
                <a:effectLst/>
                <a:latin typeface="Segoe"/>
                <a:ea typeface="Calibri" panose="020F0502020204030204" pitchFamily="34" charset="0"/>
              </a:rPr>
              <a:t>Key point</a:t>
            </a:r>
            <a:r>
              <a:rPr lang="en-US" sz="1100" dirty="0">
                <a:effectLst/>
                <a:latin typeface="Segoe"/>
                <a:ea typeface="Calibri" panose="020F0502020204030204" pitchFamily="34" charset="0"/>
              </a:rPr>
              <a:t>&gt;: The second customer story comes from the Enterprise-Scale Landing Zone.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ffectLst/>
              <a:latin typeface="Segoe"/>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This is a customer that is more mature. They already had several solutions, implementations, and landing zones running on Azure.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At this point, they had more important, complex, and critical projects than their previously  environments on Azure. They now wanted to migrate these projects to Azure.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Therefore, the landing zones that they had already did not support these projects. The customer was blocked.</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The Microsoft team, went in again, and shared the vision—the functionalities of the Enterprise Scale Landing Zones, communicating with the customer about: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The flexibility ESLZs have in their design configurations, the freedom to </a:t>
            </a:r>
            <a:r>
              <a:rPr lang="en-US" sz="1100" i="1" dirty="0">
                <a:effectLst/>
                <a:latin typeface="Segoe"/>
                <a:ea typeface="Calibri" panose="020F0502020204030204" pitchFamily="34" charset="0"/>
              </a:rPr>
              <a:t>properly customize this robust environment </a:t>
            </a:r>
            <a:r>
              <a:rPr lang="en-US" sz="1100" dirty="0">
                <a:effectLst/>
                <a:latin typeface="Segoe"/>
                <a:ea typeface="Calibri" panose="020F0502020204030204" pitchFamily="34" charset="0"/>
              </a:rPr>
              <a:t>to customers needs,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The thorough analysis required to define the architecture for a very robust landing zone.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Microsoft worked with the team, and worked with the customer, moving forward with a scenario where the customer was able to deploy the Enterprise-Scale Landing Zone.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dirty="0">
                <a:effectLst/>
                <a:latin typeface="Segoe"/>
                <a:ea typeface="Calibri" panose="020F0502020204030204" pitchFamily="34" charset="0"/>
              </a:rPr>
              <a:t>The critical projects that needed to be migrated were completed in just a couple months after that.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100" dirty="0">
              <a:effectLst/>
              <a:latin typeface="Segoe"/>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dirty="0">
                <a:effectLst/>
                <a:latin typeface="Segoe"/>
                <a:ea typeface="Calibri" panose="020F0502020204030204" pitchFamily="34" charset="0"/>
              </a:rPr>
              <a:t>[</a:t>
            </a:r>
            <a:r>
              <a:rPr lang="en-US" sz="1100" b="1" dirty="0">
                <a:effectLst/>
                <a:latin typeface="Segoe"/>
                <a:ea typeface="Calibri" panose="020F0502020204030204" pitchFamily="34" charset="0"/>
              </a:rPr>
              <a:t>Review</a:t>
            </a:r>
            <a:r>
              <a:rPr lang="en-US" sz="1100" dirty="0">
                <a:effectLst/>
                <a:latin typeface="Segoe"/>
                <a:ea typeface="Calibri" panose="020F0502020204030204" pitchFamily="34" charset="0"/>
              </a:rPr>
              <a:t> </a:t>
            </a:r>
            <a:r>
              <a:rPr lang="en-US" sz="1100" b="1" dirty="0">
                <a:effectLst/>
                <a:latin typeface="Segoe"/>
                <a:ea typeface="Calibri" panose="020F0502020204030204" pitchFamily="34" charset="0"/>
              </a:rPr>
              <a:t>Key learnings]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key messaging</a:t>
            </a:r>
            <a:r>
              <a:rPr lang="en-US" sz="1100" dirty="0">
                <a:effectLst/>
                <a:latin typeface="Segoe"/>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“Not only was the customer blocked for these important projects, but they gained additional levels of confidence to move into new projects.”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“Microsoft is working with this customer in particular—working with them now on SAP and WBD projects that were not close to being considered.”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effectLst/>
                <a:latin typeface="Segoe"/>
                <a:ea typeface="Calibri" panose="020F0502020204030204" pitchFamily="34" charset="0"/>
              </a:rPr>
              <a:t>“This scenario is critical. Of course we are helping customers move forward with landing zones and deploying at scale. What was a good learning process for the team was the collaboration with the customer! It was not a simple one, two, three recipe. It was important to talk, and work with the customer in these working sessions—working with them, workshop-style, defining those landing zones,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effectLst/>
              <a:latin typeface="Segoe"/>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100" dirty="0">
                <a:effectLst/>
                <a:latin typeface="Segoe"/>
                <a:ea typeface="Calibri" panose="020F0502020204030204" pitchFamily="34" charset="0"/>
              </a:rPr>
              <a:t>There are a lot of great opportunities with technology and technical guidance from Microsoft Azure—helping customers to move forward in their cloud journey.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100" dirty="0">
              <a:effectLst/>
              <a:latin typeface="Segoe"/>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7431B76-D987-46D1-ADFF-AF899CBB54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3348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 </a:t>
            </a:r>
            <a:r>
              <a:rPr lang="en-US">
                <a:hlinkClick r:id="rId3"/>
              </a:rPr>
              <a:t>https://docs.microsoft.com/en-us/azure/cloud-adoption-framework/ready/</a:t>
            </a:r>
            <a:endParaRPr lang="en-US"/>
          </a:p>
          <a:p>
            <a:endParaRPr lang="en-US"/>
          </a:p>
          <a:p>
            <a:r>
              <a:rPr lang="en-US"/>
              <a:t>To get you Ready to deploy your first workloads on Azure, there are four exercises that help guide you.</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9986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b="1"/>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9/27/2021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453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Key point</a:t>
            </a:r>
            <a:r>
              <a:rPr lang="en-US" sz="1100" b="0" kern="1200" dirty="0">
                <a:solidFill>
                  <a:schemeClr val="tx1"/>
                </a:solidFill>
                <a:effectLst/>
                <a:latin typeface="Segoe"/>
                <a:ea typeface="+mn-ea"/>
                <a:cs typeface="+mn-cs"/>
              </a:rPr>
              <a:t>&gt;: Constructing a cloud-ready environment is like building a house structurally up to code.</a:t>
            </a:r>
          </a:p>
          <a:p>
            <a:endParaRPr lang="en-US" sz="1100" kern="1200" dirty="0">
              <a:solidFill>
                <a:schemeClr val="tx1"/>
              </a:solidFill>
              <a:effectLst/>
              <a:latin typeface="Segoe"/>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If a customer wants to build an app in the cloud, we must build the environment that helps them deliver on their business priorities.</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What is the cloud operating model that is running the application?</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We must ensure that the environment scales as the application becomes more robust and more complex.</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And of course, the cloud environment must be compliant.</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1100" kern="1200" dirty="0">
                <a:solidFill>
                  <a:schemeClr val="tx1"/>
                </a:solidFill>
                <a:effectLst/>
                <a:latin typeface="Segoe"/>
                <a:ea typeface="+mn-ea"/>
                <a:cs typeface="+mn-cs"/>
              </a:rPr>
              <a:t>Cloud-ready environments help customers to become agile, make use of innovative technologies, and remain secure.</a:t>
            </a:r>
          </a:p>
          <a:p>
            <a:pPr marL="171450" indent="-171450">
              <a:buFont typeface="Wingdings" panose="05000000000000000000" pitchFamily="2" charset="2"/>
              <a:buChar char="§"/>
            </a:pPr>
            <a:endParaRPr lang="en-US" sz="1100" kern="1200" dirty="0">
              <a:solidFill>
                <a:schemeClr val="tx1"/>
              </a:solidFill>
              <a:effectLst/>
              <a:latin typeface="Segoe"/>
              <a:ea typeface="+mn-ea"/>
              <a:cs typeface="+mn-cs"/>
            </a:endParaRPr>
          </a:p>
          <a:p>
            <a:r>
              <a:rPr lang="en-US" sz="1100" b="0" kern="1200" dirty="0">
                <a:solidFill>
                  <a:schemeClr val="tx1"/>
                </a:solidFill>
                <a:effectLst/>
                <a:latin typeface="Segoe"/>
                <a:ea typeface="+mn-ea"/>
                <a:cs typeface="+mn-cs"/>
              </a:rPr>
              <a:t>&lt;</a:t>
            </a:r>
            <a:r>
              <a:rPr lang="en-US" sz="1100" b="1" kern="1200" dirty="0">
                <a:solidFill>
                  <a:schemeClr val="tx1"/>
                </a:solidFill>
                <a:effectLst/>
                <a:latin typeface="Segoe"/>
                <a:ea typeface="+mn-ea"/>
                <a:cs typeface="+mn-cs"/>
              </a:rPr>
              <a:t>Transition</a:t>
            </a:r>
            <a:r>
              <a:rPr lang="en-US" sz="1100" b="0" kern="1200" dirty="0">
                <a:solidFill>
                  <a:schemeClr val="tx1"/>
                </a:solidFill>
                <a:effectLst/>
                <a:latin typeface="Segoe"/>
                <a:ea typeface="+mn-ea"/>
                <a:cs typeface="+mn-cs"/>
              </a:rPr>
              <a:t>&gt;: Let’s look at how Azure landing zones help customers.</a:t>
            </a:r>
            <a:endParaRPr lang="en-US" sz="1100" dirty="0"/>
          </a:p>
          <a:p>
            <a:pPr algn="l"/>
            <a:endParaRPr lang="en-US" sz="1100" b="0" i="0" u="none" strike="noStrike" baseline="0" dirty="0">
              <a:solidFill>
                <a:srgbClr val="000000"/>
              </a:solidFill>
              <a:latin typeface="Segoe Pro Display SemiLight"/>
            </a:endParaRPr>
          </a:p>
          <a:p>
            <a:pPr algn="l"/>
            <a:endParaRPr lang="en-US" sz="1100" b="0" i="0" u="none" strike="noStrike" baseline="0" dirty="0">
              <a:solidFill>
                <a:srgbClr val="000000"/>
              </a:solidFill>
              <a:latin typeface="Segoe"/>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9/27/2021 12:56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891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9/27/2021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Cloudifcation</a:t>
            </a:r>
            <a:r>
              <a:rPr lang="en-GB"/>
              <a:t> is also about building Poste </a:t>
            </a:r>
            <a:r>
              <a:rPr lang="en-GB" err="1"/>
              <a:t>Italiane</a:t>
            </a:r>
            <a:r>
              <a:rPr lang="en-GB"/>
              <a:t> cloud on Azure – on your terms!</a:t>
            </a:r>
          </a:p>
          <a:p>
            <a:endParaRPr lang="en-GB"/>
          </a:p>
          <a:p>
            <a:r>
              <a:rPr lang="en-GB"/>
              <a:t>Most organizations that move quickly focus on one workload, however when we want to address an entire DC migration this iterative by workload adoption will suffer delays in the journey because in order to move a complete DC you need the complete vision of what needs to be designed and built for. Designing the Platform for our Datacentre regardless of workloads that will eventually run in production. A scalable, agile </a:t>
            </a:r>
            <a:r>
              <a:rPr lang="en-GB" err="1"/>
              <a:t>Plapform</a:t>
            </a:r>
            <a:r>
              <a:rPr lang="en-GB"/>
              <a:t> design.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9/27/2021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9926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9/27/2021 12:56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010577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de-DE"/>
              <a:t>Bild durch Klicken auf Symbol hinzufügen</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dirty="0"/>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dirty="0"/>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de-DE"/>
              <a:t>Bild durch Klicken auf Symbol hinzufügen</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de-DE"/>
              <a:t>Bild durch Klicken auf Symbol hinzufügen</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de-DE"/>
              <a:t>Bild durch Klicken auf Symbol hinzufügen</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de-DE"/>
              <a:t>Bild durch Klicken auf Symbol hinzufügen</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de-DE"/>
              <a:t>Diagramm durch Klicken auf Symbol hinzufügen</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de-DE"/>
              <a:t>Diagramm durch Klicken auf Symbol hinzufügen</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de-DE"/>
              <a:t>Diagramm durch Klicken auf Symbol hinzufügen</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de-DE"/>
              <a:t>Tabelle durch Klicken auf Symbol hinzufügen</a:t>
            </a:r>
            <a:endParaRPr lang="en-US"/>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09597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415259"/>
          </a:xfrm>
        </p:spPr>
        <p:txBody>
          <a:bodyPr/>
          <a:lstStyle>
            <a:lvl2pPr>
              <a:defRPr sz="1399"/>
            </a:lvl2pPr>
            <a:lvl3pPr>
              <a:defRPr sz="1399"/>
            </a:lvl3pPr>
            <a:lvl4pPr>
              <a:defRPr sz="1399"/>
            </a:lvl4pPr>
            <a:lvl5pPr>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964369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911180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600059" y="1058863"/>
            <a:ext cx="11239464" cy="695325"/>
          </a:xfrm>
        </p:spPr>
        <p:txBody>
          <a:bodyPr wrap="square">
            <a:noAutofit/>
          </a:bodyPr>
          <a:lstStyle>
            <a:lvl1pPr marL="0" indent="0">
              <a:spcBef>
                <a:spcPts val="1247"/>
              </a:spcBef>
              <a:buClr>
                <a:schemeClr val="tx1"/>
              </a:buClr>
              <a:buFont typeface="Wingdings" panose="05000000000000000000" pitchFamily="2" charset="2"/>
              <a:buNone/>
              <a:defRPr sz="2000" b="0">
                <a:latin typeface="+mj-lt"/>
                <a:cs typeface="Segoe UI Semilight" panose="020B0402040204020203" pitchFamily="34" charset="0"/>
              </a:defRPr>
            </a:lvl1pPr>
            <a:lvl2pPr marL="435452" indent="-174828">
              <a:buFont typeface="Wingdings" panose="05000000000000000000" pitchFamily="2" charset="2"/>
              <a:buChar char=""/>
              <a:defRPr sz="2000" b="0"/>
            </a:lvl2pPr>
            <a:lvl3pPr marL="652369" indent="-192635">
              <a:buFont typeface="Wingdings" panose="05000000000000000000" pitchFamily="2" charset="2"/>
              <a:buChar char=""/>
              <a:tabLst/>
              <a:defRPr sz="15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p:txBody>
      </p:sp>
    </p:spTree>
    <p:extLst>
      <p:ext uri="{BB962C8B-B14F-4D97-AF65-F5344CB8AC3E}">
        <p14:creationId xmlns:p14="http://schemas.microsoft.com/office/powerpoint/2010/main" val="27645168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8" y="2851060"/>
            <a:ext cx="4245437" cy="1292405"/>
          </a:xfrm>
        </p:spPr>
        <p:txBody>
          <a:bodyPr wrap="square" rIns="0" anchor="ctr" anchorCtr="0">
            <a:spAutoFit/>
          </a:bodyPr>
          <a:lstStyle>
            <a:lvl1pPr>
              <a:lnSpc>
                <a:spcPct val="100000"/>
              </a:lnSpc>
              <a:defRPr sz="3599"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090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443449" cy="6994525"/>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algn="l" defTabSz="950822"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9" y="3183573"/>
            <a:ext cx="6803400" cy="624145"/>
          </a:xfrm>
        </p:spPr>
        <p:txBody>
          <a:bodyPr anchor="ctr" anchorCtr="0"/>
          <a:lstStyle>
            <a:lvl1pPr marL="0" indent="0">
              <a:spcAft>
                <a:spcPts val="1224"/>
              </a:spcAft>
              <a:buNone/>
              <a:defRPr sz="2856">
                <a:latin typeface="+mn-lt"/>
              </a:defRPr>
            </a:lvl1pPr>
            <a:lvl2pPr marL="233098"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60" y="3213131"/>
            <a:ext cx="3247476" cy="565027"/>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1283947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2243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6528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0CC24-9D69-428E-BFBC-74D8BF4517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DF69D8-E6D6-453F-9899-06F8BABBA699}"/>
              </a:ext>
            </a:extLst>
          </p:cNvPr>
          <p:cNvSpPr>
            <a:spLocks noGrp="1"/>
          </p:cNvSpPr>
          <p:nvPr>
            <p:ph idx="1"/>
          </p:nvPr>
        </p:nvSpPr>
        <p:spPr>
          <a:xfrm>
            <a:off x="465137" y="1853742"/>
            <a:ext cx="11533187"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97817-218F-43AC-9D82-E4637915A8A2}"/>
              </a:ext>
            </a:extLst>
          </p:cNvPr>
          <p:cNvSpPr>
            <a:spLocks noGrp="1"/>
          </p:cNvSpPr>
          <p:nvPr>
            <p:ph type="dt" sz="half" idx="10"/>
          </p:nvPr>
        </p:nvSpPr>
        <p:spPr/>
        <p:txBody>
          <a:bodyPr/>
          <a:lstStyle/>
          <a:p>
            <a:fld id="{343D6A70-1F11-4042-9937-6AD9BF855E9A}" type="datetimeFigureOut">
              <a:rPr lang="en-US" smtClean="0"/>
              <a:t>9/27/2021</a:t>
            </a:fld>
            <a:endParaRPr lang="en-US"/>
          </a:p>
        </p:txBody>
      </p:sp>
      <p:sp>
        <p:nvSpPr>
          <p:cNvPr id="5" name="Footer Placeholder 4">
            <a:extLst>
              <a:ext uri="{FF2B5EF4-FFF2-40B4-BE49-F238E27FC236}">
                <a16:creationId xmlns:a16="http://schemas.microsoft.com/office/drawing/2014/main" id="{6C068D72-0E64-4EF1-93D3-9B106C8747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1E44E3-11B5-41B2-855F-09644082F679}"/>
              </a:ext>
            </a:extLst>
          </p:cNvPr>
          <p:cNvSpPr>
            <a:spLocks noGrp="1"/>
          </p:cNvSpPr>
          <p:nvPr>
            <p:ph type="sldNum" sz="quarter" idx="12"/>
          </p:nvPr>
        </p:nvSpPr>
        <p:spPr/>
        <p:txBody>
          <a:bodyPr/>
          <a:lstStyle/>
          <a:p>
            <a:fld id="{7F3F0338-C8BA-421F-937C-0280BFB4C0EE}" type="slidenum">
              <a:rPr lang="en-US" smtClean="0"/>
              <a:t>‹#›</a:t>
            </a:fld>
            <a:endParaRPr lang="en-US"/>
          </a:p>
        </p:txBody>
      </p:sp>
    </p:spTree>
    <p:extLst>
      <p:ext uri="{BB962C8B-B14F-4D97-AF65-F5344CB8AC3E}">
        <p14:creationId xmlns:p14="http://schemas.microsoft.com/office/powerpoint/2010/main" val="26565344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452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452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9994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600059" y="1058863"/>
            <a:ext cx="11239464" cy="695325"/>
          </a:xfrm>
        </p:spPr>
        <p:txBody>
          <a:bodyPr wrap="square">
            <a:noAutofit/>
          </a:bodyPr>
          <a:lstStyle>
            <a:lvl1pPr marL="0" indent="0">
              <a:spcBef>
                <a:spcPts val="1247"/>
              </a:spcBef>
              <a:buClr>
                <a:schemeClr val="tx1"/>
              </a:buClr>
              <a:buFont typeface="Wingdings" panose="05000000000000000000" pitchFamily="2" charset="2"/>
              <a:buNone/>
              <a:defRPr sz="2000" b="0">
                <a:latin typeface="+mj-lt"/>
                <a:cs typeface="Segoe UI Semilight" panose="020B0402040204020203" pitchFamily="34" charset="0"/>
              </a:defRPr>
            </a:lvl1pPr>
            <a:lvl2pPr marL="435452" indent="-174828">
              <a:buFont typeface="Wingdings" panose="05000000000000000000" pitchFamily="2" charset="2"/>
              <a:buChar char=""/>
              <a:defRPr sz="2000" b="0"/>
            </a:lvl2pPr>
            <a:lvl3pPr marL="652369" indent="-192635">
              <a:buFont typeface="Wingdings" panose="05000000000000000000" pitchFamily="2" charset="2"/>
              <a:buChar char=""/>
              <a:tabLst/>
              <a:defRPr sz="15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p:txBody>
      </p:sp>
    </p:spTree>
    <p:extLst>
      <p:ext uri="{BB962C8B-B14F-4D97-AF65-F5344CB8AC3E}">
        <p14:creationId xmlns:p14="http://schemas.microsoft.com/office/powerpoint/2010/main" val="2512887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600688"/>
            <a:ext cx="4241746" cy="258570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2787914"/>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51763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33376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2535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9244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1308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7096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400896"/>
          </a:xfrm>
        </p:spPr>
        <p:txBody>
          <a:bodyPr wrap="square">
            <a:spAutoFit/>
          </a:bodyPr>
          <a:lstStyle>
            <a:lvl1pPr marL="236341" indent="-236341">
              <a:spcBef>
                <a:spcPts val="1247"/>
              </a:spcBef>
              <a:buClr>
                <a:schemeClr val="tx1"/>
              </a:buClr>
              <a:buFont typeface="Wingdings" panose="05000000000000000000" pitchFamily="2" charset="2"/>
              <a:buChar char=""/>
              <a:defRPr sz="2000" b="0">
                <a:latin typeface="+mj-lt"/>
                <a:cs typeface="Segoe UI Semilight" panose="020B0402040204020203" pitchFamily="34" charset="0"/>
              </a:defRPr>
            </a:lvl1pPr>
            <a:lvl2pPr marL="435452" indent="-174828">
              <a:buFont typeface="Wingdings" panose="05000000000000000000" pitchFamily="2" charset="2"/>
              <a:buChar char=""/>
              <a:defRPr sz="1399" b="0"/>
            </a:lvl2pPr>
            <a:lvl3pPr marL="652369" indent="-192635">
              <a:buFont typeface="Wingdings" panose="05000000000000000000" pitchFamily="2" charset="2"/>
              <a:buChar char=""/>
              <a:tabLst/>
              <a:defRPr sz="13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400896"/>
          </a:xfrm>
        </p:spPr>
        <p:txBody>
          <a:bodyPr wrap="square">
            <a:spAutoFit/>
          </a:bodyPr>
          <a:lstStyle>
            <a:lvl1pPr marL="236341" indent="-236341">
              <a:spcBef>
                <a:spcPts val="1247"/>
              </a:spcBef>
              <a:buClr>
                <a:schemeClr val="tx1"/>
              </a:buClr>
              <a:buFont typeface="Wingdings" panose="05000000000000000000" pitchFamily="2" charset="2"/>
              <a:buChar char=""/>
              <a:defRPr sz="2000" b="0">
                <a:latin typeface="+mj-lt"/>
                <a:cs typeface="Segoe UI Semilight" panose="020B0402040204020203" pitchFamily="34" charset="0"/>
              </a:defRPr>
            </a:lvl1pPr>
            <a:lvl2pPr marL="435452" indent="-174828">
              <a:buFont typeface="Wingdings" panose="05000000000000000000" pitchFamily="2" charset="2"/>
              <a:buChar char=""/>
              <a:defRPr sz="1399" b="0"/>
            </a:lvl2pPr>
            <a:lvl3pPr marL="652369" indent="-192635">
              <a:buFont typeface="Wingdings" panose="05000000000000000000" pitchFamily="2" charset="2"/>
              <a:buChar char=""/>
              <a:tabLst/>
              <a:defRPr sz="1399" b="0"/>
            </a:lvl3pPr>
            <a:lvl4pPr marL="845003" indent="-179686">
              <a:buFont typeface="Wingdings" panose="05000000000000000000" pitchFamily="2" charset="2"/>
              <a:buChar char=""/>
              <a:defRPr sz="1399" b="0"/>
            </a:lvl4pPr>
            <a:lvl5pPr marL="1044113" indent="-173210">
              <a:buFont typeface="Wingdings" panose="05000000000000000000" pitchFamily="2" charset="2"/>
              <a:buChar char=""/>
              <a:tabLst/>
              <a:defRPr sz="1399"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234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3222081"/>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3694535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150881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4"/>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9" y="6559034"/>
            <a:ext cx="11553197" cy="98880"/>
            <a:chOff x="445128" y="6559056"/>
            <a:chExt cx="11553197" cy="9888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491163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9" y="6802547"/>
            <a:ext cx="11553197" cy="98880"/>
            <a:chOff x="445128" y="6559056"/>
            <a:chExt cx="11553197" cy="9888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292651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695" indent="-285695">
              <a:lnSpc>
                <a:spcPct val="100000"/>
              </a:lnSpc>
              <a:spcBef>
                <a:spcPts val="0"/>
              </a:spcBef>
              <a:spcAft>
                <a:spcPts val="1399"/>
              </a:spcAft>
              <a:buFont typeface="Arial" panose="020B0604020202020204" pitchFamily="34" charset="0"/>
              <a:buChar char="•"/>
              <a:defRPr sz="1800" b="0" i="0">
                <a:solidFill>
                  <a:srgbClr val="000000"/>
                </a:solidFill>
                <a:latin typeface="+mj-lt"/>
              </a:defRPr>
            </a:lvl1pPr>
            <a:lvl2pPr marL="514251" indent="-285695">
              <a:lnSpc>
                <a:spcPct val="100000"/>
              </a:lnSpc>
              <a:spcBef>
                <a:spcPts val="0"/>
              </a:spcBef>
              <a:spcAft>
                <a:spcPts val="1399"/>
              </a:spcAft>
              <a:buFont typeface="Arial" panose="020B0604020202020204" pitchFamily="34" charset="0"/>
              <a:buChar char="•"/>
              <a:defRPr sz="1800">
                <a:solidFill>
                  <a:srgbClr val="000000"/>
                </a:solidFill>
              </a:defRPr>
            </a:lvl2pPr>
            <a:lvl3pPr marL="742807" indent="-285695">
              <a:lnSpc>
                <a:spcPct val="100000"/>
              </a:lnSpc>
              <a:spcBef>
                <a:spcPts val="0"/>
              </a:spcBef>
              <a:spcAft>
                <a:spcPts val="1399"/>
              </a:spcAft>
              <a:buFont typeface="Arial" panose="020B0604020202020204" pitchFamily="34" charset="0"/>
              <a:buChar char="•"/>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9" y="6781284"/>
            <a:ext cx="11553197" cy="98880"/>
            <a:chOff x="445128" y="6559056"/>
            <a:chExt cx="11553197" cy="9888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6276132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145705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0"/>
            <a:ext cx="11567160" cy="830997"/>
          </a:xfrm>
        </p:spPr>
        <p:txBody>
          <a:bodyPr wrap="square" lIns="0" tIns="0" rIns="0" bIns="0">
            <a:spAutoFit/>
          </a:bodyPr>
          <a:lstStyle>
            <a:lvl1pPr marL="0" indent="0">
              <a:lnSpc>
                <a:spcPct val="100000"/>
              </a:lnSpc>
              <a:spcBef>
                <a:spcPts val="0"/>
              </a:spcBef>
              <a:spcAft>
                <a:spcPts val="1399"/>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1"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1" cy="2701925"/>
          </a:xfrm>
        </p:spPr>
        <p:txBody>
          <a:bodyPr lIns="0" tIns="0" rIns="0" bIns="0"/>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501578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1"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1"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576696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2"/>
            <a:ext cx="5659119" cy="265430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8167219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7138"/>
          </a:xfrm>
        </p:spPr>
        <p:txBody>
          <a:bodyPr lIns="0" tIns="0" rIns="0" bIns="0">
            <a:noAutofit/>
          </a:bodyPr>
          <a:lstStyle>
            <a:lvl1pPr marL="0" marR="0" indent="0" algn="l" defTabSz="932563" rtl="0" eaLnBrk="1" fontAlgn="auto" latinLnBrk="0" hangingPunct="1">
              <a:lnSpc>
                <a:spcPct val="100000"/>
              </a:lnSpc>
              <a:spcBef>
                <a:spcPts val="0"/>
              </a:spcBef>
              <a:spcAft>
                <a:spcPts val="700"/>
              </a:spcAft>
              <a:buClrTx/>
              <a:buSzPct val="90000"/>
              <a:buFont typeface="Wingdings" panose="05000000000000000000" pitchFamily="2" charset="2"/>
              <a:buNone/>
              <a:tabLst/>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3"/>
            <a:ext cx="5659119" cy="265713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9" y="6559034"/>
            <a:ext cx="11553197" cy="98880"/>
            <a:chOff x="445128" y="6559056"/>
            <a:chExt cx="11553197" cy="9888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271418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6"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0"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7"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4"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9" y="6559034"/>
            <a:ext cx="11553197" cy="98880"/>
            <a:chOff x="445128" y="6559056"/>
            <a:chExt cx="11553197" cy="9888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9696908"/>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chemeClr val="tx1"/>
                </a:solidFill>
                <a:latin typeface="+mj-lt"/>
              </a:defRPr>
            </a:lvl1pPr>
          </a:lstStyle>
          <a:p>
            <a:pPr marL="0" lvl="0">
              <a:lnSpc>
                <a:spcPts val="559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8800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9" y="6559034"/>
            <a:ext cx="11553197" cy="98880"/>
            <a:chOff x="445128" y="6559056"/>
            <a:chExt cx="11553197" cy="9888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3380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63436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9" y="6559034"/>
            <a:ext cx="11553197" cy="98880"/>
            <a:chOff x="445128" y="6559056"/>
            <a:chExt cx="11553197" cy="9888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218440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8" y="3264408"/>
            <a:ext cx="3209809" cy="457200"/>
          </a:xfrm>
          <a:prstGeom prst="rect">
            <a:avLst/>
          </a:prstGeom>
        </p:spPr>
      </p:pic>
    </p:spTree>
    <p:extLst>
      <p:ext uri="{BB962C8B-B14F-4D97-AF65-F5344CB8AC3E}">
        <p14:creationId xmlns:p14="http://schemas.microsoft.com/office/powerpoint/2010/main" val="1571688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8" y="3264408"/>
            <a:ext cx="3209809" cy="457200"/>
          </a:xfrm>
          <a:prstGeom prst="rect">
            <a:avLst/>
          </a:prstGeom>
        </p:spPr>
      </p:pic>
    </p:spTree>
    <p:extLst>
      <p:ext uri="{BB962C8B-B14F-4D97-AF65-F5344CB8AC3E}">
        <p14:creationId xmlns:p14="http://schemas.microsoft.com/office/powerpoint/2010/main" val="1934508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269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5244" t="9591" r="17683" b="23336"/>
          <a:stretch/>
        </p:blipFill>
        <p:spPr>
          <a:xfrm>
            <a:off x="5440958" y="0"/>
            <a:ext cx="6995517" cy="6994525"/>
          </a:xfrm>
          <a:prstGeom prst="rect">
            <a:avLst/>
          </a:prstGeom>
        </p:spPr>
      </p:pic>
    </p:spTree>
    <p:extLst>
      <p:ext uri="{BB962C8B-B14F-4D97-AF65-F5344CB8AC3E}">
        <p14:creationId xmlns:p14="http://schemas.microsoft.com/office/powerpoint/2010/main" val="36322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9916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4681064" cy="1814363"/>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31805"/>
            <a:ext cx="11236357" cy="313904"/>
          </a:xfrm>
        </p:spPr>
        <p:txBody>
          <a:bodyPr/>
          <a:lstStyle>
            <a:lvl1pPr marL="0" indent="0">
              <a:spcBef>
                <a:spcPts val="1836"/>
              </a:spcBef>
              <a:spcAft>
                <a:spcPts val="0"/>
              </a:spcAft>
              <a:buNone/>
              <a:defRPr sz="204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743920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8" y="466301"/>
            <a:ext cx="5618179" cy="1130181"/>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4202288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23990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3267527"/>
            <a:ext cx="3442701" cy="1861448"/>
          </a:xfrm>
        </p:spPr>
        <p:txBody>
          <a:bodyPr/>
          <a:lstStyle>
            <a:lvl1pPr marL="0" indent="0" algn="ctr">
              <a:spcBef>
                <a:spcPts val="0"/>
              </a:spcBef>
              <a:spcAft>
                <a:spcPts val="1836"/>
              </a:spcAft>
              <a:buNone/>
              <a:defRPr sz="2448">
                <a:solidFill>
                  <a:schemeClr val="accent2"/>
                </a:solidFill>
                <a:latin typeface="+mj-lt"/>
              </a:defRPr>
            </a:lvl1pPr>
            <a:lvl2pPr marL="0" indent="0" algn="ctr">
              <a:spcBef>
                <a:spcPts val="0"/>
              </a:spcBef>
              <a:spcAft>
                <a:spcPts val="612"/>
              </a:spcAft>
              <a:buNone/>
              <a:defRPr/>
            </a:lvl2pPr>
            <a:lvl3pPr marL="0" indent="0" algn="ctr">
              <a:spcBef>
                <a:spcPts val="0"/>
              </a:spcBef>
              <a:spcAft>
                <a:spcPts val="612"/>
              </a:spcAft>
              <a:buNone/>
              <a:defRPr/>
            </a:lvl3pPr>
            <a:lvl4pPr marL="0" indent="0" algn="ctr">
              <a:spcBef>
                <a:spcPts val="0"/>
              </a:spcBef>
              <a:spcAft>
                <a:spcPts val="612"/>
              </a:spcAft>
              <a:buNone/>
              <a:defRPr/>
            </a:lvl4pPr>
            <a:lvl5pPr marL="0" indent="0" algn="ctr">
              <a:spcBef>
                <a:spcPts val="0"/>
              </a:spcBef>
              <a:spcAft>
                <a:spcPts val="612"/>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AFB7D37C-EEAE-4C0F-AC23-9CEB23881F17}"/>
              </a:ext>
            </a:extLst>
          </p:cNvPr>
          <p:cNvSpPr>
            <a:spLocks noGrp="1"/>
          </p:cNvSpPr>
          <p:nvPr>
            <p:ph type="body" sz="quarter" idx="13"/>
          </p:nvPr>
        </p:nvSpPr>
        <p:spPr>
          <a:xfrm>
            <a:off x="600059" y="1064339"/>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4455257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3840">
          <p15:clr>
            <a:srgbClr val="FBAE40"/>
          </p15:clr>
        </p15:guide>
        <p15:guide id="32" pos="1440">
          <p15:clr>
            <a:srgbClr val="FBAE40"/>
          </p15:clr>
        </p15:guide>
        <p15:guide id="33" pos="62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792825"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3085800"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5378776"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22F03626-05EB-442B-B3AE-641A0D990AC0}"/>
              </a:ext>
            </a:extLst>
          </p:cNvPr>
          <p:cNvSpPr>
            <a:spLocks noGrp="1"/>
          </p:cNvSpPr>
          <p:nvPr>
            <p:ph type="body" sz="quarter" idx="14"/>
          </p:nvPr>
        </p:nvSpPr>
        <p:spPr>
          <a:xfrm>
            <a:off x="7671751"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DD365DFC-A991-4A38-9F9E-A27B0EA0FCC1}"/>
              </a:ext>
            </a:extLst>
          </p:cNvPr>
          <p:cNvSpPr>
            <a:spLocks noGrp="1"/>
          </p:cNvSpPr>
          <p:nvPr>
            <p:ph type="body" sz="quarter" idx="15"/>
          </p:nvPr>
        </p:nvSpPr>
        <p:spPr>
          <a:xfrm>
            <a:off x="9964726" y="3353365"/>
            <a:ext cx="1678924" cy="1695079"/>
          </a:xfrm>
        </p:spPr>
        <p:txBody>
          <a:bodyPr/>
          <a:lstStyle>
            <a:lvl1pPr marL="0" indent="0" algn="l">
              <a:spcBef>
                <a:spcPts val="0"/>
              </a:spcBef>
              <a:spcAft>
                <a:spcPts val="1836"/>
              </a:spcAft>
              <a:buNone/>
              <a:defRPr sz="1632">
                <a:solidFill>
                  <a:schemeClr val="accent2"/>
                </a:solidFill>
                <a:latin typeface="+mj-lt"/>
              </a:defRPr>
            </a:lvl1pPr>
            <a:lvl2pPr marL="0" indent="0" algn="l">
              <a:spcBef>
                <a:spcPts val="0"/>
              </a:spcBef>
              <a:spcAft>
                <a:spcPts val="612"/>
              </a:spcAft>
              <a:buNone/>
              <a:defRPr sz="1428"/>
            </a:lvl2pPr>
            <a:lvl3pPr marL="0" indent="0" algn="l">
              <a:spcBef>
                <a:spcPts val="0"/>
              </a:spcBef>
              <a:spcAft>
                <a:spcPts val="612"/>
              </a:spcAft>
              <a:buNone/>
              <a:defRPr sz="1122"/>
            </a:lvl3pPr>
            <a:lvl4pPr marL="0" indent="0" algn="l">
              <a:spcBef>
                <a:spcPts val="0"/>
              </a:spcBef>
              <a:spcAft>
                <a:spcPts val="612"/>
              </a:spcAft>
              <a:buNone/>
              <a:defRPr sz="1071"/>
            </a:lvl4pPr>
            <a:lvl5pPr marL="0" indent="0" algn="l">
              <a:spcBef>
                <a:spcPts val="0"/>
              </a:spcBef>
              <a:spcAft>
                <a:spcPts val="612"/>
              </a:spcAft>
              <a:buNone/>
              <a:defRPr sz="1071"/>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00687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2424">
          <p15:clr>
            <a:srgbClr val="FBAE40"/>
          </p15:clr>
        </p15:guide>
        <p15:guide id="32" pos="1008">
          <p15:clr>
            <a:srgbClr val="FBAE40"/>
          </p15:clr>
        </p15:guide>
        <p15:guide id="33" pos="6672">
          <p15:clr>
            <a:srgbClr val="FBAE40"/>
          </p15:clr>
        </p15:guide>
        <p15:guide id="34" pos="5256">
          <p15:clr>
            <a:srgbClr val="FBAE40"/>
          </p15:clr>
        </p15:guide>
        <p15:guide id="35"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2693133"/>
            <a:ext cx="3442701" cy="2087459"/>
          </a:xfrm>
        </p:spPr>
        <p:txBody>
          <a:bodyPr/>
          <a:lstStyle>
            <a:lvl1pPr marL="0" indent="0" algn="l">
              <a:spcBef>
                <a:spcPts val="0"/>
              </a:spcBef>
              <a:spcAft>
                <a:spcPts val="1836"/>
              </a:spcAft>
              <a:buNone/>
              <a:defRPr sz="2448">
                <a:solidFill>
                  <a:schemeClr val="accent2"/>
                </a:solidFill>
                <a:latin typeface="+mj-lt"/>
              </a:defRPr>
            </a:lvl1pPr>
            <a:lvl2pPr marL="0" indent="0" algn="l">
              <a:spcBef>
                <a:spcPts val="0"/>
              </a:spcBef>
              <a:spcAft>
                <a:spcPts val="1224"/>
              </a:spcAft>
              <a:buNone/>
              <a:defRPr/>
            </a:lvl2pPr>
            <a:lvl3pPr marL="0" indent="0" algn="l">
              <a:spcBef>
                <a:spcPts val="0"/>
              </a:spcBef>
              <a:spcAft>
                <a:spcPts val="1224"/>
              </a:spcAft>
              <a:buNone/>
              <a:defRPr/>
            </a:lvl3pPr>
            <a:lvl4pPr marL="0" indent="0" algn="l">
              <a:spcBef>
                <a:spcPts val="0"/>
              </a:spcBef>
              <a:spcAft>
                <a:spcPts val="1224"/>
              </a:spcAft>
              <a:buNone/>
              <a:defRPr/>
            </a:lvl4pPr>
            <a:lvl5pPr marL="0" indent="0" algn="l">
              <a:spcBef>
                <a:spcPts val="0"/>
              </a:spcBef>
              <a:spcAft>
                <a:spcPts val="1224"/>
              </a:spcAft>
              <a:buNone/>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2128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608481"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4514523"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8420564" y="2057880"/>
            <a:ext cx="3442701" cy="1899117"/>
          </a:xfrm>
        </p:spPr>
        <p:txBody>
          <a:bodyPr/>
          <a:lstStyle>
            <a:lvl1pPr marL="0" indent="0" algn="l">
              <a:spcBef>
                <a:spcPts val="0"/>
              </a:spcBef>
              <a:spcAft>
                <a:spcPts val="1836"/>
              </a:spcAft>
              <a:buNone/>
              <a:defRPr sz="2040">
                <a:solidFill>
                  <a:schemeClr val="accent2"/>
                </a:solidFill>
                <a:latin typeface="+mj-lt"/>
              </a:defRPr>
            </a:lvl1pPr>
            <a:lvl2pPr marL="0" indent="0" algn="l">
              <a:spcBef>
                <a:spcPts val="0"/>
              </a:spcBef>
              <a:spcAft>
                <a:spcPts val="1224"/>
              </a:spcAft>
              <a:buNone/>
              <a:defRPr sz="1836"/>
            </a:lvl2pPr>
            <a:lvl3pPr marL="0" indent="0" algn="l">
              <a:spcBef>
                <a:spcPts val="0"/>
              </a:spcBef>
              <a:spcAft>
                <a:spcPts val="1224"/>
              </a:spcAft>
              <a:buNone/>
              <a:defRPr sz="1428"/>
            </a:lvl3pPr>
            <a:lvl4pPr marL="0" indent="0" algn="l">
              <a:spcBef>
                <a:spcPts val="0"/>
              </a:spcBef>
              <a:spcAft>
                <a:spcPts val="1224"/>
              </a:spcAft>
              <a:buNone/>
              <a:defRPr sz="1224"/>
            </a:lvl4pPr>
            <a:lvl5pPr marL="0" indent="0" algn="l">
              <a:spcBef>
                <a:spcPts val="0"/>
              </a:spcBef>
              <a:spcAft>
                <a:spcPts val="1224"/>
              </a:spcAft>
              <a:buNone/>
              <a:defRPr sz="122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5713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7849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lvl1pPr algn="ctr">
              <a:defRPr/>
            </a:lvl1p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64339"/>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0352764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5035767" cy="1130181"/>
          </a:xfrm>
        </p:spPr>
        <p:txBody>
          <a:body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95914" y="2057881"/>
            <a:ext cx="5035767" cy="439465"/>
          </a:xfrm>
        </p:spPr>
        <p:txBody>
          <a:bodyPr/>
          <a:lstStyle>
            <a:lvl1pPr marL="0" indent="0">
              <a:spcBef>
                <a:spcPts val="1836"/>
              </a:spcBef>
              <a:spcAft>
                <a:spcPts val="0"/>
              </a:spcAft>
              <a:buNone/>
              <a:defRPr sz="2856">
                <a:solidFill>
                  <a:schemeClr val="accent1">
                    <a:lumMod val="60000"/>
                    <a:lumOff val="40000"/>
                  </a:schemeClr>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6763075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6319538" cy="565027"/>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6168253" cy="1814363"/>
          </a:xfrm>
        </p:spPr>
        <p:txBody>
          <a:bodyPr/>
          <a:lstStyle>
            <a:lvl1pPr marL="0" indent="0">
              <a:spcBef>
                <a:spcPts val="1836"/>
              </a:spcBef>
              <a:spcAft>
                <a:spcPts val="0"/>
              </a:spcAft>
              <a:buNone/>
              <a:defRPr sz="2448">
                <a:solidFill>
                  <a:schemeClr val="accent2"/>
                </a:solidFill>
              </a:defRPr>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64339"/>
            <a:ext cx="6317791" cy="313904"/>
          </a:xfrm>
        </p:spPr>
        <p:txBody>
          <a:bodyPr/>
          <a:lstStyle>
            <a:lvl1pPr marL="0" indent="0" algn="l">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2348399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5"/>
            <a:ext cx="4681064" cy="1914812"/>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612"/>
              </a:spcBef>
              <a:spcAft>
                <a:spcPts val="612"/>
              </a:spcAft>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2573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8668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69262" y="3243001"/>
            <a:ext cx="7865344" cy="508524"/>
          </a:xfrm>
          <a:noFill/>
        </p:spPr>
        <p:txBody>
          <a:bodyPr wrap="square" lIns="0" tIns="0" rIns="0" bIns="0" anchor="ctr"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678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8028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606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50467643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71211"/>
            <a:ext cx="11236357" cy="313904"/>
          </a:xfrm>
        </p:spPr>
        <p:txBody>
          <a:bodyPr/>
          <a:lstStyle>
            <a:lvl1pPr marL="0" indent="0" algn="ctr">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266324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5618178" cy="1804945"/>
          </a:xfrm>
        </p:spPr>
        <p:txBody>
          <a:bodyPr/>
          <a:lstStyle>
            <a:lvl1pPr marL="0" indent="0">
              <a:spcBef>
                <a:spcPts val="1836"/>
              </a:spcBef>
              <a:spcAft>
                <a:spcPts val="0"/>
              </a:spcAft>
              <a:buNone/>
              <a:defRPr sz="2448"/>
            </a:lvl1pPr>
            <a:lvl2pPr marL="0" indent="0">
              <a:buNone/>
              <a:defRPr sz="1836"/>
            </a:lvl2pPr>
            <a:lvl3pPr marL="0" indent="0">
              <a:spcBef>
                <a:spcPts val="1224"/>
              </a:spcBef>
              <a:spcAft>
                <a:spcPts val="0"/>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632"/>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38F41BE7-CD15-4EAB-A150-479F7C5DC9F7}"/>
              </a:ext>
            </a:extLst>
          </p:cNvPr>
          <p:cNvSpPr>
            <a:spLocks noGrp="1"/>
          </p:cNvSpPr>
          <p:nvPr>
            <p:ph type="body" sz="quarter" idx="11"/>
          </p:nvPr>
        </p:nvSpPr>
        <p:spPr>
          <a:xfrm>
            <a:off x="6850350" y="2009696"/>
            <a:ext cx="4681064" cy="1883421"/>
          </a:xfrm>
        </p:spPr>
        <p:txBody>
          <a:bodyPr/>
          <a:lstStyle>
            <a:lvl1pPr marL="0" indent="0">
              <a:spcBef>
                <a:spcPts val="1836"/>
              </a:spcBef>
              <a:spcAft>
                <a:spcPts val="0"/>
              </a:spcAft>
              <a:buNone/>
              <a:defRPr sz="2448">
                <a:solidFill>
                  <a:schemeClr val="accent2"/>
                </a:solidFill>
              </a:defRPr>
            </a:lvl1pPr>
            <a:lvl2pPr marL="0" indent="0">
              <a:spcAft>
                <a:spcPts val="612"/>
              </a:spcAft>
              <a:buNone/>
              <a:defRPr sz="1836"/>
            </a:lvl2pPr>
            <a:lvl3pPr marL="0" indent="0">
              <a:spcBef>
                <a:spcPts val="1224"/>
              </a:spcBef>
              <a:spcAft>
                <a:spcPts val="0"/>
              </a:spcAft>
              <a:buNone/>
              <a:defRPr lang="en-US" sz="2448"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632"/>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0750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1465289"/>
            <a:ext cx="4681064" cy="1710774"/>
          </a:xfrm>
        </p:spPr>
        <p:txBody>
          <a:bodyPr/>
          <a:lstStyle>
            <a:lvl1pPr marL="0" indent="0">
              <a:spcBef>
                <a:spcPts val="1836"/>
              </a:spcBef>
              <a:spcAft>
                <a:spcPts val="0"/>
              </a:spcAft>
              <a:buNone/>
              <a:defRPr sz="2448"/>
            </a:lvl1pPr>
            <a:lvl2pPr marL="0" indent="0">
              <a:buNone/>
              <a:defRPr sz="1836"/>
            </a:lvl2pPr>
            <a:lvl3pPr marL="0" indent="0">
              <a:spcBef>
                <a:spcPts val="1224"/>
              </a:spcBef>
              <a:spcAft>
                <a:spcPts val="0"/>
              </a:spcAft>
              <a:buNone/>
              <a:defRPr lang="en-US" sz="2040" kern="1200" spc="0" baseline="0" dirty="0" smtClean="0">
                <a:solidFill>
                  <a:schemeClr val="accent2"/>
                </a:solidFill>
                <a:latin typeface="+mj-lt"/>
                <a:ea typeface="+mn-ea"/>
                <a:cs typeface="Segoe UI" panose="020B0502040204020203" pitchFamily="34" charset="0"/>
              </a:defRPr>
            </a:lvl3pPr>
            <a:lvl4pPr marL="0" indent="0">
              <a:spcBef>
                <a:spcPts val="0"/>
              </a:spcBef>
              <a:spcAft>
                <a:spcPts val="612"/>
              </a:spcAft>
              <a:buNone/>
              <a:defRPr sz="1428"/>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23568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5378818" cy="1130181"/>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59" y="2403753"/>
            <a:ext cx="5377330" cy="1431400"/>
          </a:xfrm>
        </p:spPr>
        <p:txBody>
          <a:bodyPr/>
          <a:lstStyle>
            <a:lvl1pPr marL="0" indent="0">
              <a:spcBef>
                <a:spcPts val="1836"/>
              </a:spcBef>
              <a:spcAft>
                <a:spcPts val="0"/>
              </a:spcAft>
              <a:buNone/>
              <a:defRPr sz="2448"/>
            </a:lvl1pPr>
            <a:lvl2pPr marL="0" indent="0">
              <a:buNone/>
              <a:defRPr sz="1836"/>
            </a:lvl2pPr>
            <a:lvl3pPr marL="0" indent="0">
              <a:buNone/>
              <a:defRPr sz="1428"/>
            </a:lvl3pPr>
            <a:lvl4pPr marL="0" indent="0">
              <a:buNone/>
              <a:defRPr sz="1224"/>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665932"/>
            <a:ext cx="5377331" cy="313932"/>
          </a:xfrm>
        </p:spPr>
        <p:txBody>
          <a:bodyPr/>
          <a:lstStyle>
            <a:lvl1pPr marL="0" indent="0">
              <a:spcBef>
                <a:spcPts val="1836"/>
              </a:spcBef>
              <a:spcAft>
                <a:spcPts val="0"/>
              </a:spcAft>
              <a:buNone/>
              <a:defRPr sz="2040">
                <a:solidFill>
                  <a:schemeClr val="accent1">
                    <a:lumMod val="60000"/>
                    <a:lumOff val="40000"/>
                  </a:schemeClr>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4736875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a:extLst>
              <a:ext uri="{FF2B5EF4-FFF2-40B4-BE49-F238E27FC236}">
                <a16:creationId xmlns:a16="http://schemas.microsoft.com/office/drawing/2014/main" id="{972877B4-048E-40A3-9301-4D44BEEED799}"/>
              </a:ext>
            </a:extLst>
          </p:cNvPr>
          <p:cNvSpPr>
            <a:spLocks noGrp="1"/>
          </p:cNvSpPr>
          <p:nvPr>
            <p:ph type="body" sz="quarter" idx="10"/>
          </p:nvPr>
        </p:nvSpPr>
        <p:spPr>
          <a:xfrm>
            <a:off x="600060" y="2009696"/>
            <a:ext cx="4681064" cy="1814363"/>
          </a:xfrm>
        </p:spPr>
        <p:txBody>
          <a:bodyPr/>
          <a:lstStyle>
            <a:lvl1pPr marL="0" indent="0">
              <a:spcBef>
                <a:spcPts val="1836"/>
              </a:spcBef>
              <a:spcAft>
                <a:spcPts val="0"/>
              </a:spcAft>
              <a:buNone/>
              <a:defRPr sz="2448"/>
            </a:lvl1pPr>
            <a:lvl2pPr marL="0" indent="0">
              <a:buNone/>
              <a:defRPr sz="1836"/>
            </a:lvl2pPr>
            <a:lvl3pPr marL="0" indent="0">
              <a:spcBef>
                <a:spcPts val="0"/>
              </a:spcBef>
              <a:spcAft>
                <a:spcPts val="1224"/>
              </a:spcAft>
              <a:buNone/>
              <a:defRPr lang="en-US" sz="2448" kern="1200" spc="0" baseline="0" dirty="0" smtClean="0">
                <a:solidFill>
                  <a:schemeClr val="accent2"/>
                </a:solidFill>
                <a:latin typeface="+mj-lt"/>
                <a:ea typeface="+mn-ea"/>
                <a:cs typeface="Segoe UI" panose="020B0502040204020203" pitchFamily="34" charset="0"/>
              </a:defRPr>
            </a:lvl3pPr>
            <a:lvl4pPr marL="0" indent="0">
              <a:buNone/>
              <a:defRPr sz="1836"/>
            </a:lvl4pPr>
            <a:lvl5pPr marL="0" indent="0">
              <a:buNone/>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600059" y="1071211"/>
            <a:ext cx="11236357" cy="313904"/>
          </a:xfrm>
        </p:spPr>
        <p:txBody>
          <a:bodyPr/>
          <a:lstStyle>
            <a:lvl1pPr marL="0" indent="0">
              <a:spcBef>
                <a:spcPts val="1836"/>
              </a:spcBef>
              <a:spcAft>
                <a:spcPts val="0"/>
              </a:spcAft>
              <a:buNone/>
              <a:defRPr sz="204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5531323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5"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8498946"/>
      </p:ext>
    </p:extLst>
  </p:cSld>
  <p:clrMapOvr>
    <a:masterClrMapping/>
  </p:clrMapOvr>
  <p:transition>
    <p:fade/>
  </p:transition>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image" Target="../media/image19.emf"/><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8.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theme" Target="../theme/theme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image" Target="../media/image20.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581" r:id="rId22"/>
    <p:sldLayoutId id="2147484582" r:id="rId23"/>
    <p:sldLayoutId id="2147484583" r:id="rId24"/>
    <p:sldLayoutId id="2147484630" r:id="rId25"/>
    <p:sldLayoutId id="2147484721" r:id="rId26"/>
    <p:sldLayoutId id="2147484722" r:id="rId27"/>
    <p:sldLayoutId id="2147484723" r:id="rId28"/>
    <p:sldLayoutId id="2147484724" r:id="rId29"/>
    <p:sldLayoutId id="2147484704" r:id="rId30"/>
    <p:sldLayoutId id="2147484705" r:id="rId31"/>
    <p:sldLayoutId id="2147484643" r:id="rId32"/>
    <p:sldLayoutId id="2147484644" r:id="rId33"/>
    <p:sldLayoutId id="2147484645" r:id="rId34"/>
    <p:sldLayoutId id="2147484646" r:id="rId35"/>
    <p:sldLayoutId id="2147484647" r:id="rId36"/>
    <p:sldLayoutId id="2147484648" r:id="rId37"/>
    <p:sldLayoutId id="2147484649" r:id="rId38"/>
    <p:sldLayoutId id="2147484706" r:id="rId39"/>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0"/>
          <a:stretch>
            <a:fillRect/>
          </a:stretch>
        </p:blipFill>
        <p:spPr>
          <a:xfrm rot="5400000">
            <a:off x="9226489" y="3280852"/>
            <a:ext cx="6994525" cy="432822"/>
          </a:xfrm>
          <a:prstGeom prst="rect">
            <a:avLst/>
          </a:prstGeom>
        </p:spPr>
      </p:pic>
      <p:sp>
        <p:nvSpPr>
          <p:cNvPr id="2" name="Title Placeholder 1"/>
          <p:cNvSpPr>
            <a:spLocks noGrp="1"/>
          </p:cNvSpPr>
          <p:nvPr>
            <p:ph type="title"/>
          </p:nvPr>
        </p:nvSpPr>
        <p:spPr>
          <a:xfrm>
            <a:off x="434975" y="228574"/>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951597" y="3071982"/>
            <a:ext cx="6995160" cy="849926"/>
          </a:xfrm>
          <a:prstGeom prst="rect">
            <a:avLst/>
          </a:prstGeom>
        </p:spPr>
      </p:pic>
    </p:spTree>
    <p:extLst>
      <p:ext uri="{BB962C8B-B14F-4D97-AF65-F5344CB8AC3E}">
        <p14:creationId xmlns:p14="http://schemas.microsoft.com/office/powerpoint/2010/main" val="3412675939"/>
      </p:ext>
    </p:extLst>
  </p:cSld>
  <p:clrMap bg1="lt1" tx1="dk1" bg2="lt2" tx2="dk2" accent1="accent1" accent2="accent2" accent3="accent3" accent4="accent4" accent5="accent5" accent6="accent6" hlink="hlink" folHlink="folHlink"/>
  <p:sldLayoutIdLst>
    <p:sldLayoutId id="2147484651" r:id="rId1"/>
    <p:sldLayoutId id="2147484652" r:id="rId2"/>
    <p:sldLayoutId id="2147484653" r:id="rId3"/>
    <p:sldLayoutId id="2147484654" r:id="rId4"/>
    <p:sldLayoutId id="2147484655" r:id="rId5"/>
    <p:sldLayoutId id="2147484708" r:id="rId6"/>
    <p:sldLayoutId id="2147484709" r:id="rId7"/>
    <p:sldLayoutId id="2147484710" r:id="rId8"/>
    <p:sldLayoutId id="2147484711" r:id="rId9"/>
    <p:sldLayoutId id="2147484712" r:id="rId10"/>
    <p:sldLayoutId id="2147484713" r:id="rId11"/>
    <p:sldLayoutId id="2147484714" r:id="rId12"/>
    <p:sldLayoutId id="2147484715" r:id="rId13"/>
    <p:sldLayoutId id="2147484716" r:id="rId14"/>
    <p:sldLayoutId id="2147484717" r:id="rId15"/>
    <p:sldLayoutId id="2147484718" r:id="rId16"/>
    <p:sldLayoutId id="2147484719" r:id="rId17"/>
    <p:sldLayoutId id="2147484720" r:id="rId18"/>
  </p:sldLayoutIdLst>
  <p:transition>
    <p:fade/>
  </p:transition>
  <p:hf sldNum="0" hdr="0" dt="0"/>
  <p:txStyles>
    <p:titleStyle>
      <a:lvl1pPr algn="l" defTabSz="932563" rtl="0" eaLnBrk="1" latinLnBrk="0" hangingPunct="1">
        <a:lnSpc>
          <a:spcPct val="90000"/>
        </a:lnSpc>
        <a:spcBef>
          <a:spcPct val="0"/>
        </a:spcBef>
        <a:buNone/>
        <a:defRPr lang="en-US" sz="3599"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557"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112"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3pPr>
      <a:lvl4pPr marL="685669"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914224"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7"/>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296201370"/>
      </p:ext>
    </p:extLst>
  </p:cSld>
  <p:clrMap bg1="dk1" tx1="lt1" bg2="dk2" tx2="lt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 id="2147484668" r:id="rId12"/>
    <p:sldLayoutId id="2147484669" r:id="rId13"/>
    <p:sldLayoutId id="2147484670" r:id="rId14"/>
    <p:sldLayoutId id="2147484671" r:id="rId15"/>
    <p:sldLayoutId id="2147484672" r:id="rId16"/>
    <p:sldLayoutId id="2147484673" r:id="rId17"/>
    <p:sldLayoutId id="2147484674" r:id="rId18"/>
    <p:sldLayoutId id="2147484675" r:id="rId19"/>
    <p:sldLayoutId id="2147484676" r:id="rId20"/>
    <p:sldLayoutId id="2147484677" r:id="rId21"/>
    <p:sldLayoutId id="2147484678" r:id="rId22"/>
    <p:sldLayoutId id="2147484679" r:id="rId23"/>
    <p:sldLayoutId id="2147484680" r:id="rId24"/>
    <p:sldLayoutId id="2147484681" r:id="rId2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notesSlide" Target="../notesSlides/notesSlide6.xml"/><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slideLayout" Target="../slideLayouts/slideLayout30.xml"/><Relationship Id="rId1" Type="http://schemas.openxmlformats.org/officeDocument/2006/relationships/tags" Target="../tags/tag3.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en.wikipedia.org/wiki/Torino_Porta_Susa_railway_station"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5.xml.rels><?xml version="1.0" encoding="UTF-8" standalone="yes"?>
<Relationships xmlns="http://schemas.openxmlformats.org/package/2006/relationships"><Relationship Id="rId8" Type="http://schemas.openxmlformats.org/officeDocument/2006/relationships/hyperlink" Target="https://aka.ms/enterprisescale"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4.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3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3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3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image" Target="../media/image82.png"/><Relationship Id="rId4" Type="http://schemas.openxmlformats.org/officeDocument/2006/relationships/image" Target="../media/image67.sv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27.xml"/><Relationship Id="rId5" Type="http://schemas.openxmlformats.org/officeDocument/2006/relationships/image" Target="../media/image83.png"/><Relationship Id="rId4" Type="http://schemas.openxmlformats.org/officeDocument/2006/relationships/image" Target="../media/image69.sv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7.xml"/><Relationship Id="rId5" Type="http://schemas.openxmlformats.org/officeDocument/2006/relationships/image" Target="../media/image84.png"/><Relationship Id="rId4" Type="http://schemas.openxmlformats.org/officeDocument/2006/relationships/image" Target="../media/image70.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7.xml"/><Relationship Id="rId5" Type="http://schemas.openxmlformats.org/officeDocument/2006/relationships/image" Target="../media/image85.png"/><Relationship Id="rId4" Type="http://schemas.openxmlformats.org/officeDocument/2006/relationships/image" Target="../media/image72.sv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7.xml"/><Relationship Id="rId5" Type="http://schemas.openxmlformats.org/officeDocument/2006/relationships/image" Target="../media/image86.png"/><Relationship Id="rId4" Type="http://schemas.openxmlformats.org/officeDocument/2006/relationships/image" Target="../media/image74.sv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7.xml"/><Relationship Id="rId5" Type="http://schemas.openxmlformats.org/officeDocument/2006/relationships/image" Target="../media/image87.png"/><Relationship Id="rId4" Type="http://schemas.openxmlformats.org/officeDocument/2006/relationships/image" Target="../media/image76.sv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7.xml"/><Relationship Id="rId5" Type="http://schemas.openxmlformats.org/officeDocument/2006/relationships/image" Target="../media/image88.png"/><Relationship Id="rId4" Type="http://schemas.openxmlformats.org/officeDocument/2006/relationships/image" Target="../media/image78.sv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27.xml"/><Relationship Id="rId5" Type="http://schemas.openxmlformats.org/officeDocument/2006/relationships/image" Target="../media/image89.png"/><Relationship Id="rId4" Type="http://schemas.openxmlformats.org/officeDocument/2006/relationships/image" Target="../media/image80.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notesSlide" Target="../notesSlides/notesSlide28.xml"/><Relationship Id="rId7" Type="http://schemas.openxmlformats.org/officeDocument/2006/relationships/image" Target="../media/image93.svg"/><Relationship Id="rId12" Type="http://schemas.openxmlformats.org/officeDocument/2006/relationships/image" Target="../media/image98.svg"/><Relationship Id="rId17" Type="http://schemas.openxmlformats.org/officeDocument/2006/relationships/image" Target="../media/image103.svg"/><Relationship Id="rId2" Type="http://schemas.openxmlformats.org/officeDocument/2006/relationships/slideLayout" Target="../slideLayouts/slideLayout28.xml"/><Relationship Id="rId16" Type="http://schemas.openxmlformats.org/officeDocument/2006/relationships/image" Target="../media/image102.png"/><Relationship Id="rId1" Type="http://schemas.openxmlformats.org/officeDocument/2006/relationships/tags" Target="../tags/tag4.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svg"/><Relationship Id="rId15" Type="http://schemas.openxmlformats.org/officeDocument/2006/relationships/image" Target="../media/image101.svg"/><Relationship Id="rId10" Type="http://schemas.openxmlformats.org/officeDocument/2006/relationships/image" Target="../media/image96.svg"/><Relationship Id="rId4" Type="http://schemas.openxmlformats.org/officeDocument/2006/relationships/image" Target="../media/image90.png"/><Relationship Id="rId9" Type="http://schemas.openxmlformats.org/officeDocument/2006/relationships/image" Target="../media/image95.svg"/><Relationship Id="rId14" Type="http://schemas.openxmlformats.org/officeDocument/2006/relationships/image" Target="../media/image10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8.xml"/><Relationship Id="rId1" Type="http://schemas.openxmlformats.org/officeDocument/2006/relationships/tags" Target="../tags/tag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9.xml"/><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B9D12-4B2F-43EC-B269-7EBB72BA8CA0}"/>
              </a:ext>
            </a:extLst>
          </p:cNvPr>
          <p:cNvSpPr>
            <a:spLocks noGrp="1"/>
          </p:cNvSpPr>
          <p:nvPr>
            <p:ph type="title"/>
          </p:nvPr>
        </p:nvSpPr>
        <p:spPr>
          <a:xfrm>
            <a:off x="595738" y="2851060"/>
            <a:ext cx="4245437" cy="1292405"/>
          </a:xfrm>
        </p:spPr>
        <p:txBody>
          <a:bodyPr wrap="square" anchor="ctr">
            <a:normAutofit/>
          </a:bodyPr>
          <a:lstStyle/>
          <a:p>
            <a:r>
              <a:rPr lang="de-DE" dirty="0"/>
              <a:t>CAF Hackathon </a:t>
            </a:r>
            <a:r>
              <a:rPr lang="de-DE" dirty="0" err="1"/>
              <a:t>Advanced</a:t>
            </a:r>
            <a:endParaRPr lang="de-DE" dirty="0"/>
          </a:p>
        </p:txBody>
      </p:sp>
      <p:pic>
        <p:nvPicPr>
          <p:cNvPr id="5" name="Picture 4" descr="Shape, square&#10;&#10;Description automatically generated">
            <a:extLst>
              <a:ext uri="{FF2B5EF4-FFF2-40B4-BE49-F238E27FC236}">
                <a16:creationId xmlns:a16="http://schemas.microsoft.com/office/drawing/2014/main" id="{A98ACA7B-83AE-45FA-B8DC-947233BBAD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8237" y="2719981"/>
            <a:ext cx="6218238" cy="1554562"/>
          </a:xfrm>
          <a:prstGeom prst="rect">
            <a:avLst/>
          </a:prstGeom>
          <a:noFill/>
        </p:spPr>
      </p:pic>
      <p:sp>
        <p:nvSpPr>
          <p:cNvPr id="6" name="Title 1">
            <a:extLst>
              <a:ext uri="{FF2B5EF4-FFF2-40B4-BE49-F238E27FC236}">
                <a16:creationId xmlns:a16="http://schemas.microsoft.com/office/drawing/2014/main" id="{7D55E86E-C9C4-4E13-B7EA-CBB8D8F13FB5}"/>
              </a:ext>
            </a:extLst>
          </p:cNvPr>
          <p:cNvSpPr txBox="1">
            <a:spLocks/>
          </p:cNvSpPr>
          <p:nvPr/>
        </p:nvSpPr>
        <p:spPr>
          <a:xfrm>
            <a:off x="595738" y="4648864"/>
            <a:ext cx="4245437" cy="1292405"/>
          </a:xfrm>
          <a:prstGeom prst="rect">
            <a:avLst/>
          </a:prstGeom>
        </p:spPr>
        <p:txBody>
          <a:bodyPr vert="horz" wrap="square" lIns="0" tIns="91440" rIns="0" bIns="91440" rtlCol="0" anchor="ctr" anchorCtr="0">
            <a:normAutofit/>
          </a:bodyPr>
          <a:lstStyle>
            <a:lvl1pPr algn="l" defTabSz="932742" rtl="0" eaLnBrk="1" latinLnBrk="0" hangingPunct="1">
              <a:lnSpc>
                <a:spcPct val="100000"/>
              </a:lnSpc>
              <a:spcBef>
                <a:spcPct val="0"/>
              </a:spcBef>
              <a:buNone/>
              <a:defRPr lang="en-US" sz="3599" b="0" kern="1200" cap="none" spc="-50"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r>
              <a:rPr lang="de-DE" sz="2400" dirty="0">
                <a:latin typeface="+mn-lt"/>
              </a:rPr>
              <a:t>Session 1 – Intro Enterprise </a:t>
            </a:r>
            <a:r>
              <a:rPr lang="de-DE" sz="2400" dirty="0" err="1">
                <a:latin typeface="+mn-lt"/>
              </a:rPr>
              <a:t>Scale</a:t>
            </a:r>
            <a:endParaRPr lang="de-DE" sz="2400" dirty="0">
              <a:latin typeface="+mn-lt"/>
            </a:endParaRPr>
          </a:p>
        </p:txBody>
      </p:sp>
    </p:spTree>
    <p:extLst>
      <p:ext uri="{BB962C8B-B14F-4D97-AF65-F5344CB8AC3E}">
        <p14:creationId xmlns:p14="http://schemas.microsoft.com/office/powerpoint/2010/main" val="420995143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D4A0-0E46-4A1A-986F-661AAEFAA5F8}"/>
              </a:ext>
            </a:extLst>
          </p:cNvPr>
          <p:cNvSpPr>
            <a:spLocks noGrp="1"/>
          </p:cNvSpPr>
          <p:nvPr>
            <p:ph type="title"/>
          </p:nvPr>
        </p:nvSpPr>
        <p:spPr>
          <a:xfrm>
            <a:off x="600100" y="917060"/>
            <a:ext cx="11236276" cy="564896"/>
          </a:xfrm>
        </p:spPr>
        <p:txBody>
          <a:bodyPr/>
          <a:lstStyle/>
          <a:p>
            <a:r>
              <a:rPr lang="en-US" sz="3599" dirty="0">
                <a:solidFill>
                  <a:schemeClr val="tx2"/>
                </a:solidFill>
              </a:rPr>
              <a:t>The value of creating cloud-ready environments</a:t>
            </a:r>
          </a:p>
        </p:txBody>
      </p:sp>
      <p:sp>
        <p:nvSpPr>
          <p:cNvPr id="3" name="Content Placeholder 2">
            <a:extLst>
              <a:ext uri="{FF2B5EF4-FFF2-40B4-BE49-F238E27FC236}">
                <a16:creationId xmlns:a16="http://schemas.microsoft.com/office/drawing/2014/main" id="{00283BB6-1F03-4789-B383-4332DA3D67FE}"/>
              </a:ext>
            </a:extLst>
          </p:cNvPr>
          <p:cNvSpPr>
            <a:spLocks noGrp="1"/>
          </p:cNvSpPr>
          <p:nvPr>
            <p:ph idx="1"/>
          </p:nvPr>
        </p:nvSpPr>
        <p:spPr>
          <a:xfrm>
            <a:off x="689425" y="2451675"/>
            <a:ext cx="4886055" cy="2821606"/>
          </a:xfrm>
        </p:spPr>
        <p:txBody>
          <a:bodyPr/>
          <a:lstStyle/>
          <a:p>
            <a:pPr marL="412789" indent="-412789">
              <a:buClr>
                <a:schemeClr val="accent2"/>
              </a:buClr>
              <a:buFont typeface="Wingdings" panose="05000000000000000000" pitchFamily="2" charset="2"/>
              <a:buChar char=""/>
            </a:pPr>
            <a:r>
              <a:rPr lang="en-US" sz="2448" dirty="0"/>
              <a:t>Aligned to business priorities</a:t>
            </a:r>
          </a:p>
          <a:p>
            <a:pPr marL="412789" indent="-412789">
              <a:buClr>
                <a:schemeClr val="accent2"/>
              </a:buClr>
              <a:buFont typeface="Wingdings" panose="05000000000000000000" pitchFamily="2" charset="2"/>
              <a:buChar char=""/>
            </a:pPr>
            <a:r>
              <a:rPr lang="en-US" sz="2448" dirty="0"/>
              <a:t>Cloud-design considerations</a:t>
            </a:r>
          </a:p>
          <a:p>
            <a:pPr marL="412789" indent="-412789">
              <a:buClr>
                <a:schemeClr val="accent2"/>
              </a:buClr>
              <a:buFont typeface="Wingdings" panose="05000000000000000000" pitchFamily="2" charset="2"/>
              <a:buChar char=""/>
            </a:pPr>
            <a:r>
              <a:rPr lang="en-US" sz="2448" dirty="0"/>
              <a:t>Adapted for cloud operating model</a:t>
            </a:r>
          </a:p>
          <a:p>
            <a:pPr marL="412789" indent="-412789">
              <a:buClr>
                <a:schemeClr val="accent2"/>
              </a:buClr>
              <a:buFont typeface="Wingdings" panose="05000000000000000000" pitchFamily="2" charset="2"/>
              <a:buChar char=""/>
            </a:pPr>
            <a:r>
              <a:rPr lang="en-US" sz="2448" dirty="0"/>
              <a:t>Ready for cloud applications</a:t>
            </a:r>
          </a:p>
          <a:p>
            <a:pPr marL="412789" indent="-412789">
              <a:buClr>
                <a:schemeClr val="accent2"/>
              </a:buClr>
              <a:buFont typeface="Wingdings" panose="05000000000000000000" pitchFamily="2" charset="2"/>
              <a:buChar char=""/>
            </a:pPr>
            <a:r>
              <a:rPr lang="en-US" sz="2448" dirty="0"/>
              <a:t>Adaptable to grow and expand</a:t>
            </a:r>
          </a:p>
          <a:p>
            <a:pPr marL="412789" indent="-412789">
              <a:buClr>
                <a:schemeClr val="accent2"/>
              </a:buClr>
              <a:buFont typeface="Wingdings" panose="05000000000000000000" pitchFamily="2" charset="2"/>
              <a:buChar char=""/>
            </a:pPr>
            <a:r>
              <a:rPr lang="en-US" sz="2448" dirty="0"/>
              <a:t>Compliant </a:t>
            </a:r>
          </a:p>
        </p:txBody>
      </p:sp>
      <p:sp>
        <p:nvSpPr>
          <p:cNvPr id="5" name="Content Placeholder 2">
            <a:extLst>
              <a:ext uri="{FF2B5EF4-FFF2-40B4-BE49-F238E27FC236}">
                <a16:creationId xmlns:a16="http://schemas.microsoft.com/office/drawing/2014/main" id="{02C78F38-9393-484A-A845-A749563BA759}"/>
              </a:ext>
            </a:extLst>
          </p:cNvPr>
          <p:cNvSpPr txBox="1">
            <a:spLocks/>
          </p:cNvSpPr>
          <p:nvPr/>
        </p:nvSpPr>
        <p:spPr>
          <a:xfrm>
            <a:off x="8950985" y="2464231"/>
            <a:ext cx="3346065" cy="304800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121">
              <a:buNone/>
              <a:defRPr/>
            </a:pPr>
            <a:r>
              <a:rPr lang="en-US" sz="2856" dirty="0">
                <a:solidFill>
                  <a:schemeClr val="tx2"/>
                </a:solidFill>
                <a:latin typeface="Segoe UI"/>
              </a:rPr>
              <a:t>Agile</a:t>
            </a:r>
          </a:p>
          <a:p>
            <a:pPr marL="0" indent="0" defTabSz="951121">
              <a:buNone/>
              <a:defRPr/>
            </a:pPr>
            <a:endParaRPr lang="en-US" sz="2856" dirty="0">
              <a:solidFill>
                <a:schemeClr val="tx2"/>
              </a:solidFill>
              <a:latin typeface="Segoe UI"/>
            </a:endParaRPr>
          </a:p>
          <a:p>
            <a:pPr marL="0" indent="0" defTabSz="951121">
              <a:buNone/>
              <a:defRPr/>
            </a:pPr>
            <a:r>
              <a:rPr lang="en-US" sz="2856" dirty="0">
                <a:solidFill>
                  <a:schemeClr val="tx2"/>
                </a:solidFill>
                <a:latin typeface="Segoe UI"/>
              </a:rPr>
              <a:t>Cutting-edge innovation</a:t>
            </a:r>
          </a:p>
          <a:p>
            <a:pPr marL="0" indent="0" defTabSz="951121">
              <a:buNone/>
              <a:defRPr/>
            </a:pPr>
            <a:endParaRPr lang="en-US" sz="2856" dirty="0">
              <a:solidFill>
                <a:schemeClr val="tx2"/>
              </a:solidFill>
              <a:latin typeface="Segoe UI"/>
            </a:endParaRPr>
          </a:p>
          <a:p>
            <a:pPr marL="0" indent="0" defTabSz="951121">
              <a:buNone/>
              <a:defRPr/>
            </a:pPr>
            <a:r>
              <a:rPr lang="en-US" sz="2856" dirty="0">
                <a:solidFill>
                  <a:schemeClr val="tx2"/>
                </a:solidFill>
                <a:latin typeface="Segoe UI"/>
              </a:rPr>
              <a:t>Secure</a:t>
            </a:r>
          </a:p>
        </p:txBody>
      </p:sp>
      <p:grpSp>
        <p:nvGrpSpPr>
          <p:cNvPr id="20" name="Group 19">
            <a:extLst>
              <a:ext uri="{FF2B5EF4-FFF2-40B4-BE49-F238E27FC236}">
                <a16:creationId xmlns:a16="http://schemas.microsoft.com/office/drawing/2014/main" id="{A8E534C8-0C70-4CB0-AE73-74127813E306}"/>
              </a:ext>
            </a:extLst>
          </p:cNvPr>
          <p:cNvGrpSpPr/>
          <p:nvPr/>
        </p:nvGrpSpPr>
        <p:grpSpPr>
          <a:xfrm>
            <a:off x="5289008" y="2451675"/>
            <a:ext cx="2756933" cy="3041366"/>
            <a:chOff x="4985230" y="2589261"/>
            <a:chExt cx="2703504" cy="2982425"/>
          </a:xfrm>
          <a:solidFill>
            <a:schemeClr val="accent1"/>
          </a:solidFill>
        </p:grpSpPr>
        <p:pic>
          <p:nvPicPr>
            <p:cNvPr id="17" name="Graphic 16" descr="Back">
              <a:extLst>
                <a:ext uri="{FF2B5EF4-FFF2-40B4-BE49-F238E27FC236}">
                  <a16:creationId xmlns:a16="http://schemas.microsoft.com/office/drawing/2014/main" id="{D3F9E236-24D5-4581-BE33-A2B5C341A4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5231" y="2868183"/>
              <a:ext cx="2703503" cy="2703503"/>
            </a:xfrm>
            <a:prstGeom prst="rect">
              <a:avLst/>
            </a:prstGeom>
          </p:spPr>
        </p:pic>
        <p:pic>
          <p:nvPicPr>
            <p:cNvPr id="19" name="Graphic 18" descr="Back">
              <a:extLst>
                <a:ext uri="{FF2B5EF4-FFF2-40B4-BE49-F238E27FC236}">
                  <a16:creationId xmlns:a16="http://schemas.microsoft.com/office/drawing/2014/main" id="{70DC33BE-344D-4FB2-9BE6-12A8C02466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4985230" y="2589261"/>
              <a:ext cx="2703503" cy="2703503"/>
            </a:xfrm>
            <a:prstGeom prst="rect">
              <a:avLst/>
            </a:prstGeom>
          </p:spPr>
        </p:pic>
      </p:grpSp>
      <p:pic>
        <p:nvPicPr>
          <p:cNvPr id="6" name="Graphic 5" descr="Lights On">
            <a:extLst>
              <a:ext uri="{FF2B5EF4-FFF2-40B4-BE49-F238E27FC236}">
                <a16:creationId xmlns:a16="http://schemas.microsoft.com/office/drawing/2014/main" id="{B27CA9CF-E3F2-49AE-AB25-5733DC3D03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29106" y="3513651"/>
            <a:ext cx="932471" cy="932471"/>
          </a:xfrm>
          <a:prstGeom prst="rect">
            <a:avLst/>
          </a:prstGeom>
        </p:spPr>
      </p:pic>
      <p:pic>
        <p:nvPicPr>
          <p:cNvPr id="8" name="Graphic 7" descr="Shield Tick">
            <a:extLst>
              <a:ext uri="{FF2B5EF4-FFF2-40B4-BE49-F238E27FC236}">
                <a16:creationId xmlns:a16="http://schemas.microsoft.com/office/drawing/2014/main" id="{ACBE7895-339F-4501-836D-3C2DBC1916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29106" y="4766498"/>
            <a:ext cx="932471" cy="932471"/>
          </a:xfrm>
          <a:prstGeom prst="rect">
            <a:avLst/>
          </a:prstGeom>
        </p:spPr>
      </p:pic>
      <p:pic>
        <p:nvPicPr>
          <p:cNvPr id="10" name="Graphic 9" descr="Shuffle">
            <a:extLst>
              <a:ext uri="{FF2B5EF4-FFF2-40B4-BE49-F238E27FC236}">
                <a16:creationId xmlns:a16="http://schemas.microsoft.com/office/drawing/2014/main" id="{324195D1-4ED4-4A9A-AF28-903DE98E1D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29106" y="2260805"/>
            <a:ext cx="932471" cy="932471"/>
          </a:xfrm>
          <a:prstGeom prst="rect">
            <a:avLst/>
          </a:prstGeom>
        </p:spPr>
      </p:pic>
    </p:spTree>
    <p:custDataLst>
      <p:tags r:id="rId1"/>
    </p:custDataLst>
    <p:extLst>
      <p:ext uri="{BB962C8B-B14F-4D97-AF65-F5344CB8AC3E}">
        <p14:creationId xmlns:p14="http://schemas.microsoft.com/office/powerpoint/2010/main" val="3614617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24"/>
              </a:spcBef>
              <a:spcAft>
                <a:spcPts val="1224"/>
              </a:spcAft>
            </a:pPr>
            <a:r>
              <a:rPr lang="en-US" sz="4488" b="1"/>
              <a:t>What is Enterprise-scale?</a:t>
            </a:r>
            <a:endParaRPr lang="en-US" sz="4080">
              <a:solidFill>
                <a:schemeClr val="tx2"/>
              </a:solidFill>
            </a:endParaRPr>
          </a:p>
        </p:txBody>
      </p:sp>
    </p:spTree>
    <p:extLst>
      <p:ext uri="{BB962C8B-B14F-4D97-AF65-F5344CB8AC3E}">
        <p14:creationId xmlns:p14="http://schemas.microsoft.com/office/powerpoint/2010/main" val="35012747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F60662F-F007-4B5F-B37E-28ABA44774A5}"/>
              </a:ext>
            </a:extLst>
          </p:cNvPr>
          <p:cNvPicPr>
            <a:picLocks noChangeAspect="1"/>
          </p:cNvPicPr>
          <p:nvPr/>
        </p:nvPicPr>
        <p:blipFill>
          <a:blip r:embed="rId3"/>
          <a:stretch>
            <a:fillRect/>
          </a:stretch>
        </p:blipFill>
        <p:spPr>
          <a:xfrm>
            <a:off x="9909643" y="103785"/>
            <a:ext cx="2343184" cy="1757388"/>
          </a:xfrm>
          <a:prstGeom prst="rect">
            <a:avLst/>
          </a:prstGeom>
        </p:spPr>
      </p:pic>
      <p:sp>
        <p:nvSpPr>
          <p:cNvPr id="3" name="Title 2">
            <a:extLst>
              <a:ext uri="{FF2B5EF4-FFF2-40B4-BE49-F238E27FC236}">
                <a16:creationId xmlns:a16="http://schemas.microsoft.com/office/drawing/2014/main" id="{B8024121-D94A-4880-BB3E-DA8DD9364718}"/>
              </a:ext>
            </a:extLst>
          </p:cNvPr>
          <p:cNvSpPr>
            <a:spLocks noGrp="1"/>
          </p:cNvSpPr>
          <p:nvPr>
            <p:ph type="title"/>
          </p:nvPr>
        </p:nvSpPr>
        <p:spPr>
          <a:xfrm>
            <a:off x="601652" y="597860"/>
            <a:ext cx="4242162" cy="5795566"/>
          </a:xfrm>
          <a:prstGeom prst="rect">
            <a:avLst/>
          </a:prstGeom>
        </p:spPr>
        <p:txBody>
          <a:bodyPr wrap="square" anchor="ctr">
            <a:normAutofit/>
          </a:bodyPr>
          <a:lstStyle/>
          <a:p>
            <a:r>
              <a:rPr lang="en-GB" dirty="0"/>
              <a:t>Building Data </a:t>
            </a:r>
            <a:r>
              <a:rPr lang="en-GB" dirty="0" err="1"/>
              <a:t>Center</a:t>
            </a:r>
            <a:r>
              <a:rPr lang="en-GB" dirty="0"/>
              <a:t> on Azure</a:t>
            </a:r>
          </a:p>
        </p:txBody>
      </p:sp>
      <p:pic>
        <p:nvPicPr>
          <p:cNvPr id="4" name="Picture 3">
            <a:extLst>
              <a:ext uri="{FF2B5EF4-FFF2-40B4-BE49-F238E27FC236}">
                <a16:creationId xmlns:a16="http://schemas.microsoft.com/office/drawing/2014/main" id="{7B067216-9C45-4A0C-92F6-5B221663217A}"/>
              </a:ext>
            </a:extLst>
          </p:cNvPr>
          <p:cNvPicPr>
            <a:picLocks noChangeAspect="1"/>
          </p:cNvPicPr>
          <p:nvPr/>
        </p:nvPicPr>
        <p:blipFill>
          <a:blip r:embed="rId4"/>
          <a:stretch>
            <a:fillRect/>
          </a:stretch>
        </p:blipFill>
        <p:spPr>
          <a:xfrm>
            <a:off x="3950909" y="4065388"/>
            <a:ext cx="1651482" cy="1185181"/>
          </a:xfrm>
          <a:prstGeom prst="rect">
            <a:avLst/>
          </a:prstGeom>
        </p:spPr>
      </p:pic>
      <p:sp>
        <p:nvSpPr>
          <p:cNvPr id="5" name="TextBox 4">
            <a:extLst>
              <a:ext uri="{FF2B5EF4-FFF2-40B4-BE49-F238E27FC236}">
                <a16:creationId xmlns:a16="http://schemas.microsoft.com/office/drawing/2014/main" id="{BD709D2C-0C5F-49BC-AEFF-BD8C21FC23B1}"/>
              </a:ext>
            </a:extLst>
          </p:cNvPr>
          <p:cNvSpPr txBox="1"/>
          <p:nvPr/>
        </p:nvSpPr>
        <p:spPr>
          <a:xfrm>
            <a:off x="4333332" y="5290794"/>
            <a:ext cx="1152616" cy="512317"/>
          </a:xfrm>
          <a:prstGeom prst="rect">
            <a:avLst/>
          </a:prstGeom>
          <a:noFill/>
        </p:spPr>
        <p:txBody>
          <a:bodyPr wrap="none" lIns="0" tIns="0" rIns="0" bIns="0" rtlCol="0">
            <a:spAutoFit/>
          </a:bodyPr>
          <a:lstStyle/>
          <a:p>
            <a:pPr algn="ctr" defTabSz="932563"/>
            <a:r>
              <a:rPr lang="en-GB" sz="1632">
                <a:gradFill>
                  <a:gsLst>
                    <a:gs pos="2917">
                      <a:srgbClr val="000000"/>
                    </a:gs>
                    <a:gs pos="30000">
                      <a:srgbClr val="000000"/>
                    </a:gs>
                  </a:gsLst>
                  <a:lin ang="5400000" scaled="0"/>
                </a:gradFill>
                <a:latin typeface="Segoe UI"/>
              </a:rPr>
              <a:t>Workload </a:t>
            </a:r>
          </a:p>
          <a:p>
            <a:pPr algn="ctr" defTabSz="932563"/>
            <a:r>
              <a:rPr lang="en-GB" sz="1632">
                <a:gradFill>
                  <a:gsLst>
                    <a:gs pos="2917">
                      <a:srgbClr val="000000"/>
                    </a:gs>
                    <a:gs pos="30000">
                      <a:srgbClr val="000000"/>
                    </a:gs>
                  </a:gsLst>
                  <a:lin ang="5400000" scaled="0"/>
                </a:gradFill>
                <a:latin typeface="Segoe UI"/>
              </a:rPr>
              <a:t>in the Cloud</a:t>
            </a:r>
          </a:p>
        </p:txBody>
      </p:sp>
      <p:sp>
        <p:nvSpPr>
          <p:cNvPr id="7" name="TextBox 6">
            <a:extLst>
              <a:ext uri="{FF2B5EF4-FFF2-40B4-BE49-F238E27FC236}">
                <a16:creationId xmlns:a16="http://schemas.microsoft.com/office/drawing/2014/main" id="{7E4E2C66-72BD-4B24-9DA7-41C2DEF950AA}"/>
              </a:ext>
            </a:extLst>
          </p:cNvPr>
          <p:cNvSpPr txBox="1"/>
          <p:nvPr/>
        </p:nvSpPr>
        <p:spPr>
          <a:xfrm>
            <a:off x="10517221" y="5884241"/>
            <a:ext cx="1553170" cy="512317"/>
          </a:xfrm>
          <a:prstGeom prst="rect">
            <a:avLst/>
          </a:prstGeom>
          <a:noFill/>
        </p:spPr>
        <p:txBody>
          <a:bodyPr wrap="none" lIns="0" tIns="0" rIns="0" bIns="0" rtlCol="0">
            <a:spAutoFit/>
          </a:bodyPr>
          <a:lstStyle/>
          <a:p>
            <a:pPr algn="ctr" defTabSz="932563"/>
            <a:r>
              <a:rPr lang="en-GB" sz="1632">
                <a:gradFill>
                  <a:gsLst>
                    <a:gs pos="2917">
                      <a:srgbClr val="000000"/>
                    </a:gs>
                    <a:gs pos="30000">
                      <a:srgbClr val="000000"/>
                    </a:gs>
                  </a:gsLst>
                  <a:lin ang="5400000" scaled="0"/>
                </a:gradFill>
                <a:latin typeface="Segoe UI"/>
              </a:rPr>
              <a:t>DC in the Cloud </a:t>
            </a:r>
          </a:p>
          <a:p>
            <a:pPr algn="ctr" defTabSz="932563"/>
            <a:r>
              <a:rPr lang="en-GB" sz="1632">
                <a:gradFill>
                  <a:gsLst>
                    <a:gs pos="2917">
                      <a:srgbClr val="000000"/>
                    </a:gs>
                    <a:gs pos="30000">
                      <a:srgbClr val="000000"/>
                    </a:gs>
                  </a:gsLst>
                  <a:lin ang="5400000" scaled="0"/>
                </a:gradFill>
                <a:latin typeface="Segoe UI"/>
              </a:rPr>
              <a:t>At Scale</a:t>
            </a:r>
          </a:p>
        </p:txBody>
      </p:sp>
      <p:pic>
        <p:nvPicPr>
          <p:cNvPr id="2050" name="Picture 2" descr="See the source image">
            <a:extLst>
              <a:ext uri="{FF2B5EF4-FFF2-40B4-BE49-F238E27FC236}">
                <a16:creationId xmlns:a16="http://schemas.microsoft.com/office/drawing/2014/main" id="{715C339A-8AEC-405D-9361-74417A8D9D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5056" y="2051763"/>
            <a:ext cx="5238750" cy="3228975"/>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FBB12B35-4CE2-4823-8B96-D6E942FDB0C8}"/>
              </a:ext>
            </a:extLst>
          </p:cNvPr>
          <p:cNvPicPr>
            <a:picLocks noChangeAspect="1"/>
          </p:cNvPicPr>
          <p:nvPr/>
        </p:nvPicPr>
        <p:blipFill rotWithShape="1">
          <a:blip r:embed="rId6"/>
          <a:srcRect t="-1" b="-1164"/>
          <a:stretch/>
        </p:blipFill>
        <p:spPr>
          <a:xfrm>
            <a:off x="1001542" y="661068"/>
            <a:ext cx="2496995" cy="1269762"/>
          </a:xfrm>
          <a:prstGeom prst="rect">
            <a:avLst/>
          </a:prstGeom>
        </p:spPr>
      </p:pic>
      <p:pic>
        <p:nvPicPr>
          <p:cNvPr id="11" name="Grafik 10">
            <a:extLst>
              <a:ext uri="{FF2B5EF4-FFF2-40B4-BE49-F238E27FC236}">
                <a16:creationId xmlns:a16="http://schemas.microsoft.com/office/drawing/2014/main" id="{A1E01F33-0481-4263-9CEF-03806AE88908}"/>
              </a:ext>
            </a:extLst>
          </p:cNvPr>
          <p:cNvPicPr>
            <a:picLocks noChangeAspect="1"/>
          </p:cNvPicPr>
          <p:nvPr/>
        </p:nvPicPr>
        <p:blipFill>
          <a:blip r:embed="rId7"/>
          <a:stretch>
            <a:fillRect/>
          </a:stretch>
        </p:blipFill>
        <p:spPr>
          <a:xfrm>
            <a:off x="1334795" y="5063694"/>
            <a:ext cx="1779287" cy="1185181"/>
          </a:xfrm>
          <a:prstGeom prst="rect">
            <a:avLst/>
          </a:prstGeom>
        </p:spPr>
      </p:pic>
      <p:pic>
        <p:nvPicPr>
          <p:cNvPr id="15" name="Grafik 14">
            <a:extLst>
              <a:ext uri="{FF2B5EF4-FFF2-40B4-BE49-F238E27FC236}">
                <a16:creationId xmlns:a16="http://schemas.microsoft.com/office/drawing/2014/main" id="{1BB3EAFA-8A0D-449E-9A9F-19558D8D7747}"/>
              </a:ext>
            </a:extLst>
          </p:cNvPr>
          <p:cNvPicPr>
            <a:picLocks noChangeAspect="1"/>
          </p:cNvPicPr>
          <p:nvPr/>
        </p:nvPicPr>
        <p:blipFill>
          <a:blip r:embed="rId8"/>
          <a:stretch>
            <a:fillRect/>
          </a:stretch>
        </p:blipFill>
        <p:spPr>
          <a:xfrm>
            <a:off x="5330964" y="1144025"/>
            <a:ext cx="5697894" cy="4659086"/>
          </a:xfrm>
          <a:prstGeom prst="rect">
            <a:avLst/>
          </a:prstGeom>
        </p:spPr>
      </p:pic>
    </p:spTree>
    <p:extLst>
      <p:ext uri="{BB962C8B-B14F-4D97-AF65-F5344CB8AC3E}">
        <p14:creationId xmlns:p14="http://schemas.microsoft.com/office/powerpoint/2010/main" val="9688547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 presetClass="entr" presetSubtype="0" fill="hold" nodeType="afterEffect">
                                  <p:stCondLst>
                                    <p:cond delay="25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750"/>
                            </p:stCondLst>
                            <p:childTnLst>
                              <p:par>
                                <p:cTn id="15" presetID="1" presetClass="entr" presetSubtype="0" fill="hold" nodeType="afterEffect">
                                  <p:stCondLst>
                                    <p:cond delay="250"/>
                                  </p:stCondLst>
                                  <p:childTnLst>
                                    <p:set>
                                      <p:cBhvr>
                                        <p:cTn id="16" dur="1" fill="hold">
                                          <p:stCondLst>
                                            <p:cond delay="0"/>
                                          </p:stCondLst>
                                        </p:cTn>
                                        <p:tgtEl>
                                          <p:spTgt spid="9"/>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25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5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xit" presetSubtype="4" fill="hold" nodeType="clickEffect">
                                  <p:stCondLst>
                                    <p:cond delay="0"/>
                                  </p:stCondLst>
                                  <p:childTnLst>
                                    <p:anim calcmode="lin" valueType="num">
                                      <p:cBhvr additive="base">
                                        <p:cTn id="27" dur="500"/>
                                        <p:tgtEl>
                                          <p:spTgt spid="2050"/>
                                        </p:tgtEl>
                                        <p:attrNameLst>
                                          <p:attrName>ppt_x</p:attrName>
                                        </p:attrNameLst>
                                      </p:cBhvr>
                                      <p:tavLst>
                                        <p:tav tm="0">
                                          <p:val>
                                            <p:strVal val="ppt_x"/>
                                          </p:val>
                                        </p:tav>
                                        <p:tav tm="100000">
                                          <p:val>
                                            <p:strVal val="ppt_x"/>
                                          </p:val>
                                        </p:tav>
                                      </p:tavLst>
                                    </p:anim>
                                    <p:anim calcmode="lin" valueType="num">
                                      <p:cBhvr additive="base">
                                        <p:cTn id="28" dur="500"/>
                                        <p:tgtEl>
                                          <p:spTgt spid="2050"/>
                                        </p:tgtEl>
                                        <p:attrNameLst>
                                          <p:attrName>ppt_y</p:attrName>
                                        </p:attrNameLst>
                                      </p:cBhvr>
                                      <p:tavLst>
                                        <p:tav tm="0">
                                          <p:val>
                                            <p:strVal val="ppt_y"/>
                                          </p:val>
                                        </p:tav>
                                        <p:tav tm="100000">
                                          <p:val>
                                            <p:strVal val="1+ppt_h/2"/>
                                          </p:val>
                                        </p:tav>
                                      </p:tavLst>
                                    </p:anim>
                                    <p:set>
                                      <p:cBhvr>
                                        <p:cTn id="29" dur="1" fill="hold">
                                          <p:stCondLst>
                                            <p:cond delay="499"/>
                                          </p:stCondLst>
                                        </p:cTn>
                                        <p:tgtEl>
                                          <p:spTgt spid="2050"/>
                                        </p:tgtEl>
                                        <p:attrNameLst>
                                          <p:attrName>style.visibility</p:attrName>
                                        </p:attrNameLst>
                                      </p:cBhvr>
                                      <p:to>
                                        <p:strVal val="hidden"/>
                                      </p:to>
                                    </p:set>
                                  </p:childTnLst>
                                </p:cTn>
                              </p:par>
                            </p:childTnLst>
                          </p:cTn>
                        </p:par>
                        <p:par>
                          <p:cTn id="30" fill="hold">
                            <p:stCondLst>
                              <p:cond delay="500"/>
                            </p:stCondLst>
                            <p:childTnLst>
                              <p:par>
                                <p:cTn id="31" presetID="1" presetClass="entr" presetSubtype="0" fill="hold" nodeType="afterEffect">
                                  <p:stCondLst>
                                    <p:cond delay="500"/>
                                  </p:stCondLst>
                                  <p:childTnLst>
                                    <p:set>
                                      <p:cBhvr>
                                        <p:cTn id="32" dur="1" fill="hold">
                                          <p:stCondLst>
                                            <p:cond delay="0"/>
                                          </p:stCondLst>
                                        </p:cTn>
                                        <p:tgtEl>
                                          <p:spTgt spid="15"/>
                                        </p:tgtEl>
                                        <p:attrNameLst>
                                          <p:attrName>style.visibility</p:attrName>
                                        </p:attrNameLst>
                                      </p:cBhvr>
                                      <p:to>
                                        <p:strVal val="visible"/>
                                      </p:to>
                                    </p:se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now, sunset, track, board&#10;&#10;Description automatically generated">
            <a:extLst>
              <a:ext uri="{FF2B5EF4-FFF2-40B4-BE49-F238E27FC236}">
                <a16:creationId xmlns:a16="http://schemas.microsoft.com/office/drawing/2014/main" id="{15CE2EC3-0EB0-4A0C-80C3-CA5E2F8D4BE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4522" r="9091"/>
          <a:stretch/>
        </p:blipFill>
        <p:spPr>
          <a:xfrm>
            <a:off x="4502522" y="2373632"/>
            <a:ext cx="7495803" cy="4216390"/>
          </a:xfrm>
          <a:prstGeom prst="rect">
            <a:avLst/>
          </a:prstGeom>
          <a:noFill/>
        </p:spPr>
      </p:pic>
      <p:sp>
        <p:nvSpPr>
          <p:cNvPr id="2" name="Rectangle 1">
            <a:extLst>
              <a:ext uri="{FF2B5EF4-FFF2-40B4-BE49-F238E27FC236}">
                <a16:creationId xmlns:a16="http://schemas.microsoft.com/office/drawing/2014/main" id="{532A546D-DF1C-4953-8144-B3D60E11A9E3}"/>
              </a:ext>
            </a:extLst>
          </p:cNvPr>
          <p:cNvSpPr/>
          <p:nvPr/>
        </p:nvSpPr>
        <p:spPr bwMode="auto">
          <a:xfrm>
            <a:off x="203133" y="404503"/>
            <a:ext cx="5157409" cy="4809009"/>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DF4BD9A6-0359-4E4E-8816-DBD827401937}"/>
              </a:ext>
            </a:extLst>
          </p:cNvPr>
          <p:cNvSpPr>
            <a:spLocks noGrp="1"/>
          </p:cNvSpPr>
          <p:nvPr>
            <p:ph type="title"/>
          </p:nvPr>
        </p:nvSpPr>
        <p:spPr>
          <a:xfrm>
            <a:off x="465138" y="632779"/>
            <a:ext cx="11533187" cy="411162"/>
          </a:xfrm>
        </p:spPr>
        <p:txBody>
          <a:bodyPr vert="horz" wrap="square" lIns="93260" tIns="46630" rIns="93260" bIns="46630" rtlCol="0" anchor="ctr">
            <a:normAutofit fontScale="90000"/>
          </a:bodyPr>
          <a:lstStyle/>
          <a:p>
            <a:r>
              <a:rPr lang="en-US" dirty="0">
                <a:solidFill>
                  <a:schemeClr val="bg1"/>
                </a:solidFill>
              </a:rPr>
              <a:t>Metropolis</a:t>
            </a:r>
          </a:p>
        </p:txBody>
      </p:sp>
      <p:sp>
        <p:nvSpPr>
          <p:cNvPr id="5" name="Content Placeholder 4">
            <a:extLst>
              <a:ext uri="{FF2B5EF4-FFF2-40B4-BE49-F238E27FC236}">
                <a16:creationId xmlns:a16="http://schemas.microsoft.com/office/drawing/2014/main" id="{BA8A0390-9805-4972-9D8C-1DB4DE3DB95A}"/>
              </a:ext>
            </a:extLst>
          </p:cNvPr>
          <p:cNvSpPr>
            <a:spLocks noGrp="1"/>
          </p:cNvSpPr>
          <p:nvPr>
            <p:ph type="body" sz="quarter" idx="4294967295"/>
          </p:nvPr>
        </p:nvSpPr>
        <p:spPr>
          <a:xfrm>
            <a:off x="608549" y="1557823"/>
            <a:ext cx="4346575" cy="2808288"/>
          </a:xfrm>
          <a:prstGeom prst="rect">
            <a:avLst/>
          </a:prstGeom>
        </p:spPr>
        <p:txBody>
          <a:bodyPr vert="horz" wrap="square" lIns="93260" tIns="46630" rIns="93260" bIns="46630" rtlCol="0" anchor="t">
            <a:noAutofit/>
          </a:bodyPr>
          <a:lstStyle/>
          <a:p>
            <a:r>
              <a:rPr lang="en-US" sz="2040" i="1" dirty="0">
                <a:solidFill>
                  <a:schemeClr val="bg1"/>
                </a:solidFill>
                <a:latin typeface="Segoe UI"/>
                <a:cs typeface="Segoe UI"/>
              </a:rPr>
              <a:t>Using an analogy, this is like how city utilities such as </a:t>
            </a:r>
            <a:r>
              <a:rPr lang="en-US" sz="2040" b="1" i="1" dirty="0">
                <a:solidFill>
                  <a:schemeClr val="bg1"/>
                </a:solidFill>
                <a:latin typeface="Segoe UI"/>
                <a:cs typeface="Segoe UI"/>
              </a:rPr>
              <a:t>water</a:t>
            </a:r>
            <a:r>
              <a:rPr lang="en-US" sz="2040" i="1" dirty="0">
                <a:solidFill>
                  <a:schemeClr val="bg1"/>
                </a:solidFill>
                <a:latin typeface="Segoe UI"/>
                <a:cs typeface="Segoe UI"/>
              </a:rPr>
              <a:t>, </a:t>
            </a:r>
            <a:r>
              <a:rPr lang="en-US" sz="2040" b="1" i="1" dirty="0">
                <a:solidFill>
                  <a:schemeClr val="bg1"/>
                </a:solidFill>
                <a:latin typeface="Segoe UI"/>
                <a:cs typeface="Segoe UI"/>
              </a:rPr>
              <a:t>gas</a:t>
            </a:r>
            <a:r>
              <a:rPr lang="en-US" sz="2040" i="1" dirty="0">
                <a:solidFill>
                  <a:schemeClr val="bg1"/>
                </a:solidFill>
                <a:latin typeface="Segoe UI"/>
                <a:cs typeface="Segoe UI"/>
              </a:rPr>
              <a:t>, and </a:t>
            </a:r>
            <a:r>
              <a:rPr lang="en-US" sz="2040" b="1" i="1" dirty="0">
                <a:solidFill>
                  <a:schemeClr val="bg1"/>
                </a:solidFill>
                <a:latin typeface="Segoe UI"/>
                <a:cs typeface="Segoe UI"/>
              </a:rPr>
              <a:t>electricity</a:t>
            </a:r>
            <a:r>
              <a:rPr lang="en-US" sz="2040" i="1" dirty="0">
                <a:solidFill>
                  <a:schemeClr val="bg1"/>
                </a:solidFill>
                <a:latin typeface="Segoe UI"/>
                <a:cs typeface="Segoe UI"/>
              </a:rPr>
              <a:t> are accessible before new houses are constructed. In this context, the network, IAM, policies, management, and monitoring are shared </a:t>
            </a:r>
            <a:r>
              <a:rPr lang="en-US" sz="2040" b="1" i="1" dirty="0">
                <a:solidFill>
                  <a:schemeClr val="bg1"/>
                </a:solidFill>
                <a:latin typeface="Segoe UI"/>
                <a:cs typeface="Segoe UI"/>
              </a:rPr>
              <a:t>'utility</a:t>
            </a:r>
            <a:r>
              <a:rPr lang="en-US" sz="2040" i="1" dirty="0">
                <a:solidFill>
                  <a:schemeClr val="bg1"/>
                </a:solidFill>
                <a:latin typeface="Segoe UI"/>
                <a:cs typeface="Segoe UI"/>
              </a:rPr>
              <a:t>' services that </a:t>
            </a:r>
            <a:r>
              <a:rPr lang="en-US" sz="2040" b="1" i="1" dirty="0">
                <a:solidFill>
                  <a:schemeClr val="bg1"/>
                </a:solidFill>
                <a:latin typeface="Segoe UI"/>
                <a:cs typeface="Segoe UI"/>
              </a:rPr>
              <a:t>must be readily available </a:t>
            </a:r>
            <a:r>
              <a:rPr lang="en-US" sz="2040" i="1" dirty="0">
                <a:solidFill>
                  <a:schemeClr val="bg1"/>
                </a:solidFill>
                <a:latin typeface="Segoe UI"/>
                <a:cs typeface="Segoe UI"/>
              </a:rPr>
              <a:t>to help streamline the application transformation process.</a:t>
            </a:r>
            <a:endParaRPr lang="en-US" sz="2040" dirty="0">
              <a:solidFill>
                <a:schemeClr val="bg1"/>
              </a:solidFill>
              <a:latin typeface="Segoe UI"/>
              <a:cs typeface="Segoe UI"/>
            </a:endParaRPr>
          </a:p>
        </p:txBody>
      </p:sp>
    </p:spTree>
    <p:extLst>
      <p:ext uri="{BB962C8B-B14F-4D97-AF65-F5344CB8AC3E}">
        <p14:creationId xmlns:p14="http://schemas.microsoft.com/office/powerpoint/2010/main" val="1752673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8CF730B0-8989-48F7-9315-9B38C80EDD40}"/>
              </a:ext>
            </a:extLst>
          </p:cNvPr>
          <p:cNvSpPr/>
          <p:nvPr/>
        </p:nvSpPr>
        <p:spPr bwMode="auto">
          <a:xfrm>
            <a:off x="466775" y="5036232"/>
            <a:ext cx="1345984" cy="1240761"/>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endParaRPr lang="en-US" sz="2448">
              <a:solidFill>
                <a:schemeClr val="accent3"/>
              </a:solidFill>
            </a:endParaRPr>
          </a:p>
        </p:txBody>
      </p:sp>
      <p:sp>
        <p:nvSpPr>
          <p:cNvPr id="21" name="Rectangle: Rounded Corners 20">
            <a:extLst>
              <a:ext uri="{FF2B5EF4-FFF2-40B4-BE49-F238E27FC236}">
                <a16:creationId xmlns:a16="http://schemas.microsoft.com/office/drawing/2014/main" id="{9FB55D6E-8E18-41B2-A218-D3D91EFB2F3B}"/>
              </a:ext>
            </a:extLst>
          </p:cNvPr>
          <p:cNvSpPr/>
          <p:nvPr/>
        </p:nvSpPr>
        <p:spPr bwMode="auto">
          <a:xfrm>
            <a:off x="466776" y="3216814"/>
            <a:ext cx="1345984" cy="1240761"/>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endParaRPr lang="en-US" sz="2448">
              <a:solidFill>
                <a:schemeClr val="accent3"/>
              </a:solidFill>
            </a:endParaRPr>
          </a:p>
        </p:txBody>
      </p:sp>
      <p:sp>
        <p:nvSpPr>
          <p:cNvPr id="12" name="Title 1">
            <a:extLst>
              <a:ext uri="{FF2B5EF4-FFF2-40B4-BE49-F238E27FC236}">
                <a16:creationId xmlns:a16="http://schemas.microsoft.com/office/drawing/2014/main" id="{80DF4DC5-7769-4EF6-A652-95EEB1A07247}"/>
              </a:ext>
            </a:extLst>
          </p:cNvPr>
          <p:cNvSpPr>
            <a:spLocks noGrp="1"/>
          </p:cNvSpPr>
          <p:nvPr>
            <p:ph type="title"/>
          </p:nvPr>
        </p:nvSpPr>
        <p:spPr>
          <a:xfrm>
            <a:off x="465138" y="632779"/>
            <a:ext cx="11533187" cy="411162"/>
          </a:xfrm>
        </p:spPr>
        <p:txBody>
          <a:bodyPr/>
          <a:lstStyle/>
          <a:p>
            <a:r>
              <a:rPr lang="en-US"/>
              <a:t>Key Challenges</a:t>
            </a:r>
          </a:p>
        </p:txBody>
      </p:sp>
      <p:sp>
        <p:nvSpPr>
          <p:cNvPr id="9" name="Rectangle: Rounded Corners 8">
            <a:extLst>
              <a:ext uri="{FF2B5EF4-FFF2-40B4-BE49-F238E27FC236}">
                <a16:creationId xmlns:a16="http://schemas.microsoft.com/office/drawing/2014/main" id="{B01915F9-7788-41B3-861D-5D23DBF4D14C}"/>
              </a:ext>
            </a:extLst>
          </p:cNvPr>
          <p:cNvSpPr/>
          <p:nvPr/>
        </p:nvSpPr>
        <p:spPr bwMode="auto">
          <a:xfrm>
            <a:off x="466776" y="1454563"/>
            <a:ext cx="1345984" cy="1240761"/>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endParaRPr lang="en-US" sz="2448">
              <a:solidFill>
                <a:schemeClr val="accent3"/>
              </a:solidFill>
            </a:endParaRPr>
          </a:p>
        </p:txBody>
      </p:sp>
      <p:sp>
        <p:nvSpPr>
          <p:cNvPr id="13" name="TextBox 12">
            <a:extLst>
              <a:ext uri="{FF2B5EF4-FFF2-40B4-BE49-F238E27FC236}">
                <a16:creationId xmlns:a16="http://schemas.microsoft.com/office/drawing/2014/main" id="{FBE9D5C4-DCE1-4292-9D58-0E7A65DE42B0}"/>
              </a:ext>
            </a:extLst>
          </p:cNvPr>
          <p:cNvSpPr txBox="1"/>
          <p:nvPr/>
        </p:nvSpPr>
        <p:spPr>
          <a:xfrm>
            <a:off x="2385796" y="1533044"/>
            <a:ext cx="9706249" cy="1406942"/>
          </a:xfrm>
          <a:prstGeom prst="rect">
            <a:avLst/>
          </a:prstGeom>
          <a:noFill/>
        </p:spPr>
        <p:txBody>
          <a:bodyPr wrap="square">
            <a:spAutoFit/>
          </a:bodyPr>
          <a:lstStyle/>
          <a:p>
            <a:pPr lvl="0"/>
            <a:r>
              <a:rPr lang="en-GB" sz="1836" b="1" dirty="0">
                <a:solidFill>
                  <a:schemeClr val="tx2"/>
                </a:solidFill>
              </a:rPr>
              <a:t>Architecture Complexity: </a:t>
            </a:r>
            <a:r>
              <a:rPr lang="en-GB" sz="1632" dirty="0"/>
              <a:t>Customers lack the required level of understanding and experience on Azure. The mismatch between on-premises infrastructure and cloud-design considerations creates dissonance and friction with respect to defining architectures and standards for their migration to the cloud. They are struggling with the translation of their requirements to Azure concepts, capabilities, constructs and security model. </a:t>
            </a:r>
            <a:endParaRPr lang="en-US" sz="1632" dirty="0"/>
          </a:p>
        </p:txBody>
      </p:sp>
      <p:sp>
        <p:nvSpPr>
          <p:cNvPr id="14" name="TextBox 13">
            <a:extLst>
              <a:ext uri="{FF2B5EF4-FFF2-40B4-BE49-F238E27FC236}">
                <a16:creationId xmlns:a16="http://schemas.microsoft.com/office/drawing/2014/main" id="{50C69500-E024-408C-8E40-2D0BCFFE89A9}"/>
              </a:ext>
            </a:extLst>
          </p:cNvPr>
          <p:cNvSpPr txBox="1"/>
          <p:nvPr/>
        </p:nvSpPr>
        <p:spPr>
          <a:xfrm>
            <a:off x="2385796" y="3371702"/>
            <a:ext cx="9574380" cy="1150784"/>
          </a:xfrm>
          <a:prstGeom prst="rect">
            <a:avLst/>
          </a:prstGeom>
          <a:noFill/>
        </p:spPr>
        <p:txBody>
          <a:bodyPr wrap="square">
            <a:spAutoFit/>
          </a:bodyPr>
          <a:lstStyle/>
          <a:p>
            <a:pPr lvl="0"/>
            <a:r>
              <a:rPr lang="en-GB" sz="1836" b="1" dirty="0">
                <a:solidFill>
                  <a:schemeClr val="tx2"/>
                </a:solidFill>
              </a:rPr>
              <a:t>Operating Compatibility:</a:t>
            </a:r>
            <a:r>
              <a:rPr lang="en-GB" sz="1836" dirty="0">
                <a:solidFill>
                  <a:schemeClr val="tx2"/>
                </a:solidFill>
              </a:rPr>
              <a:t> </a:t>
            </a:r>
            <a:r>
              <a:rPr lang="en-GB" sz="1632" dirty="0"/>
              <a:t>Existing approaches and functions for the traditional delivery and management of IT services are not compatible with the Azure platform and cloud operating models. When combined with a lack of skills and experience, customers are struggling to define and therefore transform their operating model to manage and support large-scale cloud infrastructure.</a:t>
            </a:r>
            <a:endParaRPr lang="en-US" sz="1632" dirty="0"/>
          </a:p>
        </p:txBody>
      </p:sp>
      <p:sp>
        <p:nvSpPr>
          <p:cNvPr id="16" name="TextBox 15">
            <a:extLst>
              <a:ext uri="{FF2B5EF4-FFF2-40B4-BE49-F238E27FC236}">
                <a16:creationId xmlns:a16="http://schemas.microsoft.com/office/drawing/2014/main" id="{804BAC48-37CD-4B1F-88A0-5D8A568F4257}"/>
              </a:ext>
            </a:extLst>
          </p:cNvPr>
          <p:cNvSpPr txBox="1"/>
          <p:nvPr/>
        </p:nvSpPr>
        <p:spPr>
          <a:xfrm>
            <a:off x="2385796" y="5069304"/>
            <a:ext cx="9706249" cy="1406942"/>
          </a:xfrm>
          <a:prstGeom prst="rect">
            <a:avLst/>
          </a:prstGeom>
          <a:noFill/>
        </p:spPr>
        <p:txBody>
          <a:bodyPr wrap="square">
            <a:spAutoFit/>
          </a:bodyPr>
          <a:lstStyle/>
          <a:p>
            <a:pPr lvl="0"/>
            <a:r>
              <a:rPr lang="en-GB" sz="1836" b="1" dirty="0">
                <a:solidFill>
                  <a:schemeClr val="tx2"/>
                </a:solidFill>
              </a:rPr>
              <a:t>Lack of Trust and Desire for Control:</a:t>
            </a:r>
            <a:r>
              <a:rPr lang="en-GB" sz="1836" dirty="0"/>
              <a:t> </a:t>
            </a:r>
            <a:r>
              <a:rPr lang="en-GB" sz="1632" dirty="0"/>
              <a:t>The absence of a precise and detailed cloud architecture that is compliant with their requirements, and the lack of a well-defined operating model to support such a platform, leads IT not to trust Azure and instead strive to maintain full control. This often involves building ‘walls’ and complicated processes which ultimately get in the way of business lines adopting Azure.</a:t>
            </a:r>
            <a:endParaRPr lang="en-US" sz="1632" dirty="0"/>
          </a:p>
        </p:txBody>
      </p:sp>
      <p:pic>
        <p:nvPicPr>
          <p:cNvPr id="27" name="Graphic 26" descr="Gears">
            <a:extLst>
              <a:ext uri="{FF2B5EF4-FFF2-40B4-BE49-F238E27FC236}">
                <a16:creationId xmlns:a16="http://schemas.microsoft.com/office/drawing/2014/main" id="{C4510437-32B2-42E2-ABCA-174E1D0506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077" y="3384849"/>
            <a:ext cx="932603" cy="932603"/>
          </a:xfrm>
          <a:prstGeom prst="rect">
            <a:avLst/>
          </a:prstGeom>
        </p:spPr>
      </p:pic>
      <p:pic>
        <p:nvPicPr>
          <p:cNvPr id="31" name="Graphic 30" descr="Plug">
            <a:extLst>
              <a:ext uri="{FF2B5EF4-FFF2-40B4-BE49-F238E27FC236}">
                <a16:creationId xmlns:a16="http://schemas.microsoft.com/office/drawing/2014/main" id="{3A687E51-F7FC-43BA-8CB5-F1019F9EF6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7536" y="1609993"/>
            <a:ext cx="932603" cy="932603"/>
          </a:xfrm>
          <a:prstGeom prst="rect">
            <a:avLst/>
          </a:prstGeom>
        </p:spPr>
      </p:pic>
      <p:pic>
        <p:nvPicPr>
          <p:cNvPr id="35" name="Graphic 34" descr="Badge Tick">
            <a:extLst>
              <a:ext uri="{FF2B5EF4-FFF2-40B4-BE49-F238E27FC236}">
                <a16:creationId xmlns:a16="http://schemas.microsoft.com/office/drawing/2014/main" id="{BD729BCF-AE9D-48B8-A6EE-1C7710A87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6077" y="5190310"/>
            <a:ext cx="932603" cy="932603"/>
          </a:xfrm>
          <a:prstGeom prst="rect">
            <a:avLst/>
          </a:prstGeom>
        </p:spPr>
      </p:pic>
    </p:spTree>
    <p:extLst>
      <p:ext uri="{BB962C8B-B14F-4D97-AF65-F5344CB8AC3E}">
        <p14:creationId xmlns:p14="http://schemas.microsoft.com/office/powerpoint/2010/main" val="3208971622"/>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a:xfrm>
            <a:off x="465138" y="632779"/>
            <a:ext cx="11533187" cy="411162"/>
          </a:xfrm>
        </p:spPr>
        <p:txBody>
          <a:bodyPr/>
          <a:lstStyle/>
          <a:p>
            <a:r>
              <a:rPr lang="en-US"/>
              <a:t>Enterprise-scale?</a:t>
            </a:r>
          </a:p>
        </p:txBody>
      </p:sp>
      <p:graphicFrame>
        <p:nvGraphicFramePr>
          <p:cNvPr id="6" name="Content Placeholder 5">
            <a:extLst>
              <a:ext uri="{FF2B5EF4-FFF2-40B4-BE49-F238E27FC236}">
                <a16:creationId xmlns:a16="http://schemas.microsoft.com/office/drawing/2014/main" id="{05A25CFE-4BA1-4EF8-9266-D299FDC3FB22}"/>
              </a:ext>
            </a:extLst>
          </p:cNvPr>
          <p:cNvGraphicFramePr>
            <a:graphicFrameLocks noGrp="1"/>
          </p:cNvGraphicFramePr>
          <p:nvPr>
            <p:ph idx="4294967295"/>
            <p:extLst>
              <p:ext uri="{D42A27DB-BD31-4B8C-83A1-F6EECF244321}">
                <p14:modId xmlns:p14="http://schemas.microsoft.com/office/powerpoint/2010/main" val="3279348717"/>
              </p:ext>
            </p:extLst>
          </p:nvPr>
        </p:nvGraphicFramePr>
        <p:xfrm>
          <a:off x="980281" y="3813105"/>
          <a:ext cx="10475912" cy="2698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A9DDC01-F499-4E4E-A050-DEEE32BE28E0}"/>
              </a:ext>
            </a:extLst>
          </p:cNvPr>
          <p:cNvSpPr/>
          <p:nvPr/>
        </p:nvSpPr>
        <p:spPr>
          <a:xfrm>
            <a:off x="1614518" y="1283326"/>
            <a:ext cx="9207439" cy="2469007"/>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a:p>
        </p:txBody>
      </p:sp>
      <p:sp>
        <p:nvSpPr>
          <p:cNvPr id="9" name="TextBox 8">
            <a:extLst>
              <a:ext uri="{FF2B5EF4-FFF2-40B4-BE49-F238E27FC236}">
                <a16:creationId xmlns:a16="http://schemas.microsoft.com/office/drawing/2014/main" id="{4E4EF492-B575-4C73-886F-022CDCE06D96}"/>
              </a:ext>
            </a:extLst>
          </p:cNvPr>
          <p:cNvSpPr txBox="1"/>
          <p:nvPr/>
        </p:nvSpPr>
        <p:spPr>
          <a:xfrm>
            <a:off x="359355" y="1283326"/>
            <a:ext cx="11137662" cy="958583"/>
          </a:xfrm>
          <a:prstGeom prst="rect">
            <a:avLst/>
          </a:prstGeom>
          <a:noFill/>
        </p:spPr>
        <p:txBody>
          <a:bodyPr wrap="square" rtlCol="0">
            <a:spAutoFit/>
          </a:bodyPr>
          <a:lstStyle/>
          <a:p>
            <a:r>
              <a:rPr lang="en-US" sz="1836" b="1" dirty="0"/>
              <a:t>Enterprise-scale</a:t>
            </a:r>
            <a:r>
              <a:rPr lang="en-US" sz="1836" dirty="0"/>
              <a:t> is an </a:t>
            </a:r>
            <a:r>
              <a:rPr lang="en-US" sz="1836" b="1" dirty="0">
                <a:solidFill>
                  <a:schemeClr val="tx2"/>
                </a:solidFill>
              </a:rPr>
              <a:t>architecture approach and</a:t>
            </a:r>
            <a:r>
              <a:rPr lang="en-US" sz="1836" dirty="0">
                <a:solidFill>
                  <a:schemeClr val="tx2"/>
                </a:solidFill>
              </a:rPr>
              <a:t> </a:t>
            </a:r>
            <a:r>
              <a:rPr lang="en-US" sz="1836" b="1" dirty="0">
                <a:solidFill>
                  <a:schemeClr val="tx2"/>
                </a:solidFill>
              </a:rPr>
              <a:t>reference implementation</a:t>
            </a:r>
            <a:r>
              <a:rPr lang="en-US" sz="1836" dirty="0">
                <a:solidFill>
                  <a:schemeClr val="tx2"/>
                </a:solidFill>
              </a:rPr>
              <a:t> </a:t>
            </a:r>
            <a:r>
              <a:rPr lang="en-US" sz="1836" dirty="0"/>
              <a:t>that enables effective </a:t>
            </a:r>
            <a:r>
              <a:rPr lang="en-US" sz="1836" b="1" dirty="0">
                <a:solidFill>
                  <a:schemeClr val="tx2"/>
                </a:solidFill>
              </a:rPr>
              <a:t>construction</a:t>
            </a:r>
            <a:r>
              <a:rPr lang="en-US" sz="1836" dirty="0"/>
              <a:t> and </a:t>
            </a:r>
            <a:r>
              <a:rPr lang="en-US" sz="1836" b="1" dirty="0">
                <a:solidFill>
                  <a:schemeClr val="tx2"/>
                </a:solidFill>
              </a:rPr>
              <a:t>operationalization</a:t>
            </a:r>
            <a:r>
              <a:rPr lang="en-US" sz="1836" dirty="0"/>
              <a:t> of landing zones on Azure, at scale and </a:t>
            </a:r>
            <a:r>
              <a:rPr lang="en-US" sz="1836" b="1" dirty="0">
                <a:solidFill>
                  <a:schemeClr val="tx2"/>
                </a:solidFill>
              </a:rPr>
              <a:t>aligned</a:t>
            </a:r>
            <a:r>
              <a:rPr lang="en-US" sz="1836" dirty="0"/>
              <a:t> with </a:t>
            </a:r>
            <a:r>
              <a:rPr lang="en-US" sz="1836" b="1" dirty="0">
                <a:solidFill>
                  <a:schemeClr val="tx2"/>
                </a:solidFill>
              </a:rPr>
              <a:t>Azure</a:t>
            </a:r>
            <a:r>
              <a:rPr lang="en-US" sz="1836" b="1" dirty="0">
                <a:solidFill>
                  <a:schemeClr val="accent1"/>
                </a:solidFill>
              </a:rPr>
              <a:t> </a:t>
            </a:r>
            <a:r>
              <a:rPr lang="en-US" sz="1836" b="1" dirty="0">
                <a:solidFill>
                  <a:schemeClr val="tx2"/>
                </a:solidFill>
              </a:rPr>
              <a:t>Roadmap</a:t>
            </a:r>
            <a:r>
              <a:rPr lang="en-US" sz="1836" b="1" dirty="0">
                <a:solidFill>
                  <a:schemeClr val="accent1"/>
                </a:solidFill>
              </a:rPr>
              <a:t> </a:t>
            </a:r>
            <a:r>
              <a:rPr lang="en-US" sz="1836" dirty="0"/>
              <a:t>and </a:t>
            </a:r>
            <a:r>
              <a:rPr lang="en-US" sz="1836" b="1" dirty="0">
                <a:solidFill>
                  <a:schemeClr val="tx2"/>
                </a:solidFill>
              </a:rPr>
              <a:t>Microsoft</a:t>
            </a:r>
            <a:r>
              <a:rPr lang="en-US" sz="1836" dirty="0">
                <a:solidFill>
                  <a:schemeClr val="tx2"/>
                </a:solidFill>
              </a:rPr>
              <a:t> </a:t>
            </a:r>
            <a:r>
              <a:rPr lang="en-US" sz="1836" b="1" dirty="0">
                <a:solidFill>
                  <a:schemeClr val="tx2"/>
                </a:solidFill>
              </a:rPr>
              <a:t>Cloud Adoption Framework for Azure</a:t>
            </a:r>
            <a:r>
              <a:rPr lang="en-US" sz="1836" dirty="0"/>
              <a:t>.</a:t>
            </a:r>
            <a:endParaRPr lang="en-US" sz="2448" dirty="0"/>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2094819" y="2374587"/>
            <a:ext cx="2881098" cy="1224224"/>
          </a:xfrm>
          <a:prstGeom prst="rect">
            <a:avLst/>
          </a:prstGeom>
        </p:spPr>
        <p:txBody>
          <a:bodyPr vert="horz" wrap="square" lIns="0" tIns="0" rIns="0" bIns="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836" b="1" dirty="0">
                <a:solidFill>
                  <a:schemeClr val="tx2"/>
                </a:solidFill>
                <a:cs typeface="Segoe UI Semilight"/>
              </a:rPr>
              <a:t>Authoritative</a:t>
            </a:r>
            <a:r>
              <a:rPr lang="en-GB" sz="1836" b="1" dirty="0">
                <a:solidFill>
                  <a:schemeClr val="tx1"/>
                </a:solidFill>
                <a:cs typeface="Segoe UI Semilight"/>
              </a:rPr>
              <a:t> </a:t>
            </a:r>
            <a:br>
              <a:rPr lang="en-GB" sz="1836" dirty="0">
                <a:cs typeface="Segoe UI Semilight"/>
              </a:rPr>
            </a:br>
            <a:r>
              <a:rPr lang="en-GB" sz="1836" dirty="0">
                <a:solidFill>
                  <a:schemeClr val="tx1"/>
                </a:solidFill>
                <a:cs typeface="Segoe UI Semilight"/>
              </a:rPr>
              <a:t>Provides holistic design decision framework for Azure Platform.</a:t>
            </a:r>
          </a:p>
        </p:txBody>
      </p:sp>
      <p:sp>
        <p:nvSpPr>
          <p:cNvPr id="13" name="Rectangle 12">
            <a:extLst>
              <a:ext uri="{FF2B5EF4-FFF2-40B4-BE49-F238E27FC236}">
                <a16:creationId xmlns:a16="http://schemas.microsoft.com/office/drawing/2014/main" id="{5B13AB83-968B-40E7-B792-E9029010F9A2}"/>
              </a:ext>
            </a:extLst>
          </p:cNvPr>
          <p:cNvSpPr/>
          <p:nvPr/>
        </p:nvSpPr>
        <p:spPr>
          <a:xfrm>
            <a:off x="5199786" y="2363339"/>
            <a:ext cx="2881098" cy="1246721"/>
          </a:xfrm>
          <a:prstGeom prst="rect">
            <a:avLst/>
          </a:prstGeom>
        </p:spPr>
        <p:txBody>
          <a:bodyPr wrap="square" anchor="ctr">
            <a:spAutoFit/>
          </a:bodyPr>
          <a:lstStyle/>
          <a:p>
            <a:pPr algn="ctr"/>
            <a:r>
              <a:rPr lang="en-GB" sz="1836" b="1" dirty="0">
                <a:solidFill>
                  <a:schemeClr val="tx2"/>
                </a:solidFill>
                <a:cs typeface="Segoe UI Semilight"/>
              </a:rPr>
              <a:t>Proven</a:t>
            </a:r>
            <a:r>
              <a:rPr lang="en-GB" sz="1836" dirty="0">
                <a:cs typeface="Segoe UI Semilight"/>
              </a:rPr>
              <a:t> </a:t>
            </a:r>
          </a:p>
          <a:p>
            <a:pPr algn="ctr"/>
            <a:r>
              <a:rPr lang="en-GB" sz="1836" dirty="0">
                <a:cs typeface="Segoe UI Semilight"/>
              </a:rPr>
              <a:t>Based on success of large-scale migration projects at-scale.</a:t>
            </a:r>
          </a:p>
        </p:txBody>
      </p:sp>
      <p:sp>
        <p:nvSpPr>
          <p:cNvPr id="14" name="Rectangle 13">
            <a:extLst>
              <a:ext uri="{FF2B5EF4-FFF2-40B4-BE49-F238E27FC236}">
                <a16:creationId xmlns:a16="http://schemas.microsoft.com/office/drawing/2014/main" id="{F3A35DE8-2B6C-4AE4-9BDE-F5900F4D8233}"/>
              </a:ext>
            </a:extLst>
          </p:cNvPr>
          <p:cNvSpPr/>
          <p:nvPr/>
        </p:nvSpPr>
        <p:spPr>
          <a:xfrm>
            <a:off x="8304752" y="2363339"/>
            <a:ext cx="2881098" cy="1246721"/>
          </a:xfrm>
          <a:prstGeom prst="rect">
            <a:avLst/>
          </a:prstGeom>
        </p:spPr>
        <p:txBody>
          <a:bodyPr wrap="square" anchor="ctr">
            <a:spAutoFit/>
          </a:bodyPr>
          <a:lstStyle/>
          <a:p>
            <a:pPr algn="ctr"/>
            <a:r>
              <a:rPr lang="en-GB" sz="1836" b="1" dirty="0">
                <a:solidFill>
                  <a:schemeClr val="tx2"/>
                </a:solidFill>
                <a:cs typeface="Segoe UI Semilight"/>
              </a:rPr>
              <a:t>Prescriptive</a:t>
            </a:r>
            <a:r>
              <a:rPr lang="en-GB" sz="1836" dirty="0">
                <a:cs typeface="Segoe UI Semilight"/>
              </a:rPr>
              <a:t> </a:t>
            </a:r>
            <a:br>
              <a:rPr lang="en-GB" sz="1836" dirty="0">
                <a:cs typeface="Segoe UI Semilight"/>
              </a:rPr>
            </a:br>
            <a:r>
              <a:rPr lang="en-GB" sz="1836" dirty="0">
                <a:cs typeface="Segoe UI Semilight"/>
              </a:rPr>
              <a:t>Apply this on "Monday Morning" in your Azure environment.</a:t>
            </a:r>
          </a:p>
        </p:txBody>
      </p:sp>
      <p:sp>
        <p:nvSpPr>
          <p:cNvPr id="10" name="TextBox 9">
            <a:extLst>
              <a:ext uri="{FF2B5EF4-FFF2-40B4-BE49-F238E27FC236}">
                <a16:creationId xmlns:a16="http://schemas.microsoft.com/office/drawing/2014/main" id="{0831C907-9E0D-4D81-AA37-2CB2F209E03F}"/>
              </a:ext>
            </a:extLst>
          </p:cNvPr>
          <p:cNvSpPr txBox="1"/>
          <p:nvPr/>
        </p:nvSpPr>
        <p:spPr>
          <a:xfrm>
            <a:off x="9014461" y="6590247"/>
            <a:ext cx="2881098" cy="318286"/>
          </a:xfrm>
          <a:prstGeom prst="rect">
            <a:avLst/>
          </a:prstGeom>
          <a:noFill/>
        </p:spPr>
        <p:txBody>
          <a:bodyPr wrap="square">
            <a:spAutoFit/>
          </a:bodyPr>
          <a:lstStyle/>
          <a:p>
            <a:r>
              <a:rPr lang="en-US" sz="1428" dirty="0">
                <a:hlinkClick r:id="rId8"/>
              </a:rPr>
              <a:t>https://aka.ms/enterprisescale</a:t>
            </a:r>
            <a:r>
              <a:rPr lang="en-US" sz="1428" dirty="0"/>
              <a:t> </a:t>
            </a:r>
          </a:p>
        </p:txBody>
      </p:sp>
    </p:spTree>
    <p:extLst>
      <p:ext uri="{BB962C8B-B14F-4D97-AF65-F5344CB8AC3E}">
        <p14:creationId xmlns:p14="http://schemas.microsoft.com/office/powerpoint/2010/main" val="30851383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87ECDD3C-A480-4023-93F0-B0AEDCCFD275}"/>
              </a:ext>
            </a:extLst>
          </p:cNvPr>
          <p:cNvSpPr txBox="1">
            <a:spLocks/>
          </p:cNvSpPr>
          <p:nvPr/>
        </p:nvSpPr>
        <p:spPr>
          <a:xfrm>
            <a:off x="365248" y="-238550"/>
            <a:ext cx="2785031" cy="2953245"/>
          </a:xfrm>
          <a:prstGeom prst="rect">
            <a:avLst/>
          </a:prstGeom>
        </p:spPr>
        <p:txBody>
          <a:bodyPr vert="horz" lIns="93260" tIns="46630" rIns="93260" bIns="4663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endParaRPr lang="en-US" sz="3672" dirty="0">
              <a:solidFill>
                <a:srgbClr val="000000"/>
              </a:solidFill>
              <a:latin typeface="Segoe UI Semibold" panose="020B0702040204020203" pitchFamily="34" charset="0"/>
              <a:cs typeface="Segoe UI Semibold" panose="020B0702040204020203" pitchFamily="34" charset="0"/>
            </a:endParaRPr>
          </a:p>
          <a:p>
            <a:pPr defTabSz="932597">
              <a:defRPr/>
            </a:pPr>
            <a:r>
              <a:rPr lang="en-US" sz="2550" i="1" dirty="0">
                <a:solidFill>
                  <a:schemeClr val="tx2"/>
                </a:solidFill>
                <a:latin typeface="Segoe UI Semibold" panose="020B0702040204020203" pitchFamily="34" charset="0"/>
                <a:cs typeface="Segoe UI Semibold" panose="020B0702040204020203" pitchFamily="34" charset="0"/>
              </a:rPr>
              <a:t>The Big Picture </a:t>
            </a:r>
            <a:r>
              <a:rPr lang="en-US" sz="816" dirty="0">
                <a:solidFill>
                  <a:schemeClr val="tx2"/>
                </a:solidFill>
                <a:latin typeface="Segoe UI Semibold" panose="020B0702040204020203" pitchFamily="34" charset="0"/>
                <a:cs typeface="Segoe UI Semibold" panose="020B0702040204020203" pitchFamily="34" charset="0"/>
              </a:rPr>
              <a:t>(reference design)</a:t>
            </a:r>
            <a:endParaRPr lang="en-US" sz="2550" dirty="0">
              <a:solidFill>
                <a:schemeClr val="tx2"/>
              </a:solidFill>
              <a:latin typeface="Segoe UI Semibold" panose="020B0702040204020203" pitchFamily="34" charset="0"/>
              <a:cs typeface="Segoe UI Semibold" panose="020B0702040204020203" pitchFamily="34" charset="0"/>
            </a:endParaRPr>
          </a:p>
        </p:txBody>
      </p:sp>
      <p:pic>
        <p:nvPicPr>
          <p:cNvPr id="4" name="Graphic 3">
            <a:extLst>
              <a:ext uri="{FF2B5EF4-FFF2-40B4-BE49-F238E27FC236}">
                <a16:creationId xmlns:a16="http://schemas.microsoft.com/office/drawing/2014/main" id="{244F32FD-AD8E-4C35-B727-48C3C3027B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50389" y="-1"/>
            <a:ext cx="9098964" cy="6994525"/>
          </a:xfrm>
          <a:prstGeom prst="rect">
            <a:avLst/>
          </a:prstGeom>
        </p:spPr>
      </p:pic>
      <p:sp>
        <p:nvSpPr>
          <p:cNvPr id="5" name="Titel 4">
            <a:extLst>
              <a:ext uri="{FF2B5EF4-FFF2-40B4-BE49-F238E27FC236}">
                <a16:creationId xmlns:a16="http://schemas.microsoft.com/office/drawing/2014/main" id="{723D2904-CB02-4414-8A8F-5D1B95FC632A}"/>
              </a:ext>
            </a:extLst>
          </p:cNvPr>
          <p:cNvSpPr>
            <a:spLocks noGrp="1"/>
          </p:cNvSpPr>
          <p:nvPr>
            <p:ph type="title"/>
          </p:nvPr>
        </p:nvSpPr>
        <p:spPr>
          <a:xfrm>
            <a:off x="465138" y="632779"/>
            <a:ext cx="11533187" cy="410369"/>
          </a:xfrm>
        </p:spPr>
        <p:txBody>
          <a:bodyPr/>
          <a:lstStyle/>
          <a:p>
            <a:r>
              <a:rPr lang="en-US" dirty="0"/>
              <a:t>Enterprise-scale</a:t>
            </a:r>
          </a:p>
        </p:txBody>
      </p:sp>
    </p:spTree>
    <p:extLst>
      <p:ext uri="{BB962C8B-B14F-4D97-AF65-F5344CB8AC3E}">
        <p14:creationId xmlns:p14="http://schemas.microsoft.com/office/powerpoint/2010/main" val="10098541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9D4-D3CB-4BF0-AC58-148877A366A4}"/>
              </a:ext>
            </a:extLst>
          </p:cNvPr>
          <p:cNvSpPr>
            <a:spLocks noGrp="1"/>
          </p:cNvSpPr>
          <p:nvPr>
            <p:ph type="title"/>
          </p:nvPr>
        </p:nvSpPr>
        <p:spPr>
          <a:xfrm>
            <a:off x="465138" y="632779"/>
            <a:ext cx="5653087" cy="411162"/>
          </a:xfrm>
        </p:spPr>
        <p:txBody>
          <a:bodyPr wrap="square" anchor="t">
            <a:normAutofit fontScale="90000"/>
          </a:bodyPr>
          <a:lstStyle/>
          <a:p>
            <a:r>
              <a:rPr lang="en-GB" dirty="0"/>
              <a:t>Enterprise-scale landing zone(s)</a:t>
            </a:r>
            <a:br>
              <a:rPr lang="en-GB" dirty="0"/>
            </a:br>
            <a:br>
              <a:rPr lang="en-GB" dirty="0"/>
            </a:br>
            <a:endParaRPr lang="en-GB" dirty="0"/>
          </a:p>
        </p:txBody>
      </p:sp>
      <p:sp>
        <p:nvSpPr>
          <p:cNvPr id="9" name="Textplatzhalter 8">
            <a:extLst>
              <a:ext uri="{FF2B5EF4-FFF2-40B4-BE49-F238E27FC236}">
                <a16:creationId xmlns:a16="http://schemas.microsoft.com/office/drawing/2014/main" id="{06D74A47-CB4B-4B30-A1A2-EECD091E833E}"/>
              </a:ext>
            </a:extLst>
          </p:cNvPr>
          <p:cNvSpPr>
            <a:spLocks noGrp="1"/>
          </p:cNvSpPr>
          <p:nvPr>
            <p:ph type="body" sz="quarter" idx="14"/>
          </p:nvPr>
        </p:nvSpPr>
        <p:spPr>
          <a:xfrm>
            <a:off x="465138" y="2266155"/>
            <a:ext cx="3192461" cy="3385542"/>
          </a:xfrm>
        </p:spPr>
        <p:txBody>
          <a:bodyPr/>
          <a:lstStyle/>
          <a:p>
            <a:r>
              <a:rPr lang="en-GB" sz="2000" dirty="0">
                <a:latin typeface="+mn-lt"/>
                <a:cs typeface="Segoe UI"/>
              </a:rPr>
              <a:t>The principal purpose of the “Landing Zone” is therefore to ensure that when an </a:t>
            </a:r>
            <a:r>
              <a:rPr lang="en-GB" sz="2000" dirty="0">
                <a:solidFill>
                  <a:schemeClr val="tx2"/>
                </a:solidFill>
                <a:latin typeface="+mn-lt"/>
                <a:cs typeface="Segoe UI"/>
              </a:rPr>
              <a:t>application</a:t>
            </a:r>
            <a:r>
              <a:rPr lang="en-GB" sz="2000" dirty="0">
                <a:latin typeface="+mn-lt"/>
                <a:cs typeface="Segoe UI"/>
              </a:rPr>
              <a:t> or </a:t>
            </a:r>
            <a:r>
              <a:rPr lang="en-GB" sz="2000" dirty="0">
                <a:solidFill>
                  <a:schemeClr val="tx2"/>
                </a:solidFill>
                <a:latin typeface="+mn-lt"/>
                <a:cs typeface="Segoe UI"/>
              </a:rPr>
              <a:t>workload</a:t>
            </a:r>
            <a:r>
              <a:rPr lang="en-GB" sz="2000" dirty="0">
                <a:latin typeface="+mn-lt"/>
                <a:cs typeface="Segoe UI"/>
              </a:rPr>
              <a:t> </a:t>
            </a:r>
            <a:r>
              <a:rPr lang="en-GB" sz="2000" dirty="0">
                <a:solidFill>
                  <a:schemeClr val="tx2"/>
                </a:solidFill>
                <a:latin typeface="+mn-lt"/>
                <a:cs typeface="Segoe UI"/>
              </a:rPr>
              <a:t>lands</a:t>
            </a:r>
            <a:r>
              <a:rPr lang="en-GB" sz="2000" dirty="0">
                <a:latin typeface="+mn-lt"/>
                <a:cs typeface="Segoe UI"/>
              </a:rPr>
              <a:t> on </a:t>
            </a:r>
            <a:r>
              <a:rPr lang="en-GB" sz="2000" dirty="0">
                <a:solidFill>
                  <a:schemeClr val="tx2"/>
                </a:solidFill>
                <a:latin typeface="+mn-lt"/>
                <a:cs typeface="Segoe UI"/>
              </a:rPr>
              <a:t>Azure</a:t>
            </a:r>
            <a:r>
              <a:rPr lang="en-GB" sz="2000" dirty="0">
                <a:latin typeface="+mn-lt"/>
                <a:cs typeface="Segoe UI"/>
              </a:rPr>
              <a:t>, the required “plumbing” is already in place, providing greater agility and compliance with enterprise security and governance requirements.</a:t>
            </a:r>
            <a:endParaRPr lang="en-US" dirty="0"/>
          </a:p>
          <a:p>
            <a:endParaRPr lang="en-US" dirty="0"/>
          </a:p>
        </p:txBody>
      </p:sp>
      <p:pic>
        <p:nvPicPr>
          <p:cNvPr id="6" name="Graphic 3">
            <a:extLst>
              <a:ext uri="{FF2B5EF4-FFF2-40B4-BE49-F238E27FC236}">
                <a16:creationId xmlns:a16="http://schemas.microsoft.com/office/drawing/2014/main" id="{C7339C2C-6AB1-4E67-A698-2897FFBC7D0B}"/>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41830" t="53123" r="24256"/>
          <a:stretch/>
        </p:blipFill>
        <p:spPr>
          <a:xfrm>
            <a:off x="5733142" y="957381"/>
            <a:ext cx="5086123" cy="5404365"/>
          </a:xfrm>
          <a:prstGeom prst="rect">
            <a:avLst/>
          </a:prstGeom>
        </p:spPr>
      </p:pic>
    </p:spTree>
    <p:extLst>
      <p:ext uri="{BB962C8B-B14F-4D97-AF65-F5344CB8AC3E}">
        <p14:creationId xmlns:p14="http://schemas.microsoft.com/office/powerpoint/2010/main" val="2480172102"/>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2EAE4D-E7AB-4381-AB62-9A4285103301}"/>
              </a:ext>
            </a:extLst>
          </p:cNvPr>
          <p:cNvSpPr>
            <a:spLocks noGrp="1"/>
          </p:cNvSpPr>
          <p:nvPr>
            <p:ph type="title"/>
          </p:nvPr>
        </p:nvSpPr>
        <p:spPr/>
        <p:txBody>
          <a:bodyPr/>
          <a:lstStyle/>
          <a:p>
            <a:r>
              <a:rPr lang="en-US" dirty="0"/>
              <a:t>Design principles</a:t>
            </a:r>
          </a:p>
        </p:txBody>
      </p:sp>
    </p:spTree>
    <p:extLst>
      <p:ext uri="{BB962C8B-B14F-4D97-AF65-F5344CB8AC3E}">
        <p14:creationId xmlns:p14="http://schemas.microsoft.com/office/powerpoint/2010/main" val="401910919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603512" y="600686"/>
            <a:ext cx="11237870" cy="565027"/>
          </a:xfrm>
          <a:prstGeom prst="rect">
            <a:avLst/>
          </a:prstGeom>
        </p:spPr>
        <p:txBody>
          <a:bodyPr wrap="square" anchor="t">
            <a:normAutofit fontScale="90000"/>
          </a:bodyPr>
          <a:lstStyle/>
          <a:p>
            <a:r>
              <a:rPr lang="en-US" sz="3672" b="1"/>
              <a:t>Enterprise-scale Design Principles</a:t>
            </a:r>
            <a:endParaRPr lang="en-GB" sz="3672"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2"/>
          </p:nvPr>
        </p:nvSpPr>
        <p:spPr>
          <a:xfrm>
            <a:off x="596712" y="2424768"/>
            <a:ext cx="5315516" cy="3969070"/>
          </a:xfrm>
          <a:prstGeom prst="rect">
            <a:avLst/>
          </a:prstGeom>
        </p:spPr>
        <p:txBody>
          <a:bodyPr wrap="square" anchor="t">
            <a:normAutofit/>
          </a:bodyPr>
          <a:lstStyle/>
          <a:p>
            <a:r>
              <a:rPr lang="en-US" sz="2448"/>
              <a:t>Enable </a:t>
            </a:r>
            <a:r>
              <a:rPr lang="en-GB" sz="2448"/>
              <a:t>Autonomy for Innovation and Transformation</a:t>
            </a:r>
          </a:p>
          <a:p>
            <a:endParaRPr lang="en-GB" sz="2448"/>
          </a:p>
          <a:p>
            <a:r>
              <a:rPr lang="en-GB" sz="2448"/>
              <a:t>Security and Compliance By-Default</a:t>
            </a:r>
          </a:p>
          <a:p>
            <a:endParaRPr lang="en-GB" sz="2448"/>
          </a:p>
          <a:p>
            <a:r>
              <a:rPr lang="en-GB" sz="2448"/>
              <a:t>Governance At-Scale with Sustainable Cloud Engineering</a:t>
            </a:r>
            <a:endParaRPr lang="en-US" sz="2448"/>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731663674"/>
              </p:ext>
            </p:extLst>
          </p:nvPr>
        </p:nvGraphicFramePr>
        <p:xfrm>
          <a:off x="6517771" y="1463669"/>
          <a:ext cx="5323611" cy="4930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97788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graphicEl>
                                              <a:dgm id="{51145009-1BA3-45CD-AFCD-EF9913C854E0}"/>
                                            </p:graphicEl>
                                          </p:spTgt>
                                        </p:tgtEl>
                                        <p:attrNameLst>
                                          <p:attrName>style.visibility</p:attrName>
                                        </p:attrNameLst>
                                      </p:cBhvr>
                                      <p:to>
                                        <p:strVal val="visible"/>
                                      </p:to>
                                    </p:set>
                                    <p:anim calcmode="lin" valueType="num">
                                      <p:cBhvr additive="base">
                                        <p:cTn id="7" dur="500" fill="hold"/>
                                        <p:tgtEl>
                                          <p:spTgt spid="9">
                                            <p:graphicEl>
                                              <a:dgm id="{51145009-1BA3-45CD-AFCD-EF9913C854E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graphicEl>
                                              <a:dgm id="{51145009-1BA3-45CD-AFCD-EF9913C854E0}"/>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graphicEl>
                                              <a:dgm id="{FBA1EFB4-1D21-47C7-A630-9ACE0C0BC95C}"/>
                                            </p:graphicEl>
                                          </p:spTgt>
                                        </p:tgtEl>
                                        <p:attrNameLst>
                                          <p:attrName>style.visibility</p:attrName>
                                        </p:attrNameLst>
                                      </p:cBhvr>
                                      <p:to>
                                        <p:strVal val="visible"/>
                                      </p:to>
                                    </p:set>
                                    <p:anim calcmode="lin" valueType="num">
                                      <p:cBhvr additive="base">
                                        <p:cTn id="11" dur="500" fill="hold"/>
                                        <p:tgtEl>
                                          <p:spTgt spid="9">
                                            <p:graphicEl>
                                              <a:dgm id="{FBA1EFB4-1D21-47C7-A630-9ACE0C0BC95C}"/>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graphicEl>
                                              <a:dgm id="{FBA1EFB4-1D21-47C7-A630-9ACE0C0BC95C}"/>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graphicEl>
                                              <a:dgm id="{154EC152-9BCD-4E93-93DE-AB93FEB2C8A8}"/>
                                            </p:graphicEl>
                                          </p:spTgt>
                                        </p:tgtEl>
                                        <p:attrNameLst>
                                          <p:attrName>style.visibility</p:attrName>
                                        </p:attrNameLst>
                                      </p:cBhvr>
                                      <p:to>
                                        <p:strVal val="visible"/>
                                      </p:to>
                                    </p:set>
                                    <p:anim calcmode="lin" valueType="num">
                                      <p:cBhvr additive="base">
                                        <p:cTn id="15" dur="500" fill="hold"/>
                                        <p:tgtEl>
                                          <p:spTgt spid="9">
                                            <p:graphicEl>
                                              <a:dgm id="{154EC152-9BCD-4E93-93DE-AB93FEB2C8A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graphicEl>
                                              <a:dgm id="{154EC152-9BCD-4E93-93DE-AB93FEB2C8A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graphicEl>
                                              <a:dgm id="{B6CA4A77-9A1D-43CC-A4ED-0479197E21E7}"/>
                                            </p:graphicEl>
                                          </p:spTgt>
                                        </p:tgtEl>
                                        <p:attrNameLst>
                                          <p:attrName>style.visibility</p:attrName>
                                        </p:attrNameLst>
                                      </p:cBhvr>
                                      <p:to>
                                        <p:strVal val="visible"/>
                                      </p:to>
                                    </p:set>
                                    <p:anim calcmode="lin" valueType="num">
                                      <p:cBhvr additive="base">
                                        <p:cTn id="21" dur="500" fill="hold"/>
                                        <p:tgtEl>
                                          <p:spTgt spid="9">
                                            <p:graphicEl>
                                              <a:dgm id="{B6CA4A77-9A1D-43CC-A4ED-0479197E21E7}"/>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graphicEl>
                                              <a:dgm id="{B6CA4A77-9A1D-43CC-A4ED-0479197E21E7}"/>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graphicEl>
                                              <a:dgm id="{841DA7F5-DBEC-48A2-8207-FA74CA80C581}"/>
                                            </p:graphicEl>
                                          </p:spTgt>
                                        </p:tgtEl>
                                        <p:attrNameLst>
                                          <p:attrName>style.visibility</p:attrName>
                                        </p:attrNameLst>
                                      </p:cBhvr>
                                      <p:to>
                                        <p:strVal val="visible"/>
                                      </p:to>
                                    </p:set>
                                    <p:anim calcmode="lin" valueType="num">
                                      <p:cBhvr additive="base">
                                        <p:cTn id="25" dur="500" fill="hold"/>
                                        <p:tgtEl>
                                          <p:spTgt spid="9">
                                            <p:graphicEl>
                                              <a:dgm id="{841DA7F5-DBEC-48A2-8207-FA74CA80C58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graphicEl>
                                              <a:dgm id="{841DA7F5-DBEC-48A2-8207-FA74CA80C581}"/>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graphicEl>
                                              <a:dgm id="{8C45CCB6-2EA1-439C-933F-E64FE5909B0A}"/>
                                            </p:graphicEl>
                                          </p:spTgt>
                                        </p:tgtEl>
                                        <p:attrNameLst>
                                          <p:attrName>style.visibility</p:attrName>
                                        </p:attrNameLst>
                                      </p:cBhvr>
                                      <p:to>
                                        <p:strVal val="visible"/>
                                      </p:to>
                                    </p:set>
                                    <p:anim calcmode="lin" valueType="num">
                                      <p:cBhvr additive="base">
                                        <p:cTn id="29" dur="500" fill="hold"/>
                                        <p:tgtEl>
                                          <p:spTgt spid="9">
                                            <p:graphicEl>
                                              <a:dgm id="{8C45CCB6-2EA1-439C-933F-E64FE5909B0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graphicEl>
                                              <a:dgm id="{8C45CCB6-2EA1-439C-933F-E64FE5909B0A}"/>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graphicEl>
                                              <a:dgm id="{DF4DAF69-1CF3-4319-B01D-9DA860A3FAF8}"/>
                                            </p:graphicEl>
                                          </p:spTgt>
                                        </p:tgtEl>
                                        <p:attrNameLst>
                                          <p:attrName>style.visibility</p:attrName>
                                        </p:attrNameLst>
                                      </p:cBhvr>
                                      <p:to>
                                        <p:strVal val="visible"/>
                                      </p:to>
                                    </p:set>
                                    <p:anim calcmode="lin" valueType="num">
                                      <p:cBhvr additive="base">
                                        <p:cTn id="35" dur="500" fill="hold"/>
                                        <p:tgtEl>
                                          <p:spTgt spid="9">
                                            <p:graphicEl>
                                              <a:dgm id="{DF4DAF69-1CF3-4319-B01D-9DA860A3FAF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graphicEl>
                                              <a:dgm id="{DF4DAF69-1CF3-4319-B01D-9DA860A3FAF8}"/>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graphicEl>
                                              <a:dgm id="{DC46849B-4671-441A-AE42-53F3115AF42C}"/>
                                            </p:graphicEl>
                                          </p:spTgt>
                                        </p:tgtEl>
                                        <p:attrNameLst>
                                          <p:attrName>style.visibility</p:attrName>
                                        </p:attrNameLst>
                                      </p:cBhvr>
                                      <p:to>
                                        <p:strVal val="visible"/>
                                      </p:to>
                                    </p:set>
                                    <p:anim calcmode="lin" valueType="num">
                                      <p:cBhvr additive="base">
                                        <p:cTn id="39" dur="500" fill="hold"/>
                                        <p:tgtEl>
                                          <p:spTgt spid="9">
                                            <p:graphicEl>
                                              <a:dgm id="{DC46849B-4671-441A-AE42-53F3115AF42C}"/>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graphicEl>
                                              <a:dgm id="{DC46849B-4671-441A-AE42-53F3115AF42C}"/>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graphicEl>
                                              <a:dgm id="{07674314-471B-49AF-8329-39732970D0BD}"/>
                                            </p:graphicEl>
                                          </p:spTgt>
                                        </p:tgtEl>
                                        <p:attrNameLst>
                                          <p:attrName>style.visibility</p:attrName>
                                        </p:attrNameLst>
                                      </p:cBhvr>
                                      <p:to>
                                        <p:strVal val="visible"/>
                                      </p:to>
                                    </p:set>
                                    <p:anim calcmode="lin" valueType="num">
                                      <p:cBhvr additive="base">
                                        <p:cTn id="43" dur="500" fill="hold"/>
                                        <p:tgtEl>
                                          <p:spTgt spid="9">
                                            <p:graphicEl>
                                              <a:dgm id="{07674314-471B-49AF-8329-39732970D0BD}"/>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graphicEl>
                                              <a:dgm id="{07674314-471B-49AF-8329-39732970D0BD}"/>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graphicEl>
                                              <a:dgm id="{3991FB7D-8E95-4461-8715-145F84D84788}"/>
                                            </p:graphicEl>
                                          </p:spTgt>
                                        </p:tgtEl>
                                        <p:attrNameLst>
                                          <p:attrName>style.visibility</p:attrName>
                                        </p:attrNameLst>
                                      </p:cBhvr>
                                      <p:to>
                                        <p:strVal val="visible"/>
                                      </p:to>
                                    </p:set>
                                    <p:anim calcmode="lin" valueType="num">
                                      <p:cBhvr additive="base">
                                        <p:cTn id="49" dur="500" fill="hold"/>
                                        <p:tgtEl>
                                          <p:spTgt spid="9">
                                            <p:graphicEl>
                                              <a:dgm id="{3991FB7D-8E95-4461-8715-145F84D8478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graphicEl>
                                              <a:dgm id="{3991FB7D-8E95-4461-8715-145F84D84788}"/>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graphicEl>
                                              <a:dgm id="{F19F6C5F-588B-4C7B-A883-15F45617186C}"/>
                                            </p:graphicEl>
                                          </p:spTgt>
                                        </p:tgtEl>
                                        <p:attrNameLst>
                                          <p:attrName>style.visibility</p:attrName>
                                        </p:attrNameLst>
                                      </p:cBhvr>
                                      <p:to>
                                        <p:strVal val="visible"/>
                                      </p:to>
                                    </p:set>
                                    <p:anim calcmode="lin" valueType="num">
                                      <p:cBhvr additive="base">
                                        <p:cTn id="53" dur="500" fill="hold"/>
                                        <p:tgtEl>
                                          <p:spTgt spid="9">
                                            <p:graphicEl>
                                              <a:dgm id="{F19F6C5F-588B-4C7B-A883-15F45617186C}"/>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graphicEl>
                                              <a:dgm id="{F19F6C5F-588B-4C7B-A883-15F45617186C}"/>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
                                            <p:graphicEl>
                                              <a:dgm id="{E1016185-5A65-49F3-B45C-2DEB44B20D41}"/>
                                            </p:graphicEl>
                                          </p:spTgt>
                                        </p:tgtEl>
                                        <p:attrNameLst>
                                          <p:attrName>style.visibility</p:attrName>
                                        </p:attrNameLst>
                                      </p:cBhvr>
                                      <p:to>
                                        <p:strVal val="visible"/>
                                      </p:to>
                                    </p:set>
                                    <p:anim calcmode="lin" valueType="num">
                                      <p:cBhvr additive="base">
                                        <p:cTn id="57" dur="500" fill="hold"/>
                                        <p:tgtEl>
                                          <p:spTgt spid="9">
                                            <p:graphicEl>
                                              <a:dgm id="{E1016185-5A65-49F3-B45C-2DEB44B20D41}"/>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9">
                                            <p:graphicEl>
                                              <a:dgm id="{E1016185-5A65-49F3-B45C-2DEB44B20D41}"/>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9">
                                            <p:graphicEl>
                                              <a:dgm id="{2F66CAA5-C063-4817-A38F-3DE932897A47}"/>
                                            </p:graphicEl>
                                          </p:spTgt>
                                        </p:tgtEl>
                                        <p:attrNameLst>
                                          <p:attrName>style.visibility</p:attrName>
                                        </p:attrNameLst>
                                      </p:cBhvr>
                                      <p:to>
                                        <p:strVal val="visible"/>
                                      </p:to>
                                    </p:set>
                                    <p:anim calcmode="lin" valueType="num">
                                      <p:cBhvr additive="base">
                                        <p:cTn id="63" dur="500" fill="hold"/>
                                        <p:tgtEl>
                                          <p:spTgt spid="9">
                                            <p:graphicEl>
                                              <a:dgm id="{2F66CAA5-C063-4817-A38F-3DE932897A47}"/>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9">
                                            <p:graphicEl>
                                              <a:dgm id="{2F66CAA5-C063-4817-A38F-3DE932897A47}"/>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9">
                                            <p:graphicEl>
                                              <a:dgm id="{2A360208-127A-4D51-A423-56AB6D5AED5D}"/>
                                            </p:graphicEl>
                                          </p:spTgt>
                                        </p:tgtEl>
                                        <p:attrNameLst>
                                          <p:attrName>style.visibility</p:attrName>
                                        </p:attrNameLst>
                                      </p:cBhvr>
                                      <p:to>
                                        <p:strVal val="visible"/>
                                      </p:to>
                                    </p:set>
                                    <p:anim calcmode="lin" valueType="num">
                                      <p:cBhvr additive="base">
                                        <p:cTn id="67" dur="500" fill="hold"/>
                                        <p:tgtEl>
                                          <p:spTgt spid="9">
                                            <p:graphicEl>
                                              <a:dgm id="{2A360208-127A-4D51-A423-56AB6D5AED5D}"/>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graphicEl>
                                              <a:dgm id="{2A360208-127A-4D51-A423-56AB6D5AED5D}"/>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9">
                                            <p:graphicEl>
                                              <a:dgm id="{A53306D9-8CFF-4681-B489-4DA19301FBED}"/>
                                            </p:graphicEl>
                                          </p:spTgt>
                                        </p:tgtEl>
                                        <p:attrNameLst>
                                          <p:attrName>style.visibility</p:attrName>
                                        </p:attrNameLst>
                                      </p:cBhvr>
                                      <p:to>
                                        <p:strVal val="visible"/>
                                      </p:to>
                                    </p:set>
                                    <p:anim calcmode="lin" valueType="num">
                                      <p:cBhvr additive="base">
                                        <p:cTn id="71" dur="500" fill="hold"/>
                                        <p:tgtEl>
                                          <p:spTgt spid="9">
                                            <p:graphicEl>
                                              <a:dgm id="{A53306D9-8CFF-4681-B489-4DA19301FBED}"/>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9">
                                            <p:graphicEl>
                                              <a:dgm id="{A53306D9-8CFF-4681-B489-4DA19301FBE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65138" y="960438"/>
            <a:ext cx="7604124" cy="3629025"/>
          </a:xfrm>
        </p:spPr>
        <p:txBody>
          <a:bodyPr/>
          <a:lstStyle/>
          <a:p>
            <a:r>
              <a:rPr lang="en-US" dirty="0"/>
              <a:t>Photo layout 1</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4294967295"/>
          </p:nvPr>
        </p:nvSpPr>
        <p:spPr>
          <a:xfrm>
            <a:off x="615950" y="6578600"/>
            <a:ext cx="11820525" cy="120650"/>
          </a:xfrm>
        </p:spPr>
        <p:txBody>
          <a:bodyPr/>
          <a:lstStyle/>
          <a:p>
            <a:r>
              <a:rPr lang="en-US"/>
              <a:t>© Microsoft Corporation                                                                                  								</a:t>
            </a:r>
            <a:endParaRPr lang="en-US" dirty="0"/>
          </a:p>
        </p:txBody>
      </p:sp>
      <p:pic>
        <p:nvPicPr>
          <p:cNvPr id="6" name="Grafik 5">
            <a:extLst>
              <a:ext uri="{FF2B5EF4-FFF2-40B4-BE49-F238E27FC236}">
                <a16:creationId xmlns:a16="http://schemas.microsoft.com/office/drawing/2014/main" id="{42B64995-48C9-4606-A83A-07D302D9B54B}"/>
              </a:ext>
            </a:extLst>
          </p:cNvPr>
          <p:cNvPicPr>
            <a:picLocks noChangeAspect="1"/>
          </p:cNvPicPr>
          <p:nvPr/>
        </p:nvPicPr>
        <p:blipFill rotWithShape="1">
          <a:blip r:embed="rId2"/>
          <a:srcRect r="57997"/>
          <a:stretch/>
        </p:blipFill>
        <p:spPr>
          <a:xfrm>
            <a:off x="-9526" y="-7937"/>
            <a:ext cx="5223641" cy="2176383"/>
          </a:xfrm>
          <a:prstGeom prst="rect">
            <a:avLst/>
          </a:prstGeom>
        </p:spPr>
      </p:pic>
      <p:sp>
        <p:nvSpPr>
          <p:cNvPr id="9" name="Text Placeholder 8">
            <a:extLst>
              <a:ext uri="{FF2B5EF4-FFF2-40B4-BE49-F238E27FC236}">
                <a16:creationId xmlns:a16="http://schemas.microsoft.com/office/drawing/2014/main" id="{B051C6F8-B021-4AE4-9CC8-B4C9600FE04E}"/>
              </a:ext>
            </a:extLst>
          </p:cNvPr>
          <p:cNvSpPr>
            <a:spLocks noGrp="1"/>
          </p:cNvSpPr>
          <p:nvPr>
            <p:ph type="body" sz="quarter" idx="4294967295"/>
          </p:nvPr>
        </p:nvSpPr>
        <p:spPr>
          <a:xfrm>
            <a:off x="4400550" y="460376"/>
            <a:ext cx="7608888" cy="923330"/>
          </a:xfrm>
        </p:spPr>
        <p:txBody>
          <a:bodyPr/>
          <a:lstStyle/>
          <a:p>
            <a:r>
              <a:rPr lang="en-US" dirty="0"/>
              <a:t>Session - </a:t>
            </a:r>
            <a:r>
              <a:rPr lang="en-US" sz="2400" dirty="0">
                <a:solidFill>
                  <a:schemeClr val="tx2"/>
                </a:solidFill>
                <a:latin typeface="+mn-lt"/>
              </a:rPr>
              <a:t>Enterprise Scale </a:t>
            </a:r>
            <a:r>
              <a:rPr lang="en-US" sz="2400" dirty="0" err="1">
                <a:solidFill>
                  <a:schemeClr val="tx2"/>
                </a:solidFill>
                <a:latin typeface="+mn-lt"/>
              </a:rPr>
              <a:t>Einführung</a:t>
            </a:r>
            <a:endParaRPr lang="en-US" dirty="0">
              <a:solidFill>
                <a:schemeClr val="tx2"/>
              </a:solidFill>
            </a:endParaRPr>
          </a:p>
          <a:p>
            <a:endParaRPr lang="en-US" dirty="0"/>
          </a:p>
        </p:txBody>
      </p:sp>
      <p:sp>
        <p:nvSpPr>
          <p:cNvPr id="8" name="Text Placeholder 7">
            <a:extLst>
              <a:ext uri="{FF2B5EF4-FFF2-40B4-BE49-F238E27FC236}">
                <a16:creationId xmlns:a16="http://schemas.microsoft.com/office/drawing/2014/main" id="{047413F0-CDA5-48E0-BF29-699F552C27D6}"/>
              </a:ext>
            </a:extLst>
          </p:cNvPr>
          <p:cNvSpPr>
            <a:spLocks noGrp="1"/>
          </p:cNvSpPr>
          <p:nvPr>
            <p:ph type="body" sz="quarter" idx="4294967295"/>
          </p:nvPr>
        </p:nvSpPr>
        <p:spPr>
          <a:xfrm>
            <a:off x="482600" y="2774950"/>
            <a:ext cx="4919662" cy="2400657"/>
          </a:xfrm>
        </p:spPr>
        <p:txBody>
          <a:bodyPr/>
          <a:lstStyle/>
          <a:p>
            <a:r>
              <a:rPr lang="en-US" dirty="0"/>
              <a:t>AGENDA</a:t>
            </a:r>
          </a:p>
          <a:p>
            <a:endParaRPr lang="en-US" dirty="0"/>
          </a:p>
          <a:p>
            <a:pPr marL="342900" indent="-342900">
              <a:buFont typeface="Arial" panose="020B0604020202020204" pitchFamily="34" charset="0"/>
              <a:buChar char="•"/>
            </a:pPr>
            <a:r>
              <a:rPr lang="en-US" dirty="0"/>
              <a:t>Introduction</a:t>
            </a:r>
          </a:p>
          <a:p>
            <a:pPr marL="342900" indent="-342900">
              <a:buFont typeface="Arial" panose="020B0604020202020204" pitchFamily="34" charset="0"/>
              <a:buChar char="•"/>
            </a:pPr>
            <a:r>
              <a:rPr lang="en-US" dirty="0"/>
              <a:t>Design principles</a:t>
            </a:r>
          </a:p>
          <a:p>
            <a:pPr marL="342900" indent="-342900">
              <a:buFont typeface="Arial" panose="020B0604020202020204" pitchFamily="34" charset="0"/>
              <a:buChar char="•"/>
            </a:pPr>
            <a:r>
              <a:rPr lang="en-US" dirty="0"/>
              <a:t>Design areas</a:t>
            </a:r>
          </a:p>
          <a:p>
            <a:pPr marL="342900" indent="-342900">
              <a:buFont typeface="Arial" panose="020B0604020202020204" pitchFamily="34" charset="0"/>
              <a:buChar char="•"/>
            </a:pPr>
            <a:r>
              <a:rPr lang="en-US" dirty="0"/>
              <a:t>Implementation Guide</a:t>
            </a:r>
          </a:p>
        </p:txBody>
      </p:sp>
      <p:pic>
        <p:nvPicPr>
          <p:cNvPr id="14" name="Grafik 13">
            <a:extLst>
              <a:ext uri="{FF2B5EF4-FFF2-40B4-BE49-F238E27FC236}">
                <a16:creationId xmlns:a16="http://schemas.microsoft.com/office/drawing/2014/main" id="{F8B07B34-3BED-4A81-AC20-FE1DDC328EEC}"/>
              </a:ext>
            </a:extLst>
          </p:cNvPr>
          <p:cNvPicPr>
            <a:picLocks noChangeAspect="1"/>
          </p:cNvPicPr>
          <p:nvPr/>
        </p:nvPicPr>
        <p:blipFill rotWithShape="1">
          <a:blip r:embed="rId2"/>
          <a:srcRect l="63888" t="-1477" r="772" b="1477"/>
          <a:stretch/>
        </p:blipFill>
        <p:spPr>
          <a:xfrm>
            <a:off x="7953375" y="4402217"/>
            <a:ext cx="4394965" cy="2176383"/>
          </a:xfrm>
          <a:prstGeom prst="rect">
            <a:avLst/>
          </a:prstGeom>
        </p:spPr>
      </p:pic>
    </p:spTree>
    <p:extLst>
      <p:ext uri="{BB962C8B-B14F-4D97-AF65-F5344CB8AC3E}">
        <p14:creationId xmlns:p14="http://schemas.microsoft.com/office/powerpoint/2010/main" val="10909669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603512" y="600686"/>
            <a:ext cx="11237870" cy="565027"/>
          </a:xfrm>
          <a:prstGeom prst="rect">
            <a:avLst/>
          </a:prstGeom>
        </p:spPr>
        <p:txBody>
          <a:bodyPr wrap="square" anchor="t">
            <a:normAutofit fontScale="90000"/>
          </a:bodyPr>
          <a:lstStyle/>
          <a:p>
            <a:r>
              <a:rPr lang="en-US" sz="3672" b="1" dirty="0"/>
              <a:t>Enterprise-scale Design Principles</a:t>
            </a:r>
            <a:endParaRPr lang="en-GB" sz="3672" b="1" dirty="0"/>
          </a:p>
        </p:txBody>
      </p:sp>
      <p:sp>
        <p:nvSpPr>
          <p:cNvPr id="7" name="Content Placeholder 2">
            <a:extLst>
              <a:ext uri="{FF2B5EF4-FFF2-40B4-BE49-F238E27FC236}">
                <a16:creationId xmlns:a16="http://schemas.microsoft.com/office/drawing/2014/main" id="{04E847B4-7F69-44E2-8C01-6A57A2186AA3}"/>
              </a:ext>
            </a:extLst>
          </p:cNvPr>
          <p:cNvSpPr>
            <a:spLocks noGrp="1"/>
          </p:cNvSpPr>
          <p:nvPr>
            <p:ph sz="quarter" idx="12"/>
          </p:nvPr>
        </p:nvSpPr>
        <p:spPr>
          <a:xfrm>
            <a:off x="760957" y="4760814"/>
            <a:ext cx="5315516" cy="1839161"/>
          </a:xfrm>
          <a:prstGeom prst="rect">
            <a:avLst/>
          </a:prstGeom>
        </p:spPr>
        <p:txBody>
          <a:bodyPr wrap="square" anchor="ctr">
            <a:normAutofit/>
          </a:bodyPr>
          <a:lstStyle/>
          <a:p>
            <a:pPr marL="0" indent="0">
              <a:buNone/>
            </a:pPr>
            <a:r>
              <a:rPr lang="en-US" sz="1632" dirty="0">
                <a:solidFill>
                  <a:srgbClr val="24292E"/>
                </a:solidFill>
                <a:latin typeface="+mn-lt"/>
              </a:rPr>
              <a:t>Subscriptions should be used as a unit of management and scale aligned with business needs and priorities, to support business areas and portfolio owners to accelerate application migrations and new application development. </a:t>
            </a:r>
            <a:endParaRPr lang="en-US" sz="2448" dirty="0">
              <a:latin typeface="+mn-lt"/>
            </a:endParaRPr>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933644820"/>
              </p:ext>
            </p:extLst>
          </p:nvPr>
        </p:nvGraphicFramePr>
        <p:xfrm>
          <a:off x="6517771" y="1463669"/>
          <a:ext cx="5323611" cy="4930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Content Placeholder 3">
            <a:extLst>
              <a:ext uri="{FF2B5EF4-FFF2-40B4-BE49-F238E27FC236}">
                <a16:creationId xmlns:a16="http://schemas.microsoft.com/office/drawing/2014/main" id="{77BDA201-9020-43A0-9184-EBE8E6657E4F}"/>
              </a:ext>
            </a:extLst>
          </p:cNvPr>
          <p:cNvPicPr>
            <a:picLocks noChangeAspect="1"/>
          </p:cNvPicPr>
          <p:nvPr/>
        </p:nvPicPr>
        <p:blipFill rotWithShape="1">
          <a:blip r:embed="rId8"/>
          <a:stretch/>
        </p:blipFill>
        <p:spPr>
          <a:xfrm>
            <a:off x="467183" y="1463669"/>
            <a:ext cx="5625022" cy="2995323"/>
          </a:xfrm>
          <a:prstGeom prst="rect">
            <a:avLst/>
          </a:prstGeom>
          <a:noFill/>
        </p:spPr>
      </p:pic>
    </p:spTree>
    <p:extLst>
      <p:ext uri="{BB962C8B-B14F-4D97-AF65-F5344CB8AC3E}">
        <p14:creationId xmlns:p14="http://schemas.microsoft.com/office/powerpoint/2010/main" val="4706169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graphicEl>
                                              <a:dgm id="{51145009-1BA3-45CD-AFCD-EF9913C854E0}"/>
                                            </p:graphicEl>
                                          </p:spTgt>
                                        </p:tgtEl>
                                        <p:attrNameLst>
                                          <p:attrName>style.visibility</p:attrName>
                                        </p:attrNameLst>
                                      </p:cBhvr>
                                      <p:to>
                                        <p:strVal val="visible"/>
                                      </p:to>
                                    </p:set>
                                    <p:anim calcmode="lin" valueType="num">
                                      <p:cBhvr additive="base">
                                        <p:cTn id="7" dur="500" fill="hold"/>
                                        <p:tgtEl>
                                          <p:spTgt spid="9">
                                            <p:graphicEl>
                                              <a:dgm id="{51145009-1BA3-45CD-AFCD-EF9913C854E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graphicEl>
                                              <a:dgm id="{51145009-1BA3-45CD-AFCD-EF9913C854E0}"/>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graphicEl>
                                              <a:dgm id="{FBA1EFB4-1D21-47C7-A630-9ACE0C0BC95C}"/>
                                            </p:graphicEl>
                                          </p:spTgt>
                                        </p:tgtEl>
                                        <p:attrNameLst>
                                          <p:attrName>style.visibility</p:attrName>
                                        </p:attrNameLst>
                                      </p:cBhvr>
                                      <p:to>
                                        <p:strVal val="visible"/>
                                      </p:to>
                                    </p:set>
                                    <p:anim calcmode="lin" valueType="num">
                                      <p:cBhvr additive="base">
                                        <p:cTn id="11" dur="500" fill="hold"/>
                                        <p:tgtEl>
                                          <p:spTgt spid="9">
                                            <p:graphicEl>
                                              <a:dgm id="{FBA1EFB4-1D21-47C7-A630-9ACE0C0BC95C}"/>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graphicEl>
                                              <a:dgm id="{FBA1EFB4-1D21-47C7-A630-9ACE0C0BC95C}"/>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graphicEl>
                                              <a:dgm id="{154EC152-9BCD-4E93-93DE-AB93FEB2C8A8}"/>
                                            </p:graphicEl>
                                          </p:spTgt>
                                        </p:tgtEl>
                                        <p:attrNameLst>
                                          <p:attrName>style.visibility</p:attrName>
                                        </p:attrNameLst>
                                      </p:cBhvr>
                                      <p:to>
                                        <p:strVal val="visible"/>
                                      </p:to>
                                    </p:set>
                                    <p:anim calcmode="lin" valueType="num">
                                      <p:cBhvr additive="base">
                                        <p:cTn id="15" dur="500" fill="hold"/>
                                        <p:tgtEl>
                                          <p:spTgt spid="9">
                                            <p:graphicEl>
                                              <a:dgm id="{154EC152-9BCD-4E93-93DE-AB93FEB2C8A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graphicEl>
                                              <a:dgm id="{154EC152-9BCD-4E93-93DE-AB93FEB2C8A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graphicEl>
                                              <a:dgm id="{B6CA4A77-9A1D-43CC-A4ED-0479197E21E7}"/>
                                            </p:graphicEl>
                                          </p:spTgt>
                                        </p:tgtEl>
                                        <p:attrNameLst>
                                          <p:attrName>style.visibility</p:attrName>
                                        </p:attrNameLst>
                                      </p:cBhvr>
                                      <p:to>
                                        <p:strVal val="visible"/>
                                      </p:to>
                                    </p:set>
                                    <p:anim calcmode="lin" valueType="num">
                                      <p:cBhvr additive="base">
                                        <p:cTn id="21" dur="500" fill="hold"/>
                                        <p:tgtEl>
                                          <p:spTgt spid="9">
                                            <p:graphicEl>
                                              <a:dgm id="{B6CA4A77-9A1D-43CC-A4ED-0479197E21E7}"/>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graphicEl>
                                              <a:dgm id="{B6CA4A77-9A1D-43CC-A4ED-0479197E21E7}"/>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graphicEl>
                                              <a:dgm id="{841DA7F5-DBEC-48A2-8207-FA74CA80C581}"/>
                                            </p:graphicEl>
                                          </p:spTgt>
                                        </p:tgtEl>
                                        <p:attrNameLst>
                                          <p:attrName>style.visibility</p:attrName>
                                        </p:attrNameLst>
                                      </p:cBhvr>
                                      <p:to>
                                        <p:strVal val="visible"/>
                                      </p:to>
                                    </p:set>
                                    <p:anim calcmode="lin" valueType="num">
                                      <p:cBhvr additive="base">
                                        <p:cTn id="25" dur="500" fill="hold"/>
                                        <p:tgtEl>
                                          <p:spTgt spid="9">
                                            <p:graphicEl>
                                              <a:dgm id="{841DA7F5-DBEC-48A2-8207-FA74CA80C58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graphicEl>
                                              <a:dgm id="{841DA7F5-DBEC-48A2-8207-FA74CA80C581}"/>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graphicEl>
                                              <a:dgm id="{8C45CCB6-2EA1-439C-933F-E64FE5909B0A}"/>
                                            </p:graphicEl>
                                          </p:spTgt>
                                        </p:tgtEl>
                                        <p:attrNameLst>
                                          <p:attrName>style.visibility</p:attrName>
                                        </p:attrNameLst>
                                      </p:cBhvr>
                                      <p:to>
                                        <p:strVal val="visible"/>
                                      </p:to>
                                    </p:set>
                                    <p:anim calcmode="lin" valueType="num">
                                      <p:cBhvr additive="base">
                                        <p:cTn id="29" dur="500" fill="hold"/>
                                        <p:tgtEl>
                                          <p:spTgt spid="9">
                                            <p:graphicEl>
                                              <a:dgm id="{8C45CCB6-2EA1-439C-933F-E64FE5909B0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graphicEl>
                                              <a:dgm id="{8C45CCB6-2EA1-439C-933F-E64FE5909B0A}"/>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graphicEl>
                                              <a:dgm id="{DF4DAF69-1CF3-4319-B01D-9DA860A3FAF8}"/>
                                            </p:graphicEl>
                                          </p:spTgt>
                                        </p:tgtEl>
                                        <p:attrNameLst>
                                          <p:attrName>style.visibility</p:attrName>
                                        </p:attrNameLst>
                                      </p:cBhvr>
                                      <p:to>
                                        <p:strVal val="visible"/>
                                      </p:to>
                                    </p:set>
                                    <p:anim calcmode="lin" valueType="num">
                                      <p:cBhvr additive="base">
                                        <p:cTn id="35" dur="500" fill="hold"/>
                                        <p:tgtEl>
                                          <p:spTgt spid="9">
                                            <p:graphicEl>
                                              <a:dgm id="{DF4DAF69-1CF3-4319-B01D-9DA860A3FAF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graphicEl>
                                              <a:dgm id="{DF4DAF69-1CF3-4319-B01D-9DA860A3FAF8}"/>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graphicEl>
                                              <a:dgm id="{DC46849B-4671-441A-AE42-53F3115AF42C}"/>
                                            </p:graphicEl>
                                          </p:spTgt>
                                        </p:tgtEl>
                                        <p:attrNameLst>
                                          <p:attrName>style.visibility</p:attrName>
                                        </p:attrNameLst>
                                      </p:cBhvr>
                                      <p:to>
                                        <p:strVal val="visible"/>
                                      </p:to>
                                    </p:set>
                                    <p:anim calcmode="lin" valueType="num">
                                      <p:cBhvr additive="base">
                                        <p:cTn id="39" dur="500" fill="hold"/>
                                        <p:tgtEl>
                                          <p:spTgt spid="9">
                                            <p:graphicEl>
                                              <a:dgm id="{DC46849B-4671-441A-AE42-53F3115AF42C}"/>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graphicEl>
                                              <a:dgm id="{DC46849B-4671-441A-AE42-53F3115AF42C}"/>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graphicEl>
                                              <a:dgm id="{07674314-471B-49AF-8329-39732970D0BD}"/>
                                            </p:graphicEl>
                                          </p:spTgt>
                                        </p:tgtEl>
                                        <p:attrNameLst>
                                          <p:attrName>style.visibility</p:attrName>
                                        </p:attrNameLst>
                                      </p:cBhvr>
                                      <p:to>
                                        <p:strVal val="visible"/>
                                      </p:to>
                                    </p:set>
                                    <p:anim calcmode="lin" valueType="num">
                                      <p:cBhvr additive="base">
                                        <p:cTn id="43" dur="500" fill="hold"/>
                                        <p:tgtEl>
                                          <p:spTgt spid="9">
                                            <p:graphicEl>
                                              <a:dgm id="{07674314-471B-49AF-8329-39732970D0BD}"/>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graphicEl>
                                              <a:dgm id="{07674314-471B-49AF-8329-39732970D0BD}"/>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graphicEl>
                                              <a:dgm id="{3991FB7D-8E95-4461-8715-145F84D84788}"/>
                                            </p:graphicEl>
                                          </p:spTgt>
                                        </p:tgtEl>
                                        <p:attrNameLst>
                                          <p:attrName>style.visibility</p:attrName>
                                        </p:attrNameLst>
                                      </p:cBhvr>
                                      <p:to>
                                        <p:strVal val="visible"/>
                                      </p:to>
                                    </p:set>
                                    <p:anim calcmode="lin" valueType="num">
                                      <p:cBhvr additive="base">
                                        <p:cTn id="49" dur="500" fill="hold"/>
                                        <p:tgtEl>
                                          <p:spTgt spid="9">
                                            <p:graphicEl>
                                              <a:dgm id="{3991FB7D-8E95-4461-8715-145F84D8478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graphicEl>
                                              <a:dgm id="{3991FB7D-8E95-4461-8715-145F84D84788}"/>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graphicEl>
                                              <a:dgm id="{F19F6C5F-588B-4C7B-A883-15F45617186C}"/>
                                            </p:graphicEl>
                                          </p:spTgt>
                                        </p:tgtEl>
                                        <p:attrNameLst>
                                          <p:attrName>style.visibility</p:attrName>
                                        </p:attrNameLst>
                                      </p:cBhvr>
                                      <p:to>
                                        <p:strVal val="visible"/>
                                      </p:to>
                                    </p:set>
                                    <p:anim calcmode="lin" valueType="num">
                                      <p:cBhvr additive="base">
                                        <p:cTn id="53" dur="500" fill="hold"/>
                                        <p:tgtEl>
                                          <p:spTgt spid="9">
                                            <p:graphicEl>
                                              <a:dgm id="{F19F6C5F-588B-4C7B-A883-15F45617186C}"/>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graphicEl>
                                              <a:dgm id="{F19F6C5F-588B-4C7B-A883-15F45617186C}"/>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
                                            <p:graphicEl>
                                              <a:dgm id="{E1016185-5A65-49F3-B45C-2DEB44B20D41}"/>
                                            </p:graphicEl>
                                          </p:spTgt>
                                        </p:tgtEl>
                                        <p:attrNameLst>
                                          <p:attrName>style.visibility</p:attrName>
                                        </p:attrNameLst>
                                      </p:cBhvr>
                                      <p:to>
                                        <p:strVal val="visible"/>
                                      </p:to>
                                    </p:set>
                                    <p:anim calcmode="lin" valueType="num">
                                      <p:cBhvr additive="base">
                                        <p:cTn id="57" dur="500" fill="hold"/>
                                        <p:tgtEl>
                                          <p:spTgt spid="9">
                                            <p:graphicEl>
                                              <a:dgm id="{E1016185-5A65-49F3-B45C-2DEB44B20D41}"/>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9">
                                            <p:graphicEl>
                                              <a:dgm id="{E1016185-5A65-49F3-B45C-2DEB44B20D41}"/>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9">
                                            <p:graphicEl>
                                              <a:dgm id="{2F66CAA5-C063-4817-A38F-3DE932897A47}"/>
                                            </p:graphicEl>
                                          </p:spTgt>
                                        </p:tgtEl>
                                        <p:attrNameLst>
                                          <p:attrName>style.visibility</p:attrName>
                                        </p:attrNameLst>
                                      </p:cBhvr>
                                      <p:to>
                                        <p:strVal val="visible"/>
                                      </p:to>
                                    </p:set>
                                    <p:anim calcmode="lin" valueType="num">
                                      <p:cBhvr additive="base">
                                        <p:cTn id="63" dur="500" fill="hold"/>
                                        <p:tgtEl>
                                          <p:spTgt spid="9">
                                            <p:graphicEl>
                                              <a:dgm id="{2F66CAA5-C063-4817-A38F-3DE932897A47}"/>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9">
                                            <p:graphicEl>
                                              <a:dgm id="{2F66CAA5-C063-4817-A38F-3DE932897A47}"/>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9">
                                            <p:graphicEl>
                                              <a:dgm id="{2A360208-127A-4D51-A423-56AB6D5AED5D}"/>
                                            </p:graphicEl>
                                          </p:spTgt>
                                        </p:tgtEl>
                                        <p:attrNameLst>
                                          <p:attrName>style.visibility</p:attrName>
                                        </p:attrNameLst>
                                      </p:cBhvr>
                                      <p:to>
                                        <p:strVal val="visible"/>
                                      </p:to>
                                    </p:set>
                                    <p:anim calcmode="lin" valueType="num">
                                      <p:cBhvr additive="base">
                                        <p:cTn id="67" dur="500" fill="hold"/>
                                        <p:tgtEl>
                                          <p:spTgt spid="9">
                                            <p:graphicEl>
                                              <a:dgm id="{2A360208-127A-4D51-A423-56AB6D5AED5D}"/>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graphicEl>
                                              <a:dgm id="{2A360208-127A-4D51-A423-56AB6D5AED5D}"/>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9">
                                            <p:graphicEl>
                                              <a:dgm id="{A53306D9-8CFF-4681-B489-4DA19301FBED}"/>
                                            </p:graphicEl>
                                          </p:spTgt>
                                        </p:tgtEl>
                                        <p:attrNameLst>
                                          <p:attrName>style.visibility</p:attrName>
                                        </p:attrNameLst>
                                      </p:cBhvr>
                                      <p:to>
                                        <p:strVal val="visible"/>
                                      </p:to>
                                    </p:set>
                                    <p:anim calcmode="lin" valueType="num">
                                      <p:cBhvr additive="base">
                                        <p:cTn id="71" dur="500" fill="hold"/>
                                        <p:tgtEl>
                                          <p:spTgt spid="9">
                                            <p:graphicEl>
                                              <a:dgm id="{A53306D9-8CFF-4681-B489-4DA19301FBED}"/>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9">
                                            <p:graphicEl>
                                              <a:dgm id="{A53306D9-8CFF-4681-B489-4DA19301FBE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603512" y="600686"/>
            <a:ext cx="11237870" cy="565027"/>
          </a:xfrm>
          <a:prstGeom prst="rect">
            <a:avLst/>
          </a:prstGeom>
        </p:spPr>
        <p:txBody>
          <a:bodyPr wrap="square" anchor="t">
            <a:normAutofit fontScale="90000"/>
          </a:bodyPr>
          <a:lstStyle/>
          <a:p>
            <a:r>
              <a:rPr lang="en-US" sz="3672" b="1"/>
              <a:t>Enterprise-scale Design Principles</a:t>
            </a:r>
            <a:endParaRPr lang="en-GB" sz="3672" b="1"/>
          </a:p>
        </p:txBody>
      </p:sp>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31283" y="1463669"/>
            <a:ext cx="4650241" cy="4951689"/>
          </a:xfrm>
          <a:prstGeom prst="rect">
            <a:avLst/>
          </a:prstGeom>
        </p:spPr>
        <p:txBody>
          <a:bodyPr wrap="square" anchor="ctr">
            <a:normAutofit/>
          </a:bodyPr>
          <a:lstStyle/>
          <a:p>
            <a:pPr marL="0" indent="0">
              <a:buNone/>
            </a:pPr>
            <a:r>
              <a:rPr lang="en-US" sz="1836">
                <a:solidFill>
                  <a:srgbClr val="24292E"/>
                </a:solidFill>
                <a:latin typeface="+mn-lt"/>
              </a:rPr>
              <a:t>Azure Policy should be used to provide the </a:t>
            </a:r>
            <a:r>
              <a:rPr lang="en-US" sz="1836" b="1">
                <a:solidFill>
                  <a:srgbClr val="24292E"/>
                </a:solidFill>
                <a:latin typeface="+mn-lt"/>
              </a:rPr>
              <a:t>guard-rails</a:t>
            </a:r>
            <a:r>
              <a:rPr lang="en-US" sz="1836">
                <a:solidFill>
                  <a:srgbClr val="24292E"/>
                </a:solidFill>
                <a:latin typeface="+mn-lt"/>
              </a:rPr>
              <a:t> and ensure the continued compliance of the customer platform and applications deployed onto it, whilst also providing application owners sufficient freedom and a secure unhindered path to cloud.</a:t>
            </a:r>
            <a:endParaRPr lang="en-US" sz="2856">
              <a:latin typeface="+mn-lt"/>
            </a:endParaRPr>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717865749"/>
              </p:ext>
            </p:extLst>
          </p:nvPr>
        </p:nvGraphicFramePr>
        <p:xfrm>
          <a:off x="6517771" y="1463669"/>
          <a:ext cx="5323611" cy="4930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79228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graphicEl>
                                              <a:dgm id="{51145009-1BA3-45CD-AFCD-EF9913C854E0}"/>
                                            </p:graphicEl>
                                          </p:spTgt>
                                        </p:tgtEl>
                                        <p:attrNameLst>
                                          <p:attrName>style.visibility</p:attrName>
                                        </p:attrNameLst>
                                      </p:cBhvr>
                                      <p:to>
                                        <p:strVal val="visible"/>
                                      </p:to>
                                    </p:set>
                                    <p:anim calcmode="lin" valueType="num">
                                      <p:cBhvr additive="base">
                                        <p:cTn id="7" dur="500" fill="hold"/>
                                        <p:tgtEl>
                                          <p:spTgt spid="9">
                                            <p:graphicEl>
                                              <a:dgm id="{51145009-1BA3-45CD-AFCD-EF9913C854E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graphicEl>
                                              <a:dgm id="{51145009-1BA3-45CD-AFCD-EF9913C854E0}"/>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graphicEl>
                                              <a:dgm id="{FBA1EFB4-1D21-47C7-A630-9ACE0C0BC95C}"/>
                                            </p:graphicEl>
                                          </p:spTgt>
                                        </p:tgtEl>
                                        <p:attrNameLst>
                                          <p:attrName>style.visibility</p:attrName>
                                        </p:attrNameLst>
                                      </p:cBhvr>
                                      <p:to>
                                        <p:strVal val="visible"/>
                                      </p:to>
                                    </p:set>
                                    <p:anim calcmode="lin" valueType="num">
                                      <p:cBhvr additive="base">
                                        <p:cTn id="11" dur="500" fill="hold"/>
                                        <p:tgtEl>
                                          <p:spTgt spid="9">
                                            <p:graphicEl>
                                              <a:dgm id="{FBA1EFB4-1D21-47C7-A630-9ACE0C0BC95C}"/>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graphicEl>
                                              <a:dgm id="{FBA1EFB4-1D21-47C7-A630-9ACE0C0BC95C}"/>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graphicEl>
                                              <a:dgm id="{154EC152-9BCD-4E93-93DE-AB93FEB2C8A8}"/>
                                            </p:graphicEl>
                                          </p:spTgt>
                                        </p:tgtEl>
                                        <p:attrNameLst>
                                          <p:attrName>style.visibility</p:attrName>
                                        </p:attrNameLst>
                                      </p:cBhvr>
                                      <p:to>
                                        <p:strVal val="visible"/>
                                      </p:to>
                                    </p:set>
                                    <p:anim calcmode="lin" valueType="num">
                                      <p:cBhvr additive="base">
                                        <p:cTn id="15" dur="500" fill="hold"/>
                                        <p:tgtEl>
                                          <p:spTgt spid="9">
                                            <p:graphicEl>
                                              <a:dgm id="{154EC152-9BCD-4E93-93DE-AB93FEB2C8A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graphicEl>
                                              <a:dgm id="{154EC152-9BCD-4E93-93DE-AB93FEB2C8A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graphicEl>
                                              <a:dgm id="{B6CA4A77-9A1D-43CC-A4ED-0479197E21E7}"/>
                                            </p:graphicEl>
                                          </p:spTgt>
                                        </p:tgtEl>
                                        <p:attrNameLst>
                                          <p:attrName>style.visibility</p:attrName>
                                        </p:attrNameLst>
                                      </p:cBhvr>
                                      <p:to>
                                        <p:strVal val="visible"/>
                                      </p:to>
                                    </p:set>
                                    <p:anim calcmode="lin" valueType="num">
                                      <p:cBhvr additive="base">
                                        <p:cTn id="21" dur="500" fill="hold"/>
                                        <p:tgtEl>
                                          <p:spTgt spid="9">
                                            <p:graphicEl>
                                              <a:dgm id="{B6CA4A77-9A1D-43CC-A4ED-0479197E21E7}"/>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graphicEl>
                                              <a:dgm id="{B6CA4A77-9A1D-43CC-A4ED-0479197E21E7}"/>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graphicEl>
                                              <a:dgm id="{841DA7F5-DBEC-48A2-8207-FA74CA80C581}"/>
                                            </p:graphicEl>
                                          </p:spTgt>
                                        </p:tgtEl>
                                        <p:attrNameLst>
                                          <p:attrName>style.visibility</p:attrName>
                                        </p:attrNameLst>
                                      </p:cBhvr>
                                      <p:to>
                                        <p:strVal val="visible"/>
                                      </p:to>
                                    </p:set>
                                    <p:anim calcmode="lin" valueType="num">
                                      <p:cBhvr additive="base">
                                        <p:cTn id="25" dur="500" fill="hold"/>
                                        <p:tgtEl>
                                          <p:spTgt spid="9">
                                            <p:graphicEl>
                                              <a:dgm id="{841DA7F5-DBEC-48A2-8207-FA74CA80C58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graphicEl>
                                              <a:dgm id="{841DA7F5-DBEC-48A2-8207-FA74CA80C581}"/>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graphicEl>
                                              <a:dgm id="{8C45CCB6-2EA1-439C-933F-E64FE5909B0A}"/>
                                            </p:graphicEl>
                                          </p:spTgt>
                                        </p:tgtEl>
                                        <p:attrNameLst>
                                          <p:attrName>style.visibility</p:attrName>
                                        </p:attrNameLst>
                                      </p:cBhvr>
                                      <p:to>
                                        <p:strVal val="visible"/>
                                      </p:to>
                                    </p:set>
                                    <p:anim calcmode="lin" valueType="num">
                                      <p:cBhvr additive="base">
                                        <p:cTn id="29" dur="500" fill="hold"/>
                                        <p:tgtEl>
                                          <p:spTgt spid="9">
                                            <p:graphicEl>
                                              <a:dgm id="{8C45CCB6-2EA1-439C-933F-E64FE5909B0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graphicEl>
                                              <a:dgm id="{8C45CCB6-2EA1-439C-933F-E64FE5909B0A}"/>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graphicEl>
                                              <a:dgm id="{DF4DAF69-1CF3-4319-B01D-9DA860A3FAF8}"/>
                                            </p:graphicEl>
                                          </p:spTgt>
                                        </p:tgtEl>
                                        <p:attrNameLst>
                                          <p:attrName>style.visibility</p:attrName>
                                        </p:attrNameLst>
                                      </p:cBhvr>
                                      <p:to>
                                        <p:strVal val="visible"/>
                                      </p:to>
                                    </p:set>
                                    <p:anim calcmode="lin" valueType="num">
                                      <p:cBhvr additive="base">
                                        <p:cTn id="35" dur="500" fill="hold"/>
                                        <p:tgtEl>
                                          <p:spTgt spid="9">
                                            <p:graphicEl>
                                              <a:dgm id="{DF4DAF69-1CF3-4319-B01D-9DA860A3FAF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graphicEl>
                                              <a:dgm id="{DF4DAF69-1CF3-4319-B01D-9DA860A3FAF8}"/>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graphicEl>
                                              <a:dgm id="{DC46849B-4671-441A-AE42-53F3115AF42C}"/>
                                            </p:graphicEl>
                                          </p:spTgt>
                                        </p:tgtEl>
                                        <p:attrNameLst>
                                          <p:attrName>style.visibility</p:attrName>
                                        </p:attrNameLst>
                                      </p:cBhvr>
                                      <p:to>
                                        <p:strVal val="visible"/>
                                      </p:to>
                                    </p:set>
                                    <p:anim calcmode="lin" valueType="num">
                                      <p:cBhvr additive="base">
                                        <p:cTn id="39" dur="500" fill="hold"/>
                                        <p:tgtEl>
                                          <p:spTgt spid="9">
                                            <p:graphicEl>
                                              <a:dgm id="{DC46849B-4671-441A-AE42-53F3115AF42C}"/>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graphicEl>
                                              <a:dgm id="{DC46849B-4671-441A-AE42-53F3115AF42C}"/>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graphicEl>
                                              <a:dgm id="{07674314-471B-49AF-8329-39732970D0BD}"/>
                                            </p:graphicEl>
                                          </p:spTgt>
                                        </p:tgtEl>
                                        <p:attrNameLst>
                                          <p:attrName>style.visibility</p:attrName>
                                        </p:attrNameLst>
                                      </p:cBhvr>
                                      <p:to>
                                        <p:strVal val="visible"/>
                                      </p:to>
                                    </p:set>
                                    <p:anim calcmode="lin" valueType="num">
                                      <p:cBhvr additive="base">
                                        <p:cTn id="43" dur="500" fill="hold"/>
                                        <p:tgtEl>
                                          <p:spTgt spid="9">
                                            <p:graphicEl>
                                              <a:dgm id="{07674314-471B-49AF-8329-39732970D0BD}"/>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graphicEl>
                                              <a:dgm id="{07674314-471B-49AF-8329-39732970D0BD}"/>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graphicEl>
                                              <a:dgm id="{3991FB7D-8E95-4461-8715-145F84D84788}"/>
                                            </p:graphicEl>
                                          </p:spTgt>
                                        </p:tgtEl>
                                        <p:attrNameLst>
                                          <p:attrName>style.visibility</p:attrName>
                                        </p:attrNameLst>
                                      </p:cBhvr>
                                      <p:to>
                                        <p:strVal val="visible"/>
                                      </p:to>
                                    </p:set>
                                    <p:anim calcmode="lin" valueType="num">
                                      <p:cBhvr additive="base">
                                        <p:cTn id="49" dur="500" fill="hold"/>
                                        <p:tgtEl>
                                          <p:spTgt spid="9">
                                            <p:graphicEl>
                                              <a:dgm id="{3991FB7D-8E95-4461-8715-145F84D8478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graphicEl>
                                              <a:dgm id="{3991FB7D-8E95-4461-8715-145F84D84788}"/>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graphicEl>
                                              <a:dgm id="{F19F6C5F-588B-4C7B-A883-15F45617186C}"/>
                                            </p:graphicEl>
                                          </p:spTgt>
                                        </p:tgtEl>
                                        <p:attrNameLst>
                                          <p:attrName>style.visibility</p:attrName>
                                        </p:attrNameLst>
                                      </p:cBhvr>
                                      <p:to>
                                        <p:strVal val="visible"/>
                                      </p:to>
                                    </p:set>
                                    <p:anim calcmode="lin" valueType="num">
                                      <p:cBhvr additive="base">
                                        <p:cTn id="53" dur="500" fill="hold"/>
                                        <p:tgtEl>
                                          <p:spTgt spid="9">
                                            <p:graphicEl>
                                              <a:dgm id="{F19F6C5F-588B-4C7B-A883-15F45617186C}"/>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graphicEl>
                                              <a:dgm id="{F19F6C5F-588B-4C7B-A883-15F45617186C}"/>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
                                            <p:graphicEl>
                                              <a:dgm id="{E1016185-5A65-49F3-B45C-2DEB44B20D41}"/>
                                            </p:graphicEl>
                                          </p:spTgt>
                                        </p:tgtEl>
                                        <p:attrNameLst>
                                          <p:attrName>style.visibility</p:attrName>
                                        </p:attrNameLst>
                                      </p:cBhvr>
                                      <p:to>
                                        <p:strVal val="visible"/>
                                      </p:to>
                                    </p:set>
                                    <p:anim calcmode="lin" valueType="num">
                                      <p:cBhvr additive="base">
                                        <p:cTn id="57" dur="500" fill="hold"/>
                                        <p:tgtEl>
                                          <p:spTgt spid="9">
                                            <p:graphicEl>
                                              <a:dgm id="{E1016185-5A65-49F3-B45C-2DEB44B20D41}"/>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9">
                                            <p:graphicEl>
                                              <a:dgm id="{E1016185-5A65-49F3-B45C-2DEB44B20D41}"/>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9">
                                            <p:graphicEl>
                                              <a:dgm id="{2F66CAA5-C063-4817-A38F-3DE932897A47}"/>
                                            </p:graphicEl>
                                          </p:spTgt>
                                        </p:tgtEl>
                                        <p:attrNameLst>
                                          <p:attrName>style.visibility</p:attrName>
                                        </p:attrNameLst>
                                      </p:cBhvr>
                                      <p:to>
                                        <p:strVal val="visible"/>
                                      </p:to>
                                    </p:set>
                                    <p:anim calcmode="lin" valueType="num">
                                      <p:cBhvr additive="base">
                                        <p:cTn id="63" dur="500" fill="hold"/>
                                        <p:tgtEl>
                                          <p:spTgt spid="9">
                                            <p:graphicEl>
                                              <a:dgm id="{2F66CAA5-C063-4817-A38F-3DE932897A47}"/>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9">
                                            <p:graphicEl>
                                              <a:dgm id="{2F66CAA5-C063-4817-A38F-3DE932897A47}"/>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9">
                                            <p:graphicEl>
                                              <a:dgm id="{2A360208-127A-4D51-A423-56AB6D5AED5D}"/>
                                            </p:graphicEl>
                                          </p:spTgt>
                                        </p:tgtEl>
                                        <p:attrNameLst>
                                          <p:attrName>style.visibility</p:attrName>
                                        </p:attrNameLst>
                                      </p:cBhvr>
                                      <p:to>
                                        <p:strVal val="visible"/>
                                      </p:to>
                                    </p:set>
                                    <p:anim calcmode="lin" valueType="num">
                                      <p:cBhvr additive="base">
                                        <p:cTn id="67" dur="500" fill="hold"/>
                                        <p:tgtEl>
                                          <p:spTgt spid="9">
                                            <p:graphicEl>
                                              <a:dgm id="{2A360208-127A-4D51-A423-56AB6D5AED5D}"/>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graphicEl>
                                              <a:dgm id="{2A360208-127A-4D51-A423-56AB6D5AED5D}"/>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9">
                                            <p:graphicEl>
                                              <a:dgm id="{A53306D9-8CFF-4681-B489-4DA19301FBED}"/>
                                            </p:graphicEl>
                                          </p:spTgt>
                                        </p:tgtEl>
                                        <p:attrNameLst>
                                          <p:attrName>style.visibility</p:attrName>
                                        </p:attrNameLst>
                                      </p:cBhvr>
                                      <p:to>
                                        <p:strVal val="visible"/>
                                      </p:to>
                                    </p:set>
                                    <p:anim calcmode="lin" valueType="num">
                                      <p:cBhvr additive="base">
                                        <p:cTn id="71" dur="500" fill="hold"/>
                                        <p:tgtEl>
                                          <p:spTgt spid="9">
                                            <p:graphicEl>
                                              <a:dgm id="{A53306D9-8CFF-4681-B489-4DA19301FBED}"/>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9">
                                            <p:graphicEl>
                                              <a:dgm id="{A53306D9-8CFF-4681-B489-4DA19301FBE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603512" y="600686"/>
            <a:ext cx="11237870" cy="565027"/>
          </a:xfrm>
          <a:prstGeom prst="rect">
            <a:avLst/>
          </a:prstGeom>
        </p:spPr>
        <p:txBody>
          <a:bodyPr wrap="square" anchor="t">
            <a:normAutofit fontScale="90000"/>
          </a:bodyPr>
          <a:lstStyle/>
          <a:p>
            <a:r>
              <a:rPr lang="en-US" sz="3672" b="1"/>
              <a:t>Enterprise-scale Design Principles</a:t>
            </a:r>
            <a:endParaRPr lang="en-GB" sz="3672" b="1"/>
          </a:p>
        </p:txBody>
      </p:sp>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31283" y="1463669"/>
            <a:ext cx="4650241" cy="4951689"/>
          </a:xfrm>
          <a:prstGeom prst="rect">
            <a:avLst/>
          </a:prstGeom>
        </p:spPr>
        <p:txBody>
          <a:bodyPr wrap="square" anchor="ctr">
            <a:normAutofit/>
          </a:bodyPr>
          <a:lstStyle/>
          <a:p>
            <a:pPr marL="0" indent="0">
              <a:buNone/>
            </a:pPr>
            <a:r>
              <a:rPr lang="en-US" sz="1836">
                <a:solidFill>
                  <a:srgbClr val="24292E"/>
                </a:solidFill>
                <a:latin typeface="+mn-lt"/>
              </a:rPr>
              <a:t>The Enterprise-scale architecture should not consider any abstraction layers such as customer developed portals or tooling and should provide a consistent experience for both </a:t>
            </a:r>
            <a:r>
              <a:rPr lang="en-US" sz="1836" b="1">
                <a:solidFill>
                  <a:srgbClr val="24292E"/>
                </a:solidFill>
                <a:latin typeface="+mn-lt"/>
              </a:rPr>
              <a:t>AppOps</a:t>
            </a:r>
            <a:r>
              <a:rPr lang="en-US" sz="1836">
                <a:solidFill>
                  <a:srgbClr val="24292E"/>
                </a:solidFill>
                <a:latin typeface="+mn-lt"/>
              </a:rPr>
              <a:t> (centrally managed operation teams) and </a:t>
            </a:r>
            <a:r>
              <a:rPr lang="en-US" sz="1836" b="1">
                <a:solidFill>
                  <a:srgbClr val="24292E"/>
                </a:solidFill>
                <a:latin typeface="+mn-lt"/>
              </a:rPr>
              <a:t>DevOps</a:t>
            </a:r>
            <a:r>
              <a:rPr lang="en-US" sz="1836">
                <a:solidFill>
                  <a:srgbClr val="24292E"/>
                </a:solidFill>
                <a:latin typeface="+mn-lt"/>
              </a:rPr>
              <a:t> (dedicated application operation teams). </a:t>
            </a:r>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2229283484"/>
              </p:ext>
            </p:extLst>
          </p:nvPr>
        </p:nvGraphicFramePr>
        <p:xfrm>
          <a:off x="6517771" y="1463669"/>
          <a:ext cx="5323611" cy="4930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49356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graphicEl>
                                              <a:dgm id="{51145009-1BA3-45CD-AFCD-EF9913C854E0}"/>
                                            </p:graphicEl>
                                          </p:spTgt>
                                        </p:tgtEl>
                                        <p:attrNameLst>
                                          <p:attrName>style.visibility</p:attrName>
                                        </p:attrNameLst>
                                      </p:cBhvr>
                                      <p:to>
                                        <p:strVal val="visible"/>
                                      </p:to>
                                    </p:set>
                                    <p:anim calcmode="lin" valueType="num">
                                      <p:cBhvr additive="base">
                                        <p:cTn id="7" dur="500" fill="hold"/>
                                        <p:tgtEl>
                                          <p:spTgt spid="9">
                                            <p:graphicEl>
                                              <a:dgm id="{51145009-1BA3-45CD-AFCD-EF9913C854E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graphicEl>
                                              <a:dgm id="{51145009-1BA3-45CD-AFCD-EF9913C854E0}"/>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graphicEl>
                                              <a:dgm id="{FBA1EFB4-1D21-47C7-A630-9ACE0C0BC95C}"/>
                                            </p:graphicEl>
                                          </p:spTgt>
                                        </p:tgtEl>
                                        <p:attrNameLst>
                                          <p:attrName>style.visibility</p:attrName>
                                        </p:attrNameLst>
                                      </p:cBhvr>
                                      <p:to>
                                        <p:strVal val="visible"/>
                                      </p:to>
                                    </p:set>
                                    <p:anim calcmode="lin" valueType="num">
                                      <p:cBhvr additive="base">
                                        <p:cTn id="11" dur="500" fill="hold"/>
                                        <p:tgtEl>
                                          <p:spTgt spid="9">
                                            <p:graphicEl>
                                              <a:dgm id="{FBA1EFB4-1D21-47C7-A630-9ACE0C0BC95C}"/>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graphicEl>
                                              <a:dgm id="{FBA1EFB4-1D21-47C7-A630-9ACE0C0BC95C}"/>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graphicEl>
                                              <a:dgm id="{154EC152-9BCD-4E93-93DE-AB93FEB2C8A8}"/>
                                            </p:graphicEl>
                                          </p:spTgt>
                                        </p:tgtEl>
                                        <p:attrNameLst>
                                          <p:attrName>style.visibility</p:attrName>
                                        </p:attrNameLst>
                                      </p:cBhvr>
                                      <p:to>
                                        <p:strVal val="visible"/>
                                      </p:to>
                                    </p:set>
                                    <p:anim calcmode="lin" valueType="num">
                                      <p:cBhvr additive="base">
                                        <p:cTn id="15" dur="500" fill="hold"/>
                                        <p:tgtEl>
                                          <p:spTgt spid="9">
                                            <p:graphicEl>
                                              <a:dgm id="{154EC152-9BCD-4E93-93DE-AB93FEB2C8A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graphicEl>
                                              <a:dgm id="{154EC152-9BCD-4E93-93DE-AB93FEB2C8A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graphicEl>
                                              <a:dgm id="{B6CA4A77-9A1D-43CC-A4ED-0479197E21E7}"/>
                                            </p:graphicEl>
                                          </p:spTgt>
                                        </p:tgtEl>
                                        <p:attrNameLst>
                                          <p:attrName>style.visibility</p:attrName>
                                        </p:attrNameLst>
                                      </p:cBhvr>
                                      <p:to>
                                        <p:strVal val="visible"/>
                                      </p:to>
                                    </p:set>
                                    <p:anim calcmode="lin" valueType="num">
                                      <p:cBhvr additive="base">
                                        <p:cTn id="21" dur="500" fill="hold"/>
                                        <p:tgtEl>
                                          <p:spTgt spid="9">
                                            <p:graphicEl>
                                              <a:dgm id="{B6CA4A77-9A1D-43CC-A4ED-0479197E21E7}"/>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graphicEl>
                                              <a:dgm id="{B6CA4A77-9A1D-43CC-A4ED-0479197E21E7}"/>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graphicEl>
                                              <a:dgm id="{841DA7F5-DBEC-48A2-8207-FA74CA80C581}"/>
                                            </p:graphicEl>
                                          </p:spTgt>
                                        </p:tgtEl>
                                        <p:attrNameLst>
                                          <p:attrName>style.visibility</p:attrName>
                                        </p:attrNameLst>
                                      </p:cBhvr>
                                      <p:to>
                                        <p:strVal val="visible"/>
                                      </p:to>
                                    </p:set>
                                    <p:anim calcmode="lin" valueType="num">
                                      <p:cBhvr additive="base">
                                        <p:cTn id="25" dur="500" fill="hold"/>
                                        <p:tgtEl>
                                          <p:spTgt spid="9">
                                            <p:graphicEl>
                                              <a:dgm id="{841DA7F5-DBEC-48A2-8207-FA74CA80C58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graphicEl>
                                              <a:dgm id="{841DA7F5-DBEC-48A2-8207-FA74CA80C581}"/>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graphicEl>
                                              <a:dgm id="{8C45CCB6-2EA1-439C-933F-E64FE5909B0A}"/>
                                            </p:graphicEl>
                                          </p:spTgt>
                                        </p:tgtEl>
                                        <p:attrNameLst>
                                          <p:attrName>style.visibility</p:attrName>
                                        </p:attrNameLst>
                                      </p:cBhvr>
                                      <p:to>
                                        <p:strVal val="visible"/>
                                      </p:to>
                                    </p:set>
                                    <p:anim calcmode="lin" valueType="num">
                                      <p:cBhvr additive="base">
                                        <p:cTn id="29" dur="500" fill="hold"/>
                                        <p:tgtEl>
                                          <p:spTgt spid="9">
                                            <p:graphicEl>
                                              <a:dgm id="{8C45CCB6-2EA1-439C-933F-E64FE5909B0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graphicEl>
                                              <a:dgm id="{8C45CCB6-2EA1-439C-933F-E64FE5909B0A}"/>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graphicEl>
                                              <a:dgm id="{DF4DAF69-1CF3-4319-B01D-9DA860A3FAF8}"/>
                                            </p:graphicEl>
                                          </p:spTgt>
                                        </p:tgtEl>
                                        <p:attrNameLst>
                                          <p:attrName>style.visibility</p:attrName>
                                        </p:attrNameLst>
                                      </p:cBhvr>
                                      <p:to>
                                        <p:strVal val="visible"/>
                                      </p:to>
                                    </p:set>
                                    <p:anim calcmode="lin" valueType="num">
                                      <p:cBhvr additive="base">
                                        <p:cTn id="35" dur="500" fill="hold"/>
                                        <p:tgtEl>
                                          <p:spTgt spid="9">
                                            <p:graphicEl>
                                              <a:dgm id="{DF4DAF69-1CF3-4319-B01D-9DA860A3FAF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graphicEl>
                                              <a:dgm id="{DF4DAF69-1CF3-4319-B01D-9DA860A3FAF8}"/>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graphicEl>
                                              <a:dgm id="{DC46849B-4671-441A-AE42-53F3115AF42C}"/>
                                            </p:graphicEl>
                                          </p:spTgt>
                                        </p:tgtEl>
                                        <p:attrNameLst>
                                          <p:attrName>style.visibility</p:attrName>
                                        </p:attrNameLst>
                                      </p:cBhvr>
                                      <p:to>
                                        <p:strVal val="visible"/>
                                      </p:to>
                                    </p:set>
                                    <p:anim calcmode="lin" valueType="num">
                                      <p:cBhvr additive="base">
                                        <p:cTn id="39" dur="500" fill="hold"/>
                                        <p:tgtEl>
                                          <p:spTgt spid="9">
                                            <p:graphicEl>
                                              <a:dgm id="{DC46849B-4671-441A-AE42-53F3115AF42C}"/>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graphicEl>
                                              <a:dgm id="{DC46849B-4671-441A-AE42-53F3115AF42C}"/>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graphicEl>
                                              <a:dgm id="{07674314-471B-49AF-8329-39732970D0BD}"/>
                                            </p:graphicEl>
                                          </p:spTgt>
                                        </p:tgtEl>
                                        <p:attrNameLst>
                                          <p:attrName>style.visibility</p:attrName>
                                        </p:attrNameLst>
                                      </p:cBhvr>
                                      <p:to>
                                        <p:strVal val="visible"/>
                                      </p:to>
                                    </p:set>
                                    <p:anim calcmode="lin" valueType="num">
                                      <p:cBhvr additive="base">
                                        <p:cTn id="43" dur="500" fill="hold"/>
                                        <p:tgtEl>
                                          <p:spTgt spid="9">
                                            <p:graphicEl>
                                              <a:dgm id="{07674314-471B-49AF-8329-39732970D0BD}"/>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graphicEl>
                                              <a:dgm id="{07674314-471B-49AF-8329-39732970D0BD}"/>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graphicEl>
                                              <a:dgm id="{3991FB7D-8E95-4461-8715-145F84D84788}"/>
                                            </p:graphicEl>
                                          </p:spTgt>
                                        </p:tgtEl>
                                        <p:attrNameLst>
                                          <p:attrName>style.visibility</p:attrName>
                                        </p:attrNameLst>
                                      </p:cBhvr>
                                      <p:to>
                                        <p:strVal val="visible"/>
                                      </p:to>
                                    </p:set>
                                    <p:anim calcmode="lin" valueType="num">
                                      <p:cBhvr additive="base">
                                        <p:cTn id="49" dur="500" fill="hold"/>
                                        <p:tgtEl>
                                          <p:spTgt spid="9">
                                            <p:graphicEl>
                                              <a:dgm id="{3991FB7D-8E95-4461-8715-145F84D8478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graphicEl>
                                              <a:dgm id="{3991FB7D-8E95-4461-8715-145F84D84788}"/>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graphicEl>
                                              <a:dgm id="{F19F6C5F-588B-4C7B-A883-15F45617186C}"/>
                                            </p:graphicEl>
                                          </p:spTgt>
                                        </p:tgtEl>
                                        <p:attrNameLst>
                                          <p:attrName>style.visibility</p:attrName>
                                        </p:attrNameLst>
                                      </p:cBhvr>
                                      <p:to>
                                        <p:strVal val="visible"/>
                                      </p:to>
                                    </p:set>
                                    <p:anim calcmode="lin" valueType="num">
                                      <p:cBhvr additive="base">
                                        <p:cTn id="53" dur="500" fill="hold"/>
                                        <p:tgtEl>
                                          <p:spTgt spid="9">
                                            <p:graphicEl>
                                              <a:dgm id="{F19F6C5F-588B-4C7B-A883-15F45617186C}"/>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graphicEl>
                                              <a:dgm id="{F19F6C5F-588B-4C7B-A883-15F45617186C}"/>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
                                            <p:graphicEl>
                                              <a:dgm id="{E1016185-5A65-49F3-B45C-2DEB44B20D41}"/>
                                            </p:graphicEl>
                                          </p:spTgt>
                                        </p:tgtEl>
                                        <p:attrNameLst>
                                          <p:attrName>style.visibility</p:attrName>
                                        </p:attrNameLst>
                                      </p:cBhvr>
                                      <p:to>
                                        <p:strVal val="visible"/>
                                      </p:to>
                                    </p:set>
                                    <p:anim calcmode="lin" valueType="num">
                                      <p:cBhvr additive="base">
                                        <p:cTn id="57" dur="500" fill="hold"/>
                                        <p:tgtEl>
                                          <p:spTgt spid="9">
                                            <p:graphicEl>
                                              <a:dgm id="{E1016185-5A65-49F3-B45C-2DEB44B20D41}"/>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9">
                                            <p:graphicEl>
                                              <a:dgm id="{E1016185-5A65-49F3-B45C-2DEB44B20D41}"/>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9">
                                            <p:graphicEl>
                                              <a:dgm id="{2F66CAA5-C063-4817-A38F-3DE932897A47}"/>
                                            </p:graphicEl>
                                          </p:spTgt>
                                        </p:tgtEl>
                                        <p:attrNameLst>
                                          <p:attrName>style.visibility</p:attrName>
                                        </p:attrNameLst>
                                      </p:cBhvr>
                                      <p:to>
                                        <p:strVal val="visible"/>
                                      </p:to>
                                    </p:set>
                                    <p:anim calcmode="lin" valueType="num">
                                      <p:cBhvr additive="base">
                                        <p:cTn id="63" dur="500" fill="hold"/>
                                        <p:tgtEl>
                                          <p:spTgt spid="9">
                                            <p:graphicEl>
                                              <a:dgm id="{2F66CAA5-C063-4817-A38F-3DE932897A47}"/>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9">
                                            <p:graphicEl>
                                              <a:dgm id="{2F66CAA5-C063-4817-A38F-3DE932897A47}"/>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9">
                                            <p:graphicEl>
                                              <a:dgm id="{2A360208-127A-4D51-A423-56AB6D5AED5D}"/>
                                            </p:graphicEl>
                                          </p:spTgt>
                                        </p:tgtEl>
                                        <p:attrNameLst>
                                          <p:attrName>style.visibility</p:attrName>
                                        </p:attrNameLst>
                                      </p:cBhvr>
                                      <p:to>
                                        <p:strVal val="visible"/>
                                      </p:to>
                                    </p:set>
                                    <p:anim calcmode="lin" valueType="num">
                                      <p:cBhvr additive="base">
                                        <p:cTn id="67" dur="500" fill="hold"/>
                                        <p:tgtEl>
                                          <p:spTgt spid="9">
                                            <p:graphicEl>
                                              <a:dgm id="{2A360208-127A-4D51-A423-56AB6D5AED5D}"/>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graphicEl>
                                              <a:dgm id="{2A360208-127A-4D51-A423-56AB6D5AED5D}"/>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9">
                                            <p:graphicEl>
                                              <a:dgm id="{A53306D9-8CFF-4681-B489-4DA19301FBED}"/>
                                            </p:graphicEl>
                                          </p:spTgt>
                                        </p:tgtEl>
                                        <p:attrNameLst>
                                          <p:attrName>style.visibility</p:attrName>
                                        </p:attrNameLst>
                                      </p:cBhvr>
                                      <p:to>
                                        <p:strVal val="visible"/>
                                      </p:to>
                                    </p:set>
                                    <p:anim calcmode="lin" valueType="num">
                                      <p:cBhvr additive="base">
                                        <p:cTn id="71" dur="500" fill="hold"/>
                                        <p:tgtEl>
                                          <p:spTgt spid="9">
                                            <p:graphicEl>
                                              <a:dgm id="{A53306D9-8CFF-4681-B489-4DA19301FBED}"/>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9">
                                            <p:graphicEl>
                                              <a:dgm id="{A53306D9-8CFF-4681-B489-4DA19301FBE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603512" y="600686"/>
            <a:ext cx="11237870" cy="565027"/>
          </a:xfrm>
          <a:prstGeom prst="rect">
            <a:avLst/>
          </a:prstGeom>
        </p:spPr>
        <p:txBody>
          <a:bodyPr wrap="square" anchor="t">
            <a:normAutofit fontScale="90000"/>
          </a:bodyPr>
          <a:lstStyle/>
          <a:p>
            <a:r>
              <a:rPr lang="en-US" sz="3672" b="1"/>
              <a:t>Enterprise-scale Design Principles</a:t>
            </a:r>
            <a:endParaRPr lang="en-GB" sz="3672" b="1"/>
          </a:p>
        </p:txBody>
      </p:sp>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24939" y="2846714"/>
            <a:ext cx="4650241" cy="1803614"/>
          </a:xfrm>
          <a:prstGeom prst="rect">
            <a:avLst/>
          </a:prstGeom>
        </p:spPr>
        <p:txBody>
          <a:bodyPr wrap="square" anchor="ctr">
            <a:normAutofit lnSpcReduction="10000"/>
          </a:bodyPr>
          <a:lstStyle/>
          <a:p>
            <a:pPr marL="0" indent="0">
              <a:buNone/>
            </a:pPr>
            <a:r>
              <a:rPr lang="en-US" sz="1836">
                <a:solidFill>
                  <a:srgbClr val="24292E"/>
                </a:solidFill>
                <a:latin typeface="+mn-lt"/>
              </a:rPr>
              <a:t>We should focus on application centric migrations and development rather than a pure infrastructure "lift and shift" migration (i.e. movement of virtual machines) and should not differentiate between old/new applications or IaaS/PaaS applications. </a:t>
            </a:r>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3986455793"/>
              </p:ext>
            </p:extLst>
          </p:nvPr>
        </p:nvGraphicFramePr>
        <p:xfrm>
          <a:off x="6517771" y="1463669"/>
          <a:ext cx="5323611" cy="4930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68771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graphicEl>
                                              <a:dgm id="{51145009-1BA3-45CD-AFCD-EF9913C854E0}"/>
                                            </p:graphicEl>
                                          </p:spTgt>
                                        </p:tgtEl>
                                        <p:attrNameLst>
                                          <p:attrName>style.visibility</p:attrName>
                                        </p:attrNameLst>
                                      </p:cBhvr>
                                      <p:to>
                                        <p:strVal val="visible"/>
                                      </p:to>
                                    </p:set>
                                    <p:anim calcmode="lin" valueType="num">
                                      <p:cBhvr additive="base">
                                        <p:cTn id="7" dur="500" fill="hold"/>
                                        <p:tgtEl>
                                          <p:spTgt spid="9">
                                            <p:graphicEl>
                                              <a:dgm id="{51145009-1BA3-45CD-AFCD-EF9913C854E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graphicEl>
                                              <a:dgm id="{51145009-1BA3-45CD-AFCD-EF9913C854E0}"/>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graphicEl>
                                              <a:dgm id="{FBA1EFB4-1D21-47C7-A630-9ACE0C0BC95C}"/>
                                            </p:graphicEl>
                                          </p:spTgt>
                                        </p:tgtEl>
                                        <p:attrNameLst>
                                          <p:attrName>style.visibility</p:attrName>
                                        </p:attrNameLst>
                                      </p:cBhvr>
                                      <p:to>
                                        <p:strVal val="visible"/>
                                      </p:to>
                                    </p:set>
                                    <p:anim calcmode="lin" valueType="num">
                                      <p:cBhvr additive="base">
                                        <p:cTn id="11" dur="500" fill="hold"/>
                                        <p:tgtEl>
                                          <p:spTgt spid="9">
                                            <p:graphicEl>
                                              <a:dgm id="{FBA1EFB4-1D21-47C7-A630-9ACE0C0BC95C}"/>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graphicEl>
                                              <a:dgm id="{FBA1EFB4-1D21-47C7-A630-9ACE0C0BC95C}"/>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graphicEl>
                                              <a:dgm id="{154EC152-9BCD-4E93-93DE-AB93FEB2C8A8}"/>
                                            </p:graphicEl>
                                          </p:spTgt>
                                        </p:tgtEl>
                                        <p:attrNameLst>
                                          <p:attrName>style.visibility</p:attrName>
                                        </p:attrNameLst>
                                      </p:cBhvr>
                                      <p:to>
                                        <p:strVal val="visible"/>
                                      </p:to>
                                    </p:set>
                                    <p:anim calcmode="lin" valueType="num">
                                      <p:cBhvr additive="base">
                                        <p:cTn id="15" dur="500" fill="hold"/>
                                        <p:tgtEl>
                                          <p:spTgt spid="9">
                                            <p:graphicEl>
                                              <a:dgm id="{154EC152-9BCD-4E93-93DE-AB93FEB2C8A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graphicEl>
                                              <a:dgm id="{154EC152-9BCD-4E93-93DE-AB93FEB2C8A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graphicEl>
                                              <a:dgm id="{B6CA4A77-9A1D-43CC-A4ED-0479197E21E7}"/>
                                            </p:graphicEl>
                                          </p:spTgt>
                                        </p:tgtEl>
                                        <p:attrNameLst>
                                          <p:attrName>style.visibility</p:attrName>
                                        </p:attrNameLst>
                                      </p:cBhvr>
                                      <p:to>
                                        <p:strVal val="visible"/>
                                      </p:to>
                                    </p:set>
                                    <p:anim calcmode="lin" valueType="num">
                                      <p:cBhvr additive="base">
                                        <p:cTn id="21" dur="500" fill="hold"/>
                                        <p:tgtEl>
                                          <p:spTgt spid="9">
                                            <p:graphicEl>
                                              <a:dgm id="{B6CA4A77-9A1D-43CC-A4ED-0479197E21E7}"/>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graphicEl>
                                              <a:dgm id="{B6CA4A77-9A1D-43CC-A4ED-0479197E21E7}"/>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graphicEl>
                                              <a:dgm id="{841DA7F5-DBEC-48A2-8207-FA74CA80C581}"/>
                                            </p:graphicEl>
                                          </p:spTgt>
                                        </p:tgtEl>
                                        <p:attrNameLst>
                                          <p:attrName>style.visibility</p:attrName>
                                        </p:attrNameLst>
                                      </p:cBhvr>
                                      <p:to>
                                        <p:strVal val="visible"/>
                                      </p:to>
                                    </p:set>
                                    <p:anim calcmode="lin" valueType="num">
                                      <p:cBhvr additive="base">
                                        <p:cTn id="25" dur="500" fill="hold"/>
                                        <p:tgtEl>
                                          <p:spTgt spid="9">
                                            <p:graphicEl>
                                              <a:dgm id="{841DA7F5-DBEC-48A2-8207-FA74CA80C58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graphicEl>
                                              <a:dgm id="{841DA7F5-DBEC-48A2-8207-FA74CA80C581}"/>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graphicEl>
                                              <a:dgm id="{8C45CCB6-2EA1-439C-933F-E64FE5909B0A}"/>
                                            </p:graphicEl>
                                          </p:spTgt>
                                        </p:tgtEl>
                                        <p:attrNameLst>
                                          <p:attrName>style.visibility</p:attrName>
                                        </p:attrNameLst>
                                      </p:cBhvr>
                                      <p:to>
                                        <p:strVal val="visible"/>
                                      </p:to>
                                    </p:set>
                                    <p:anim calcmode="lin" valueType="num">
                                      <p:cBhvr additive="base">
                                        <p:cTn id="29" dur="500" fill="hold"/>
                                        <p:tgtEl>
                                          <p:spTgt spid="9">
                                            <p:graphicEl>
                                              <a:dgm id="{8C45CCB6-2EA1-439C-933F-E64FE5909B0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graphicEl>
                                              <a:dgm id="{8C45CCB6-2EA1-439C-933F-E64FE5909B0A}"/>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graphicEl>
                                              <a:dgm id="{DF4DAF69-1CF3-4319-B01D-9DA860A3FAF8}"/>
                                            </p:graphicEl>
                                          </p:spTgt>
                                        </p:tgtEl>
                                        <p:attrNameLst>
                                          <p:attrName>style.visibility</p:attrName>
                                        </p:attrNameLst>
                                      </p:cBhvr>
                                      <p:to>
                                        <p:strVal val="visible"/>
                                      </p:to>
                                    </p:set>
                                    <p:anim calcmode="lin" valueType="num">
                                      <p:cBhvr additive="base">
                                        <p:cTn id="35" dur="500" fill="hold"/>
                                        <p:tgtEl>
                                          <p:spTgt spid="9">
                                            <p:graphicEl>
                                              <a:dgm id="{DF4DAF69-1CF3-4319-B01D-9DA860A3FAF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graphicEl>
                                              <a:dgm id="{DF4DAF69-1CF3-4319-B01D-9DA860A3FAF8}"/>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graphicEl>
                                              <a:dgm id="{DC46849B-4671-441A-AE42-53F3115AF42C}"/>
                                            </p:graphicEl>
                                          </p:spTgt>
                                        </p:tgtEl>
                                        <p:attrNameLst>
                                          <p:attrName>style.visibility</p:attrName>
                                        </p:attrNameLst>
                                      </p:cBhvr>
                                      <p:to>
                                        <p:strVal val="visible"/>
                                      </p:to>
                                    </p:set>
                                    <p:anim calcmode="lin" valueType="num">
                                      <p:cBhvr additive="base">
                                        <p:cTn id="39" dur="500" fill="hold"/>
                                        <p:tgtEl>
                                          <p:spTgt spid="9">
                                            <p:graphicEl>
                                              <a:dgm id="{DC46849B-4671-441A-AE42-53F3115AF42C}"/>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graphicEl>
                                              <a:dgm id="{DC46849B-4671-441A-AE42-53F3115AF42C}"/>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graphicEl>
                                              <a:dgm id="{07674314-471B-49AF-8329-39732970D0BD}"/>
                                            </p:graphicEl>
                                          </p:spTgt>
                                        </p:tgtEl>
                                        <p:attrNameLst>
                                          <p:attrName>style.visibility</p:attrName>
                                        </p:attrNameLst>
                                      </p:cBhvr>
                                      <p:to>
                                        <p:strVal val="visible"/>
                                      </p:to>
                                    </p:set>
                                    <p:anim calcmode="lin" valueType="num">
                                      <p:cBhvr additive="base">
                                        <p:cTn id="43" dur="500" fill="hold"/>
                                        <p:tgtEl>
                                          <p:spTgt spid="9">
                                            <p:graphicEl>
                                              <a:dgm id="{07674314-471B-49AF-8329-39732970D0BD}"/>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graphicEl>
                                              <a:dgm id="{07674314-471B-49AF-8329-39732970D0BD}"/>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graphicEl>
                                              <a:dgm id="{3991FB7D-8E95-4461-8715-145F84D84788}"/>
                                            </p:graphicEl>
                                          </p:spTgt>
                                        </p:tgtEl>
                                        <p:attrNameLst>
                                          <p:attrName>style.visibility</p:attrName>
                                        </p:attrNameLst>
                                      </p:cBhvr>
                                      <p:to>
                                        <p:strVal val="visible"/>
                                      </p:to>
                                    </p:set>
                                    <p:anim calcmode="lin" valueType="num">
                                      <p:cBhvr additive="base">
                                        <p:cTn id="49" dur="500" fill="hold"/>
                                        <p:tgtEl>
                                          <p:spTgt spid="9">
                                            <p:graphicEl>
                                              <a:dgm id="{3991FB7D-8E95-4461-8715-145F84D8478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graphicEl>
                                              <a:dgm id="{3991FB7D-8E95-4461-8715-145F84D84788}"/>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graphicEl>
                                              <a:dgm id="{F19F6C5F-588B-4C7B-A883-15F45617186C}"/>
                                            </p:graphicEl>
                                          </p:spTgt>
                                        </p:tgtEl>
                                        <p:attrNameLst>
                                          <p:attrName>style.visibility</p:attrName>
                                        </p:attrNameLst>
                                      </p:cBhvr>
                                      <p:to>
                                        <p:strVal val="visible"/>
                                      </p:to>
                                    </p:set>
                                    <p:anim calcmode="lin" valueType="num">
                                      <p:cBhvr additive="base">
                                        <p:cTn id="53" dur="500" fill="hold"/>
                                        <p:tgtEl>
                                          <p:spTgt spid="9">
                                            <p:graphicEl>
                                              <a:dgm id="{F19F6C5F-588B-4C7B-A883-15F45617186C}"/>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graphicEl>
                                              <a:dgm id="{F19F6C5F-588B-4C7B-A883-15F45617186C}"/>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
                                            <p:graphicEl>
                                              <a:dgm id="{E1016185-5A65-49F3-B45C-2DEB44B20D41}"/>
                                            </p:graphicEl>
                                          </p:spTgt>
                                        </p:tgtEl>
                                        <p:attrNameLst>
                                          <p:attrName>style.visibility</p:attrName>
                                        </p:attrNameLst>
                                      </p:cBhvr>
                                      <p:to>
                                        <p:strVal val="visible"/>
                                      </p:to>
                                    </p:set>
                                    <p:anim calcmode="lin" valueType="num">
                                      <p:cBhvr additive="base">
                                        <p:cTn id="57" dur="500" fill="hold"/>
                                        <p:tgtEl>
                                          <p:spTgt spid="9">
                                            <p:graphicEl>
                                              <a:dgm id="{E1016185-5A65-49F3-B45C-2DEB44B20D41}"/>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9">
                                            <p:graphicEl>
                                              <a:dgm id="{E1016185-5A65-49F3-B45C-2DEB44B20D41}"/>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9">
                                            <p:graphicEl>
                                              <a:dgm id="{2F66CAA5-C063-4817-A38F-3DE932897A47}"/>
                                            </p:graphicEl>
                                          </p:spTgt>
                                        </p:tgtEl>
                                        <p:attrNameLst>
                                          <p:attrName>style.visibility</p:attrName>
                                        </p:attrNameLst>
                                      </p:cBhvr>
                                      <p:to>
                                        <p:strVal val="visible"/>
                                      </p:to>
                                    </p:set>
                                    <p:anim calcmode="lin" valueType="num">
                                      <p:cBhvr additive="base">
                                        <p:cTn id="63" dur="500" fill="hold"/>
                                        <p:tgtEl>
                                          <p:spTgt spid="9">
                                            <p:graphicEl>
                                              <a:dgm id="{2F66CAA5-C063-4817-A38F-3DE932897A47}"/>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9">
                                            <p:graphicEl>
                                              <a:dgm id="{2F66CAA5-C063-4817-A38F-3DE932897A47}"/>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9">
                                            <p:graphicEl>
                                              <a:dgm id="{2A360208-127A-4D51-A423-56AB6D5AED5D}"/>
                                            </p:graphicEl>
                                          </p:spTgt>
                                        </p:tgtEl>
                                        <p:attrNameLst>
                                          <p:attrName>style.visibility</p:attrName>
                                        </p:attrNameLst>
                                      </p:cBhvr>
                                      <p:to>
                                        <p:strVal val="visible"/>
                                      </p:to>
                                    </p:set>
                                    <p:anim calcmode="lin" valueType="num">
                                      <p:cBhvr additive="base">
                                        <p:cTn id="67" dur="500" fill="hold"/>
                                        <p:tgtEl>
                                          <p:spTgt spid="9">
                                            <p:graphicEl>
                                              <a:dgm id="{2A360208-127A-4D51-A423-56AB6D5AED5D}"/>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graphicEl>
                                              <a:dgm id="{2A360208-127A-4D51-A423-56AB6D5AED5D}"/>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9">
                                            <p:graphicEl>
                                              <a:dgm id="{A53306D9-8CFF-4681-B489-4DA19301FBED}"/>
                                            </p:graphicEl>
                                          </p:spTgt>
                                        </p:tgtEl>
                                        <p:attrNameLst>
                                          <p:attrName>style.visibility</p:attrName>
                                        </p:attrNameLst>
                                      </p:cBhvr>
                                      <p:to>
                                        <p:strVal val="visible"/>
                                      </p:to>
                                    </p:set>
                                    <p:anim calcmode="lin" valueType="num">
                                      <p:cBhvr additive="base">
                                        <p:cTn id="71" dur="500" fill="hold"/>
                                        <p:tgtEl>
                                          <p:spTgt spid="9">
                                            <p:graphicEl>
                                              <a:dgm id="{A53306D9-8CFF-4681-B489-4DA19301FBED}"/>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9">
                                            <p:graphicEl>
                                              <a:dgm id="{A53306D9-8CFF-4681-B489-4DA19301FBE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603512" y="600686"/>
            <a:ext cx="11237870" cy="565027"/>
          </a:xfrm>
          <a:prstGeom prst="rect">
            <a:avLst/>
          </a:prstGeom>
        </p:spPr>
        <p:txBody>
          <a:bodyPr wrap="square" anchor="t">
            <a:normAutofit fontScale="90000"/>
          </a:bodyPr>
          <a:lstStyle/>
          <a:p>
            <a:r>
              <a:rPr lang="en-US" sz="3672" b="1"/>
              <a:t>Enterprise-scale Design Principles</a:t>
            </a:r>
            <a:endParaRPr lang="en-GB" sz="3672" b="1"/>
          </a:p>
        </p:txBody>
      </p:sp>
      <p:sp>
        <p:nvSpPr>
          <p:cNvPr id="10" name="Content Placeholder 2">
            <a:extLst>
              <a:ext uri="{FF2B5EF4-FFF2-40B4-BE49-F238E27FC236}">
                <a16:creationId xmlns:a16="http://schemas.microsoft.com/office/drawing/2014/main" id="{CA00AA5A-9EAB-44BE-98E7-7CE90BD6D5FD}"/>
              </a:ext>
            </a:extLst>
          </p:cNvPr>
          <p:cNvSpPr>
            <a:spLocks noGrp="1"/>
          </p:cNvSpPr>
          <p:nvPr>
            <p:ph sz="quarter" idx="12"/>
          </p:nvPr>
        </p:nvSpPr>
        <p:spPr>
          <a:xfrm>
            <a:off x="831283" y="1463669"/>
            <a:ext cx="4650241" cy="4951689"/>
          </a:xfrm>
          <a:prstGeom prst="rect">
            <a:avLst/>
          </a:prstGeom>
        </p:spPr>
        <p:txBody>
          <a:bodyPr wrap="square" anchor="ctr">
            <a:normAutofit/>
          </a:bodyPr>
          <a:lstStyle/>
          <a:p>
            <a:pPr marL="0" indent="0">
              <a:buNone/>
            </a:pPr>
            <a:r>
              <a:rPr lang="en-US" sz="1836">
                <a:solidFill>
                  <a:srgbClr val="24292E"/>
                </a:solidFill>
                <a:latin typeface="+mn-lt"/>
              </a:rPr>
              <a:t>The </a:t>
            </a:r>
            <a:r>
              <a:rPr lang="en-US" sz="1836" b="1">
                <a:solidFill>
                  <a:srgbClr val="24292E"/>
                </a:solidFill>
                <a:latin typeface="+mn-lt"/>
              </a:rPr>
              <a:t>Enterprise Scale architecture </a:t>
            </a:r>
            <a:r>
              <a:rPr lang="en-US" sz="1836">
                <a:solidFill>
                  <a:srgbClr val="24292E"/>
                </a:solidFill>
                <a:latin typeface="+mn-lt"/>
              </a:rPr>
              <a:t>approach advocates the use of native platform services and capabilities whenever possible, which should be aligned with Azure platform roadmaps to ensure new capabilities are made available within customer environments.</a:t>
            </a:r>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extLst>
              <p:ext uri="{D42A27DB-BD31-4B8C-83A1-F6EECF244321}">
                <p14:modId xmlns:p14="http://schemas.microsoft.com/office/powerpoint/2010/main" val="1907328743"/>
              </p:ext>
            </p:extLst>
          </p:nvPr>
        </p:nvGraphicFramePr>
        <p:xfrm>
          <a:off x="6517771" y="1463669"/>
          <a:ext cx="5323611" cy="4930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41375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graphicEl>
                                              <a:dgm id="{51145009-1BA3-45CD-AFCD-EF9913C854E0}"/>
                                            </p:graphicEl>
                                          </p:spTgt>
                                        </p:tgtEl>
                                        <p:attrNameLst>
                                          <p:attrName>style.visibility</p:attrName>
                                        </p:attrNameLst>
                                      </p:cBhvr>
                                      <p:to>
                                        <p:strVal val="visible"/>
                                      </p:to>
                                    </p:set>
                                    <p:anim calcmode="lin" valueType="num">
                                      <p:cBhvr additive="base">
                                        <p:cTn id="7" dur="500" fill="hold"/>
                                        <p:tgtEl>
                                          <p:spTgt spid="9">
                                            <p:graphicEl>
                                              <a:dgm id="{51145009-1BA3-45CD-AFCD-EF9913C854E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graphicEl>
                                              <a:dgm id="{51145009-1BA3-45CD-AFCD-EF9913C854E0}"/>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graphicEl>
                                              <a:dgm id="{FBA1EFB4-1D21-47C7-A630-9ACE0C0BC95C}"/>
                                            </p:graphicEl>
                                          </p:spTgt>
                                        </p:tgtEl>
                                        <p:attrNameLst>
                                          <p:attrName>style.visibility</p:attrName>
                                        </p:attrNameLst>
                                      </p:cBhvr>
                                      <p:to>
                                        <p:strVal val="visible"/>
                                      </p:to>
                                    </p:set>
                                    <p:anim calcmode="lin" valueType="num">
                                      <p:cBhvr additive="base">
                                        <p:cTn id="11" dur="500" fill="hold"/>
                                        <p:tgtEl>
                                          <p:spTgt spid="9">
                                            <p:graphicEl>
                                              <a:dgm id="{FBA1EFB4-1D21-47C7-A630-9ACE0C0BC95C}"/>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graphicEl>
                                              <a:dgm id="{FBA1EFB4-1D21-47C7-A630-9ACE0C0BC95C}"/>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graphicEl>
                                              <a:dgm id="{154EC152-9BCD-4E93-93DE-AB93FEB2C8A8}"/>
                                            </p:graphicEl>
                                          </p:spTgt>
                                        </p:tgtEl>
                                        <p:attrNameLst>
                                          <p:attrName>style.visibility</p:attrName>
                                        </p:attrNameLst>
                                      </p:cBhvr>
                                      <p:to>
                                        <p:strVal val="visible"/>
                                      </p:to>
                                    </p:set>
                                    <p:anim calcmode="lin" valueType="num">
                                      <p:cBhvr additive="base">
                                        <p:cTn id="15" dur="500" fill="hold"/>
                                        <p:tgtEl>
                                          <p:spTgt spid="9">
                                            <p:graphicEl>
                                              <a:dgm id="{154EC152-9BCD-4E93-93DE-AB93FEB2C8A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graphicEl>
                                              <a:dgm id="{154EC152-9BCD-4E93-93DE-AB93FEB2C8A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graphicEl>
                                              <a:dgm id="{B6CA4A77-9A1D-43CC-A4ED-0479197E21E7}"/>
                                            </p:graphicEl>
                                          </p:spTgt>
                                        </p:tgtEl>
                                        <p:attrNameLst>
                                          <p:attrName>style.visibility</p:attrName>
                                        </p:attrNameLst>
                                      </p:cBhvr>
                                      <p:to>
                                        <p:strVal val="visible"/>
                                      </p:to>
                                    </p:set>
                                    <p:anim calcmode="lin" valueType="num">
                                      <p:cBhvr additive="base">
                                        <p:cTn id="21" dur="500" fill="hold"/>
                                        <p:tgtEl>
                                          <p:spTgt spid="9">
                                            <p:graphicEl>
                                              <a:dgm id="{B6CA4A77-9A1D-43CC-A4ED-0479197E21E7}"/>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graphicEl>
                                              <a:dgm id="{B6CA4A77-9A1D-43CC-A4ED-0479197E21E7}"/>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graphicEl>
                                              <a:dgm id="{841DA7F5-DBEC-48A2-8207-FA74CA80C581}"/>
                                            </p:graphicEl>
                                          </p:spTgt>
                                        </p:tgtEl>
                                        <p:attrNameLst>
                                          <p:attrName>style.visibility</p:attrName>
                                        </p:attrNameLst>
                                      </p:cBhvr>
                                      <p:to>
                                        <p:strVal val="visible"/>
                                      </p:to>
                                    </p:set>
                                    <p:anim calcmode="lin" valueType="num">
                                      <p:cBhvr additive="base">
                                        <p:cTn id="25" dur="500" fill="hold"/>
                                        <p:tgtEl>
                                          <p:spTgt spid="9">
                                            <p:graphicEl>
                                              <a:dgm id="{841DA7F5-DBEC-48A2-8207-FA74CA80C58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graphicEl>
                                              <a:dgm id="{841DA7F5-DBEC-48A2-8207-FA74CA80C581}"/>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graphicEl>
                                              <a:dgm id="{8C45CCB6-2EA1-439C-933F-E64FE5909B0A}"/>
                                            </p:graphicEl>
                                          </p:spTgt>
                                        </p:tgtEl>
                                        <p:attrNameLst>
                                          <p:attrName>style.visibility</p:attrName>
                                        </p:attrNameLst>
                                      </p:cBhvr>
                                      <p:to>
                                        <p:strVal val="visible"/>
                                      </p:to>
                                    </p:set>
                                    <p:anim calcmode="lin" valueType="num">
                                      <p:cBhvr additive="base">
                                        <p:cTn id="29" dur="500" fill="hold"/>
                                        <p:tgtEl>
                                          <p:spTgt spid="9">
                                            <p:graphicEl>
                                              <a:dgm id="{8C45CCB6-2EA1-439C-933F-E64FE5909B0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graphicEl>
                                              <a:dgm id="{8C45CCB6-2EA1-439C-933F-E64FE5909B0A}"/>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graphicEl>
                                              <a:dgm id="{DF4DAF69-1CF3-4319-B01D-9DA860A3FAF8}"/>
                                            </p:graphicEl>
                                          </p:spTgt>
                                        </p:tgtEl>
                                        <p:attrNameLst>
                                          <p:attrName>style.visibility</p:attrName>
                                        </p:attrNameLst>
                                      </p:cBhvr>
                                      <p:to>
                                        <p:strVal val="visible"/>
                                      </p:to>
                                    </p:set>
                                    <p:anim calcmode="lin" valueType="num">
                                      <p:cBhvr additive="base">
                                        <p:cTn id="35" dur="500" fill="hold"/>
                                        <p:tgtEl>
                                          <p:spTgt spid="9">
                                            <p:graphicEl>
                                              <a:dgm id="{DF4DAF69-1CF3-4319-B01D-9DA860A3FAF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graphicEl>
                                              <a:dgm id="{DF4DAF69-1CF3-4319-B01D-9DA860A3FAF8}"/>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graphicEl>
                                              <a:dgm id="{DC46849B-4671-441A-AE42-53F3115AF42C}"/>
                                            </p:graphicEl>
                                          </p:spTgt>
                                        </p:tgtEl>
                                        <p:attrNameLst>
                                          <p:attrName>style.visibility</p:attrName>
                                        </p:attrNameLst>
                                      </p:cBhvr>
                                      <p:to>
                                        <p:strVal val="visible"/>
                                      </p:to>
                                    </p:set>
                                    <p:anim calcmode="lin" valueType="num">
                                      <p:cBhvr additive="base">
                                        <p:cTn id="39" dur="500" fill="hold"/>
                                        <p:tgtEl>
                                          <p:spTgt spid="9">
                                            <p:graphicEl>
                                              <a:dgm id="{DC46849B-4671-441A-AE42-53F3115AF42C}"/>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graphicEl>
                                              <a:dgm id="{DC46849B-4671-441A-AE42-53F3115AF42C}"/>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graphicEl>
                                              <a:dgm id="{07674314-471B-49AF-8329-39732970D0BD}"/>
                                            </p:graphicEl>
                                          </p:spTgt>
                                        </p:tgtEl>
                                        <p:attrNameLst>
                                          <p:attrName>style.visibility</p:attrName>
                                        </p:attrNameLst>
                                      </p:cBhvr>
                                      <p:to>
                                        <p:strVal val="visible"/>
                                      </p:to>
                                    </p:set>
                                    <p:anim calcmode="lin" valueType="num">
                                      <p:cBhvr additive="base">
                                        <p:cTn id="43" dur="500" fill="hold"/>
                                        <p:tgtEl>
                                          <p:spTgt spid="9">
                                            <p:graphicEl>
                                              <a:dgm id="{07674314-471B-49AF-8329-39732970D0BD}"/>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graphicEl>
                                              <a:dgm id="{07674314-471B-49AF-8329-39732970D0BD}"/>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graphicEl>
                                              <a:dgm id="{3991FB7D-8E95-4461-8715-145F84D84788}"/>
                                            </p:graphicEl>
                                          </p:spTgt>
                                        </p:tgtEl>
                                        <p:attrNameLst>
                                          <p:attrName>style.visibility</p:attrName>
                                        </p:attrNameLst>
                                      </p:cBhvr>
                                      <p:to>
                                        <p:strVal val="visible"/>
                                      </p:to>
                                    </p:set>
                                    <p:anim calcmode="lin" valueType="num">
                                      <p:cBhvr additive="base">
                                        <p:cTn id="49" dur="500" fill="hold"/>
                                        <p:tgtEl>
                                          <p:spTgt spid="9">
                                            <p:graphicEl>
                                              <a:dgm id="{3991FB7D-8E95-4461-8715-145F84D8478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graphicEl>
                                              <a:dgm id="{3991FB7D-8E95-4461-8715-145F84D84788}"/>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graphicEl>
                                              <a:dgm id="{F19F6C5F-588B-4C7B-A883-15F45617186C}"/>
                                            </p:graphicEl>
                                          </p:spTgt>
                                        </p:tgtEl>
                                        <p:attrNameLst>
                                          <p:attrName>style.visibility</p:attrName>
                                        </p:attrNameLst>
                                      </p:cBhvr>
                                      <p:to>
                                        <p:strVal val="visible"/>
                                      </p:to>
                                    </p:set>
                                    <p:anim calcmode="lin" valueType="num">
                                      <p:cBhvr additive="base">
                                        <p:cTn id="53" dur="500" fill="hold"/>
                                        <p:tgtEl>
                                          <p:spTgt spid="9">
                                            <p:graphicEl>
                                              <a:dgm id="{F19F6C5F-588B-4C7B-A883-15F45617186C}"/>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graphicEl>
                                              <a:dgm id="{F19F6C5F-588B-4C7B-A883-15F45617186C}"/>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
                                            <p:graphicEl>
                                              <a:dgm id="{E1016185-5A65-49F3-B45C-2DEB44B20D41}"/>
                                            </p:graphicEl>
                                          </p:spTgt>
                                        </p:tgtEl>
                                        <p:attrNameLst>
                                          <p:attrName>style.visibility</p:attrName>
                                        </p:attrNameLst>
                                      </p:cBhvr>
                                      <p:to>
                                        <p:strVal val="visible"/>
                                      </p:to>
                                    </p:set>
                                    <p:anim calcmode="lin" valueType="num">
                                      <p:cBhvr additive="base">
                                        <p:cTn id="57" dur="500" fill="hold"/>
                                        <p:tgtEl>
                                          <p:spTgt spid="9">
                                            <p:graphicEl>
                                              <a:dgm id="{E1016185-5A65-49F3-B45C-2DEB44B20D41}"/>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9">
                                            <p:graphicEl>
                                              <a:dgm id="{E1016185-5A65-49F3-B45C-2DEB44B20D41}"/>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9">
                                            <p:graphicEl>
                                              <a:dgm id="{2F66CAA5-C063-4817-A38F-3DE932897A47}"/>
                                            </p:graphicEl>
                                          </p:spTgt>
                                        </p:tgtEl>
                                        <p:attrNameLst>
                                          <p:attrName>style.visibility</p:attrName>
                                        </p:attrNameLst>
                                      </p:cBhvr>
                                      <p:to>
                                        <p:strVal val="visible"/>
                                      </p:to>
                                    </p:set>
                                    <p:anim calcmode="lin" valueType="num">
                                      <p:cBhvr additive="base">
                                        <p:cTn id="63" dur="500" fill="hold"/>
                                        <p:tgtEl>
                                          <p:spTgt spid="9">
                                            <p:graphicEl>
                                              <a:dgm id="{2F66CAA5-C063-4817-A38F-3DE932897A47}"/>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9">
                                            <p:graphicEl>
                                              <a:dgm id="{2F66CAA5-C063-4817-A38F-3DE932897A47}"/>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9">
                                            <p:graphicEl>
                                              <a:dgm id="{2A360208-127A-4D51-A423-56AB6D5AED5D}"/>
                                            </p:graphicEl>
                                          </p:spTgt>
                                        </p:tgtEl>
                                        <p:attrNameLst>
                                          <p:attrName>style.visibility</p:attrName>
                                        </p:attrNameLst>
                                      </p:cBhvr>
                                      <p:to>
                                        <p:strVal val="visible"/>
                                      </p:to>
                                    </p:set>
                                    <p:anim calcmode="lin" valueType="num">
                                      <p:cBhvr additive="base">
                                        <p:cTn id="67" dur="500" fill="hold"/>
                                        <p:tgtEl>
                                          <p:spTgt spid="9">
                                            <p:graphicEl>
                                              <a:dgm id="{2A360208-127A-4D51-A423-56AB6D5AED5D}"/>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graphicEl>
                                              <a:dgm id="{2A360208-127A-4D51-A423-56AB6D5AED5D}"/>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9">
                                            <p:graphicEl>
                                              <a:dgm id="{A53306D9-8CFF-4681-B489-4DA19301FBED}"/>
                                            </p:graphicEl>
                                          </p:spTgt>
                                        </p:tgtEl>
                                        <p:attrNameLst>
                                          <p:attrName>style.visibility</p:attrName>
                                        </p:attrNameLst>
                                      </p:cBhvr>
                                      <p:to>
                                        <p:strVal val="visible"/>
                                      </p:to>
                                    </p:set>
                                    <p:anim calcmode="lin" valueType="num">
                                      <p:cBhvr additive="base">
                                        <p:cTn id="71" dur="500" fill="hold"/>
                                        <p:tgtEl>
                                          <p:spTgt spid="9">
                                            <p:graphicEl>
                                              <a:dgm id="{A53306D9-8CFF-4681-B489-4DA19301FBED}"/>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9">
                                            <p:graphicEl>
                                              <a:dgm id="{A53306D9-8CFF-4681-B489-4DA19301FBE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FF204F-CEC6-4864-A628-D7F2246C1075}"/>
              </a:ext>
            </a:extLst>
          </p:cNvPr>
          <p:cNvSpPr>
            <a:spLocks noGrp="1"/>
          </p:cNvSpPr>
          <p:nvPr>
            <p:ph type="title"/>
          </p:nvPr>
        </p:nvSpPr>
        <p:spPr/>
        <p:txBody>
          <a:bodyPr/>
          <a:lstStyle/>
          <a:p>
            <a:r>
              <a:rPr lang="en-US" dirty="0"/>
              <a:t>Design areas</a:t>
            </a:r>
          </a:p>
        </p:txBody>
      </p:sp>
    </p:spTree>
    <p:extLst>
      <p:ext uri="{BB962C8B-B14F-4D97-AF65-F5344CB8AC3E}">
        <p14:creationId xmlns:p14="http://schemas.microsoft.com/office/powerpoint/2010/main" val="9525536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0580-6DD7-495E-92DB-7D39C940D3F9}"/>
              </a:ext>
            </a:extLst>
          </p:cNvPr>
          <p:cNvSpPr>
            <a:spLocks noGrp="1"/>
          </p:cNvSpPr>
          <p:nvPr>
            <p:ph type="title"/>
          </p:nvPr>
        </p:nvSpPr>
        <p:spPr>
          <a:prstGeom prst="rect">
            <a:avLst/>
          </a:prstGeom>
        </p:spPr>
        <p:txBody>
          <a:bodyPr wrap="square" anchor="t">
            <a:normAutofit/>
          </a:bodyPr>
          <a:lstStyle/>
          <a:p>
            <a:r>
              <a:rPr lang="en-US" b="1"/>
              <a:t>Enterprise-scale Design Guidelines</a:t>
            </a:r>
            <a:endParaRPr lang="en-GB" b="1"/>
          </a:p>
        </p:txBody>
      </p:sp>
      <p:graphicFrame>
        <p:nvGraphicFramePr>
          <p:cNvPr id="7" name="Content Placeholder 2">
            <a:extLst>
              <a:ext uri="{FF2B5EF4-FFF2-40B4-BE49-F238E27FC236}">
                <a16:creationId xmlns:a16="http://schemas.microsoft.com/office/drawing/2014/main" id="{00081F32-77C6-453C-822C-8B8942A7AD2C}"/>
              </a:ext>
            </a:extLst>
          </p:cNvPr>
          <p:cNvGraphicFramePr/>
          <p:nvPr>
            <p:extLst>
              <p:ext uri="{D42A27DB-BD31-4B8C-83A1-F6EECF244321}">
                <p14:modId xmlns:p14="http://schemas.microsoft.com/office/powerpoint/2010/main" val="4098197360"/>
              </p:ext>
            </p:extLst>
          </p:nvPr>
        </p:nvGraphicFramePr>
        <p:xfrm>
          <a:off x="596712" y="1463669"/>
          <a:ext cx="11238194" cy="49301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99438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5D25622A-DB84-4FE4-B82F-B5001D95155B}"/>
                                            </p:graphicEl>
                                          </p:spTgt>
                                        </p:tgtEl>
                                        <p:attrNameLst>
                                          <p:attrName>style.visibility</p:attrName>
                                        </p:attrNameLst>
                                      </p:cBhvr>
                                      <p:to>
                                        <p:strVal val="visible"/>
                                      </p:to>
                                    </p:set>
                                    <p:animEffect transition="in" filter="fade">
                                      <p:cBhvr>
                                        <p:cTn id="7" dur="500"/>
                                        <p:tgtEl>
                                          <p:spTgt spid="7">
                                            <p:graphicEl>
                                              <a:dgm id="{5D25622A-DB84-4FE4-B82F-B5001D95155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3D0AEF3F-B143-489D-B1B3-0D05146BFE17}"/>
                                            </p:graphicEl>
                                          </p:spTgt>
                                        </p:tgtEl>
                                        <p:attrNameLst>
                                          <p:attrName>style.visibility</p:attrName>
                                        </p:attrNameLst>
                                      </p:cBhvr>
                                      <p:to>
                                        <p:strVal val="visible"/>
                                      </p:to>
                                    </p:set>
                                    <p:animEffect transition="in" filter="fade">
                                      <p:cBhvr>
                                        <p:cTn id="10" dur="500"/>
                                        <p:tgtEl>
                                          <p:spTgt spid="7">
                                            <p:graphicEl>
                                              <a:dgm id="{3D0AEF3F-B143-489D-B1B3-0D05146BFE17}"/>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C777BAF3-A8CE-454A-B8DF-F17559E18DC6}"/>
                                            </p:graphicEl>
                                          </p:spTgt>
                                        </p:tgtEl>
                                        <p:attrNameLst>
                                          <p:attrName>style.visibility</p:attrName>
                                        </p:attrNameLst>
                                      </p:cBhvr>
                                      <p:to>
                                        <p:strVal val="visible"/>
                                      </p:to>
                                    </p:set>
                                    <p:animEffect transition="in" filter="fade">
                                      <p:cBhvr>
                                        <p:cTn id="13" dur="500"/>
                                        <p:tgtEl>
                                          <p:spTgt spid="7">
                                            <p:graphicEl>
                                              <a:dgm id="{C777BAF3-A8CE-454A-B8DF-F17559E18DC6}"/>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graphicEl>
                                              <a:dgm id="{7ED0A2F5-F723-49EF-A5A7-3C77B4FB6A4F}"/>
                                            </p:graphicEl>
                                          </p:spTgt>
                                        </p:tgtEl>
                                        <p:attrNameLst>
                                          <p:attrName>style.visibility</p:attrName>
                                        </p:attrNameLst>
                                      </p:cBhvr>
                                      <p:to>
                                        <p:strVal val="visible"/>
                                      </p:to>
                                    </p:set>
                                    <p:animEffect transition="in" filter="fade">
                                      <p:cBhvr>
                                        <p:cTn id="18" dur="500"/>
                                        <p:tgtEl>
                                          <p:spTgt spid="7">
                                            <p:graphicEl>
                                              <a:dgm id="{7ED0A2F5-F723-49EF-A5A7-3C77B4FB6A4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graphicEl>
                                              <a:dgm id="{21D1EE35-6B95-468D-82CF-69EA1860060F}"/>
                                            </p:graphicEl>
                                          </p:spTgt>
                                        </p:tgtEl>
                                        <p:attrNameLst>
                                          <p:attrName>style.visibility</p:attrName>
                                        </p:attrNameLst>
                                      </p:cBhvr>
                                      <p:to>
                                        <p:strVal val="visible"/>
                                      </p:to>
                                    </p:set>
                                    <p:animEffect transition="in" filter="fade">
                                      <p:cBhvr>
                                        <p:cTn id="21" dur="500"/>
                                        <p:tgtEl>
                                          <p:spTgt spid="7">
                                            <p:graphicEl>
                                              <a:dgm id="{21D1EE35-6B95-468D-82CF-69EA1860060F}"/>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graphicEl>
                                              <a:dgm id="{28F810D6-3D2A-49B2-9358-3A1932C032E6}"/>
                                            </p:graphicEl>
                                          </p:spTgt>
                                        </p:tgtEl>
                                        <p:attrNameLst>
                                          <p:attrName>style.visibility</p:attrName>
                                        </p:attrNameLst>
                                      </p:cBhvr>
                                      <p:to>
                                        <p:strVal val="visible"/>
                                      </p:to>
                                    </p:set>
                                    <p:animEffect transition="in" filter="fade">
                                      <p:cBhvr>
                                        <p:cTn id="24" dur="500"/>
                                        <p:tgtEl>
                                          <p:spTgt spid="7">
                                            <p:graphicEl>
                                              <a:dgm id="{28F810D6-3D2A-49B2-9358-3A1932C032E6}"/>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graphicEl>
                                              <a:dgm id="{44DF07C3-9084-4F2E-B582-EBC0D0AD4A40}"/>
                                            </p:graphicEl>
                                          </p:spTgt>
                                        </p:tgtEl>
                                        <p:attrNameLst>
                                          <p:attrName>style.visibility</p:attrName>
                                        </p:attrNameLst>
                                      </p:cBhvr>
                                      <p:to>
                                        <p:strVal val="visible"/>
                                      </p:to>
                                    </p:set>
                                    <p:animEffect transition="in" filter="fade">
                                      <p:cBhvr>
                                        <p:cTn id="29" dur="500"/>
                                        <p:tgtEl>
                                          <p:spTgt spid="7">
                                            <p:graphicEl>
                                              <a:dgm id="{44DF07C3-9084-4F2E-B582-EBC0D0AD4A40}"/>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graphicEl>
                                              <a:dgm id="{2DFBAE3E-516B-4CB3-BE34-8E60FDDDDCB3}"/>
                                            </p:graphicEl>
                                          </p:spTgt>
                                        </p:tgtEl>
                                        <p:attrNameLst>
                                          <p:attrName>style.visibility</p:attrName>
                                        </p:attrNameLst>
                                      </p:cBhvr>
                                      <p:to>
                                        <p:strVal val="visible"/>
                                      </p:to>
                                    </p:set>
                                    <p:animEffect transition="in" filter="fade">
                                      <p:cBhvr>
                                        <p:cTn id="32" dur="500"/>
                                        <p:tgtEl>
                                          <p:spTgt spid="7">
                                            <p:graphicEl>
                                              <a:dgm id="{2DFBAE3E-516B-4CB3-BE34-8E60FDDDDCB3}"/>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graphicEl>
                                              <a:dgm id="{D3A87E0D-C7BD-4244-9544-88C569A98210}"/>
                                            </p:graphicEl>
                                          </p:spTgt>
                                        </p:tgtEl>
                                        <p:attrNameLst>
                                          <p:attrName>style.visibility</p:attrName>
                                        </p:attrNameLst>
                                      </p:cBhvr>
                                      <p:to>
                                        <p:strVal val="visible"/>
                                      </p:to>
                                    </p:set>
                                    <p:animEffect transition="in" filter="fade">
                                      <p:cBhvr>
                                        <p:cTn id="35" dur="500"/>
                                        <p:tgtEl>
                                          <p:spTgt spid="7">
                                            <p:graphicEl>
                                              <a:dgm id="{D3A87E0D-C7BD-4244-9544-88C569A98210}"/>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graphicEl>
                                              <a:dgm id="{D36B881B-03CF-4516-BF77-6A0D0DDE8AAA}"/>
                                            </p:graphicEl>
                                          </p:spTgt>
                                        </p:tgtEl>
                                        <p:attrNameLst>
                                          <p:attrName>style.visibility</p:attrName>
                                        </p:attrNameLst>
                                      </p:cBhvr>
                                      <p:to>
                                        <p:strVal val="visible"/>
                                      </p:to>
                                    </p:set>
                                    <p:animEffect transition="in" filter="fade">
                                      <p:cBhvr>
                                        <p:cTn id="40" dur="500"/>
                                        <p:tgtEl>
                                          <p:spTgt spid="7">
                                            <p:graphicEl>
                                              <a:dgm id="{D36B881B-03CF-4516-BF77-6A0D0DDE8AAA}"/>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graphicEl>
                                              <a:dgm id="{69E383DF-6C9B-4DD9-9D42-EE1B54548E6F}"/>
                                            </p:graphicEl>
                                          </p:spTgt>
                                        </p:tgtEl>
                                        <p:attrNameLst>
                                          <p:attrName>style.visibility</p:attrName>
                                        </p:attrNameLst>
                                      </p:cBhvr>
                                      <p:to>
                                        <p:strVal val="visible"/>
                                      </p:to>
                                    </p:set>
                                    <p:animEffect transition="in" filter="fade">
                                      <p:cBhvr>
                                        <p:cTn id="43" dur="500"/>
                                        <p:tgtEl>
                                          <p:spTgt spid="7">
                                            <p:graphicEl>
                                              <a:dgm id="{69E383DF-6C9B-4DD9-9D42-EE1B54548E6F}"/>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CF886A95-A4BC-4F34-8F91-72ADA0AFCF2D}"/>
                                            </p:graphicEl>
                                          </p:spTgt>
                                        </p:tgtEl>
                                        <p:attrNameLst>
                                          <p:attrName>style.visibility</p:attrName>
                                        </p:attrNameLst>
                                      </p:cBhvr>
                                      <p:to>
                                        <p:strVal val="visible"/>
                                      </p:to>
                                    </p:set>
                                    <p:animEffect transition="in" filter="fade">
                                      <p:cBhvr>
                                        <p:cTn id="46" dur="500"/>
                                        <p:tgtEl>
                                          <p:spTgt spid="7">
                                            <p:graphicEl>
                                              <a:dgm id="{CF886A95-A4BC-4F34-8F91-72ADA0AFCF2D}"/>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
                                            <p:graphicEl>
                                              <a:dgm id="{3ADB3B62-0CF0-4516-A6E4-C6F0292C3558}"/>
                                            </p:graphicEl>
                                          </p:spTgt>
                                        </p:tgtEl>
                                        <p:attrNameLst>
                                          <p:attrName>style.visibility</p:attrName>
                                        </p:attrNameLst>
                                      </p:cBhvr>
                                      <p:to>
                                        <p:strVal val="visible"/>
                                      </p:to>
                                    </p:set>
                                    <p:animEffect transition="in" filter="fade">
                                      <p:cBhvr>
                                        <p:cTn id="51" dur="500"/>
                                        <p:tgtEl>
                                          <p:spTgt spid="7">
                                            <p:graphicEl>
                                              <a:dgm id="{3ADB3B62-0CF0-4516-A6E4-C6F0292C3558}"/>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
                                            <p:graphicEl>
                                              <a:dgm id="{DF4E098E-F011-422D-8964-85E7B23E1DA7}"/>
                                            </p:graphicEl>
                                          </p:spTgt>
                                        </p:tgtEl>
                                        <p:attrNameLst>
                                          <p:attrName>style.visibility</p:attrName>
                                        </p:attrNameLst>
                                      </p:cBhvr>
                                      <p:to>
                                        <p:strVal val="visible"/>
                                      </p:to>
                                    </p:set>
                                    <p:animEffect transition="in" filter="fade">
                                      <p:cBhvr>
                                        <p:cTn id="54" dur="500"/>
                                        <p:tgtEl>
                                          <p:spTgt spid="7">
                                            <p:graphicEl>
                                              <a:dgm id="{DF4E098E-F011-422D-8964-85E7B23E1DA7}"/>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
                                            <p:graphicEl>
                                              <a:dgm id="{C3950890-4AF4-4320-BCDE-9AFB3E4D9526}"/>
                                            </p:graphicEl>
                                          </p:spTgt>
                                        </p:tgtEl>
                                        <p:attrNameLst>
                                          <p:attrName>style.visibility</p:attrName>
                                        </p:attrNameLst>
                                      </p:cBhvr>
                                      <p:to>
                                        <p:strVal val="visible"/>
                                      </p:to>
                                    </p:set>
                                    <p:animEffect transition="in" filter="fade">
                                      <p:cBhvr>
                                        <p:cTn id="57" dur="500"/>
                                        <p:tgtEl>
                                          <p:spTgt spid="7">
                                            <p:graphicEl>
                                              <a:dgm id="{C3950890-4AF4-4320-BCDE-9AFB3E4D9526}"/>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graphicEl>
                                              <a:dgm id="{9B979C08-F35E-4CC9-A78D-7F533F66E13D}"/>
                                            </p:graphicEl>
                                          </p:spTgt>
                                        </p:tgtEl>
                                        <p:attrNameLst>
                                          <p:attrName>style.visibility</p:attrName>
                                        </p:attrNameLst>
                                      </p:cBhvr>
                                      <p:to>
                                        <p:strVal val="visible"/>
                                      </p:to>
                                    </p:set>
                                    <p:animEffect transition="in" filter="fade">
                                      <p:cBhvr>
                                        <p:cTn id="62" dur="500"/>
                                        <p:tgtEl>
                                          <p:spTgt spid="7">
                                            <p:graphicEl>
                                              <a:dgm id="{9B979C08-F35E-4CC9-A78D-7F533F66E13D}"/>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
                                            <p:graphicEl>
                                              <a:dgm id="{9BB44B04-0EE7-4880-A27F-7393E5C647A0}"/>
                                            </p:graphicEl>
                                          </p:spTgt>
                                        </p:tgtEl>
                                        <p:attrNameLst>
                                          <p:attrName>style.visibility</p:attrName>
                                        </p:attrNameLst>
                                      </p:cBhvr>
                                      <p:to>
                                        <p:strVal val="visible"/>
                                      </p:to>
                                    </p:set>
                                    <p:animEffect transition="in" filter="fade">
                                      <p:cBhvr>
                                        <p:cTn id="65" dur="500"/>
                                        <p:tgtEl>
                                          <p:spTgt spid="7">
                                            <p:graphicEl>
                                              <a:dgm id="{9BB44B04-0EE7-4880-A27F-7393E5C647A0}"/>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
                                            <p:graphicEl>
                                              <a:dgm id="{2E81610D-C806-420B-B67F-2DB3DE2196D3}"/>
                                            </p:graphicEl>
                                          </p:spTgt>
                                        </p:tgtEl>
                                        <p:attrNameLst>
                                          <p:attrName>style.visibility</p:attrName>
                                        </p:attrNameLst>
                                      </p:cBhvr>
                                      <p:to>
                                        <p:strVal val="visible"/>
                                      </p:to>
                                    </p:set>
                                    <p:animEffect transition="in" filter="fade">
                                      <p:cBhvr>
                                        <p:cTn id="68" dur="500"/>
                                        <p:tgtEl>
                                          <p:spTgt spid="7">
                                            <p:graphicEl>
                                              <a:dgm id="{2E81610D-C806-420B-B67F-2DB3DE2196D3}"/>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7">
                                            <p:graphicEl>
                                              <a:dgm id="{36C6CFA6-984E-4ED4-A111-67779CE75AA3}"/>
                                            </p:graphicEl>
                                          </p:spTgt>
                                        </p:tgtEl>
                                        <p:attrNameLst>
                                          <p:attrName>style.visibility</p:attrName>
                                        </p:attrNameLst>
                                      </p:cBhvr>
                                      <p:to>
                                        <p:strVal val="visible"/>
                                      </p:to>
                                    </p:set>
                                    <p:animEffect transition="in" filter="fade">
                                      <p:cBhvr>
                                        <p:cTn id="73" dur="500"/>
                                        <p:tgtEl>
                                          <p:spTgt spid="7">
                                            <p:graphicEl>
                                              <a:dgm id="{36C6CFA6-984E-4ED4-A111-67779CE75AA3}"/>
                                            </p:graphic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
                                            <p:graphicEl>
                                              <a:dgm id="{2DC5D214-5750-4C7B-A663-220C53D2B435}"/>
                                            </p:graphicEl>
                                          </p:spTgt>
                                        </p:tgtEl>
                                        <p:attrNameLst>
                                          <p:attrName>style.visibility</p:attrName>
                                        </p:attrNameLst>
                                      </p:cBhvr>
                                      <p:to>
                                        <p:strVal val="visible"/>
                                      </p:to>
                                    </p:set>
                                    <p:animEffect transition="in" filter="fade">
                                      <p:cBhvr>
                                        <p:cTn id="76" dur="500"/>
                                        <p:tgtEl>
                                          <p:spTgt spid="7">
                                            <p:graphicEl>
                                              <a:dgm id="{2DC5D214-5750-4C7B-A663-220C53D2B435}"/>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
                                            <p:graphicEl>
                                              <a:dgm id="{6C45BAB1-FAD6-4880-B06F-137ABC91CA16}"/>
                                            </p:graphicEl>
                                          </p:spTgt>
                                        </p:tgtEl>
                                        <p:attrNameLst>
                                          <p:attrName>style.visibility</p:attrName>
                                        </p:attrNameLst>
                                      </p:cBhvr>
                                      <p:to>
                                        <p:strVal val="visible"/>
                                      </p:to>
                                    </p:set>
                                    <p:animEffect transition="in" filter="fade">
                                      <p:cBhvr>
                                        <p:cTn id="79" dur="500"/>
                                        <p:tgtEl>
                                          <p:spTgt spid="7">
                                            <p:graphicEl>
                                              <a:dgm id="{6C45BAB1-FAD6-4880-B06F-137ABC91CA16}"/>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7">
                                            <p:graphicEl>
                                              <a:dgm id="{1F9DE0C6-9A47-4519-86E1-464AEE583F9D}"/>
                                            </p:graphicEl>
                                          </p:spTgt>
                                        </p:tgtEl>
                                        <p:attrNameLst>
                                          <p:attrName>style.visibility</p:attrName>
                                        </p:attrNameLst>
                                      </p:cBhvr>
                                      <p:to>
                                        <p:strVal val="visible"/>
                                      </p:to>
                                    </p:set>
                                    <p:animEffect transition="in" filter="fade">
                                      <p:cBhvr>
                                        <p:cTn id="84" dur="500"/>
                                        <p:tgtEl>
                                          <p:spTgt spid="7">
                                            <p:graphicEl>
                                              <a:dgm id="{1F9DE0C6-9A47-4519-86E1-464AEE583F9D}"/>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
                                            <p:graphicEl>
                                              <a:dgm id="{7D8B5E2A-58E7-4833-B440-E1B96E238F52}"/>
                                            </p:graphicEl>
                                          </p:spTgt>
                                        </p:tgtEl>
                                        <p:attrNameLst>
                                          <p:attrName>style.visibility</p:attrName>
                                        </p:attrNameLst>
                                      </p:cBhvr>
                                      <p:to>
                                        <p:strVal val="visible"/>
                                      </p:to>
                                    </p:set>
                                    <p:animEffect transition="in" filter="fade">
                                      <p:cBhvr>
                                        <p:cTn id="87" dur="500"/>
                                        <p:tgtEl>
                                          <p:spTgt spid="7">
                                            <p:graphicEl>
                                              <a:dgm id="{7D8B5E2A-58E7-4833-B440-E1B96E238F52}"/>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
                                            <p:graphicEl>
                                              <a:dgm id="{06E5AB6C-6962-4AE8-B06C-80294E99856F}"/>
                                            </p:graphicEl>
                                          </p:spTgt>
                                        </p:tgtEl>
                                        <p:attrNameLst>
                                          <p:attrName>style.visibility</p:attrName>
                                        </p:attrNameLst>
                                      </p:cBhvr>
                                      <p:to>
                                        <p:strVal val="visible"/>
                                      </p:to>
                                    </p:set>
                                    <p:animEffect transition="in" filter="fade">
                                      <p:cBhvr>
                                        <p:cTn id="90" dur="500"/>
                                        <p:tgtEl>
                                          <p:spTgt spid="7">
                                            <p:graphicEl>
                                              <a:dgm id="{06E5AB6C-6962-4AE8-B06C-80294E99856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63DFDA-8637-4082-A042-07C920B63B05}"/>
              </a:ext>
            </a:extLst>
          </p:cNvPr>
          <p:cNvSpPr>
            <a:spLocks noGrp="1"/>
          </p:cNvSpPr>
          <p:nvPr>
            <p:ph type="body" sz="quarter" idx="10"/>
          </p:nvPr>
        </p:nvSpPr>
        <p:spPr>
          <a:xfrm>
            <a:off x="5019790" y="4148646"/>
            <a:ext cx="6802435" cy="2845879"/>
          </a:xfrm>
          <a:prstGeom prst="rect">
            <a:avLst/>
          </a:prstGeom>
        </p:spPr>
        <p:txBody>
          <a:bodyPr wrap="square" anchor="ctr">
            <a:noAutofit/>
          </a:bodyPr>
          <a:lstStyle/>
          <a:p>
            <a:pPr algn="l"/>
            <a:r>
              <a:rPr lang="en-US" sz="1600" dirty="0">
                <a:solidFill>
                  <a:srgbClr val="24292E"/>
                </a:solidFill>
                <a:latin typeface="Segoe UI" panose="020B0502040204020203" pitchFamily="34" charset="0"/>
                <a:cs typeface="Segoe UI" panose="020B0502040204020203" pitchFamily="34" charset="0"/>
              </a:rPr>
              <a:t>Enterprise enrolment roles links users with their </a:t>
            </a:r>
            <a:r>
              <a:rPr lang="en-US" sz="1600" b="1" dirty="0">
                <a:solidFill>
                  <a:srgbClr val="24292E"/>
                </a:solidFill>
                <a:latin typeface="Segoe UI" panose="020B0502040204020203" pitchFamily="34" charset="0"/>
                <a:cs typeface="Segoe UI" panose="020B0502040204020203" pitchFamily="34" charset="0"/>
              </a:rPr>
              <a:t>functional role </a:t>
            </a:r>
            <a:r>
              <a:rPr lang="en-US" sz="1600" dirty="0">
                <a:solidFill>
                  <a:srgbClr val="24292E"/>
                </a:solidFill>
                <a:latin typeface="Segoe UI" panose="020B0502040204020203" pitchFamily="34" charset="0"/>
                <a:cs typeface="Segoe UI" panose="020B0502040204020203" pitchFamily="34" charset="0"/>
              </a:rPr>
              <a:t>and consists of</a:t>
            </a:r>
          </a:p>
          <a:p>
            <a:pPr marL="621671" lvl="1" indent="-388572">
              <a:buFont typeface="Arial" panose="020B0604020202020204" pitchFamily="34" charset="0"/>
              <a:buChar char="•"/>
            </a:pPr>
            <a:r>
              <a:rPr lang="en-US" sz="1600" dirty="0">
                <a:solidFill>
                  <a:srgbClr val="24292E"/>
                </a:solidFill>
                <a:latin typeface="Segoe UI" panose="020B0502040204020203" pitchFamily="34" charset="0"/>
                <a:cs typeface="Segoe UI" panose="020B0502040204020203" pitchFamily="34" charset="0"/>
              </a:rPr>
              <a:t>Enterprise Administrator</a:t>
            </a:r>
          </a:p>
          <a:p>
            <a:pPr marL="621671" lvl="1" indent="-388572">
              <a:buFont typeface="Arial" panose="020B0604020202020204" pitchFamily="34" charset="0"/>
              <a:buChar char="•"/>
            </a:pPr>
            <a:r>
              <a:rPr lang="en-US" sz="1600" dirty="0">
                <a:solidFill>
                  <a:srgbClr val="24292E"/>
                </a:solidFill>
                <a:latin typeface="Segoe UI" panose="020B0502040204020203" pitchFamily="34" charset="0"/>
                <a:cs typeface="Segoe UI" panose="020B0502040204020203" pitchFamily="34" charset="0"/>
              </a:rPr>
              <a:t>Department Administrator</a:t>
            </a:r>
          </a:p>
          <a:p>
            <a:pPr marL="621671" lvl="1" indent="-388572">
              <a:buFont typeface="Arial" panose="020B0604020202020204" pitchFamily="34" charset="0"/>
              <a:buChar char="•"/>
            </a:pPr>
            <a:r>
              <a:rPr lang="en-US" sz="1600" dirty="0">
                <a:solidFill>
                  <a:srgbClr val="24292E"/>
                </a:solidFill>
                <a:latin typeface="Segoe UI" panose="020B0502040204020203" pitchFamily="34" charset="0"/>
                <a:cs typeface="Segoe UI" panose="020B0502040204020203" pitchFamily="34" charset="0"/>
              </a:rPr>
              <a:t>Account Owner</a:t>
            </a:r>
          </a:p>
          <a:p>
            <a:pPr marL="621671" lvl="1" indent="-388572">
              <a:buFont typeface="Arial" panose="020B0604020202020204" pitchFamily="34" charset="0"/>
              <a:buChar char="•"/>
            </a:pPr>
            <a:r>
              <a:rPr lang="en-US" sz="1600" dirty="0">
                <a:solidFill>
                  <a:srgbClr val="24292E"/>
                </a:solidFill>
                <a:latin typeface="Segoe UI" panose="020B0502040204020203" pitchFamily="34" charset="0"/>
                <a:cs typeface="Segoe UI" panose="020B0502040204020203" pitchFamily="34" charset="0"/>
              </a:rPr>
              <a:t>Service Administrator</a:t>
            </a:r>
          </a:p>
          <a:p>
            <a:pPr marL="621671" lvl="1" indent="-388572">
              <a:buFont typeface="Arial" panose="020B0604020202020204" pitchFamily="34" charset="0"/>
              <a:buChar char="•"/>
            </a:pPr>
            <a:r>
              <a:rPr lang="en-US" sz="1600" dirty="0">
                <a:solidFill>
                  <a:srgbClr val="24292E"/>
                </a:solidFill>
                <a:latin typeface="Segoe UI" panose="020B0502040204020203" pitchFamily="34" charset="0"/>
                <a:cs typeface="Segoe UI" panose="020B0502040204020203" pitchFamily="34" charset="0"/>
              </a:rPr>
              <a:t>Notification Contact</a:t>
            </a:r>
          </a:p>
          <a:p>
            <a:pPr lvl="0"/>
            <a:endParaRPr lang="en-GB" sz="2000" dirty="0">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11B89988-DBBE-4995-A971-E9E08105E14F}"/>
              </a:ext>
            </a:extLst>
          </p:cNvPr>
          <p:cNvSpPr>
            <a:spLocks noGrp="1"/>
          </p:cNvSpPr>
          <p:nvPr>
            <p:ph type="title"/>
          </p:nvPr>
        </p:nvSpPr>
        <p:spPr>
          <a:xfrm>
            <a:off x="614252" y="4241430"/>
            <a:ext cx="3247015" cy="1405978"/>
          </a:xfrm>
          <a:prstGeom prst="rect">
            <a:avLst/>
          </a:prstGeom>
        </p:spPr>
        <p:txBody>
          <a:bodyPr wrap="square" anchor="ctr">
            <a:noAutofit/>
          </a:bodyPr>
          <a:lstStyle/>
          <a:p>
            <a:r>
              <a:rPr lang="en-GB" sz="2856" dirty="0">
                <a:solidFill>
                  <a:schemeClr val="accent2"/>
                </a:solidFill>
              </a:rPr>
              <a:t>Define Azure AD Tenants</a:t>
            </a:r>
            <a:br>
              <a:rPr lang="en-GB" sz="2856" dirty="0">
                <a:solidFill>
                  <a:schemeClr val="bg1">
                    <a:lumMod val="95000"/>
                  </a:schemeClr>
                </a:solidFill>
              </a:rPr>
            </a:br>
            <a:endParaRPr lang="en-GB" sz="2856" dirty="0">
              <a:solidFill>
                <a:schemeClr val="bg1">
                  <a:lumMod val="95000"/>
                </a:schemeClr>
              </a:solidFill>
            </a:endParaRPr>
          </a:p>
        </p:txBody>
      </p:sp>
      <p:sp>
        <p:nvSpPr>
          <p:cNvPr id="4" name="Title 1">
            <a:extLst>
              <a:ext uri="{FF2B5EF4-FFF2-40B4-BE49-F238E27FC236}">
                <a16:creationId xmlns:a16="http://schemas.microsoft.com/office/drawing/2014/main" id="{72C9FE05-70C0-4E54-9D95-0F457C35CF29}"/>
              </a:ext>
            </a:extLst>
          </p:cNvPr>
          <p:cNvSpPr txBox="1">
            <a:spLocks/>
          </p:cNvSpPr>
          <p:nvPr/>
        </p:nvSpPr>
        <p:spPr>
          <a:xfrm>
            <a:off x="1440000" y="432000"/>
            <a:ext cx="2420313" cy="2500571"/>
          </a:xfrm>
          <a:prstGeom prst="rect">
            <a:avLst/>
          </a:prstGeom>
        </p:spPr>
        <p:txBody>
          <a:bodyPr vert="horz" wrap="square" lIns="0" tIns="0" rIns="0" bIns="0" rtlCol="0" anchor="ctr">
            <a:normAutofit fontScale="97500" lnSpcReduction="10000"/>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3599" dirty="0">
                <a:solidFill>
                  <a:schemeClr val="tx2"/>
                </a:solidFill>
              </a:rPr>
              <a:t>Enterprise Enrolment &amp; Azure AD Tenants</a:t>
            </a:r>
            <a:br>
              <a:rPr lang="en-GB" sz="3599" dirty="0"/>
            </a:br>
            <a:endParaRPr lang="en-GB" sz="3599" dirty="0"/>
          </a:p>
        </p:txBody>
      </p:sp>
      <p:grpSp>
        <p:nvGrpSpPr>
          <p:cNvPr id="5" name="Group 4">
            <a:extLst>
              <a:ext uri="{FF2B5EF4-FFF2-40B4-BE49-F238E27FC236}">
                <a16:creationId xmlns:a16="http://schemas.microsoft.com/office/drawing/2014/main" id="{DA75AE04-AB9A-463B-8D50-5BCA183F7C6B}"/>
              </a:ext>
            </a:extLst>
          </p:cNvPr>
          <p:cNvGrpSpPr/>
          <p:nvPr/>
        </p:nvGrpSpPr>
        <p:grpSpPr>
          <a:xfrm>
            <a:off x="296611" y="632771"/>
            <a:ext cx="933071" cy="933071"/>
            <a:chOff x="-649496" y="382043"/>
            <a:chExt cx="914859" cy="914859"/>
          </a:xfrm>
        </p:grpSpPr>
        <p:sp>
          <p:nvSpPr>
            <p:cNvPr id="11" name="Oval 10">
              <a:extLst>
                <a:ext uri="{FF2B5EF4-FFF2-40B4-BE49-F238E27FC236}">
                  <a16:creationId xmlns:a16="http://schemas.microsoft.com/office/drawing/2014/main" id="{2E5B7495-68F8-4356-BE18-CDD191CD9E58}"/>
                </a:ext>
              </a:extLst>
            </p:cNvPr>
            <p:cNvSpPr/>
            <p:nvPr/>
          </p:nvSpPr>
          <p:spPr>
            <a:xfrm>
              <a:off x="-649496" y="382043"/>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descr="Users">
              <a:extLst>
                <a:ext uri="{FF2B5EF4-FFF2-40B4-BE49-F238E27FC236}">
                  <a16:creationId xmlns:a16="http://schemas.microsoft.com/office/drawing/2014/main" id="{1ADFBBF7-AC06-4143-A416-ECFC5142D829}"/>
                </a:ext>
              </a:extLst>
            </p:cNvPr>
            <p:cNvSpPr/>
            <p:nvPr/>
          </p:nvSpPr>
          <p:spPr>
            <a:xfrm>
              <a:off x="-457376" y="574164"/>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4098" name="Picture 2" descr="CAF enterprise-scale landing zone architecture">
            <a:extLst>
              <a:ext uri="{FF2B5EF4-FFF2-40B4-BE49-F238E27FC236}">
                <a16:creationId xmlns:a16="http://schemas.microsoft.com/office/drawing/2014/main" id="{9BB21486-4A80-47B9-A22B-EDD1ABD2B74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269125" y="176697"/>
            <a:ext cx="5684524" cy="382245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70140CC1-1E18-46D7-AE99-D15871D3A2F7}"/>
              </a:ext>
            </a:extLst>
          </p:cNvPr>
          <p:cNvSpPr/>
          <p:nvPr/>
        </p:nvSpPr>
        <p:spPr bwMode="auto">
          <a:xfrm>
            <a:off x="8040914" y="176697"/>
            <a:ext cx="2912735" cy="1512426"/>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05"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97258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859CFC-1C9A-46E1-A3F4-FAA39C991D1F}"/>
              </a:ext>
            </a:extLst>
          </p:cNvPr>
          <p:cNvSpPr>
            <a:spLocks noGrp="1"/>
          </p:cNvSpPr>
          <p:nvPr>
            <p:ph type="body" sz="quarter" idx="10"/>
          </p:nvPr>
        </p:nvSpPr>
        <p:spPr>
          <a:xfrm>
            <a:off x="5041037" y="4429739"/>
            <a:ext cx="6801469" cy="1877437"/>
          </a:xfrm>
        </p:spPr>
        <p:txBody>
          <a:bodyPr/>
          <a:lstStyle/>
          <a:p>
            <a:r>
              <a:rPr lang="en-US" sz="1600" b="1" dirty="0">
                <a:solidFill>
                  <a:srgbClr val="24292E"/>
                </a:solidFill>
                <a:latin typeface="Segoe UI" panose="020B0502040204020203" pitchFamily="34" charset="0"/>
                <a:cs typeface="Segoe UI" panose="020B0502040204020203" pitchFamily="34" charset="0"/>
              </a:rPr>
              <a:t>A critical design decision </a:t>
            </a:r>
            <a:r>
              <a:rPr lang="en-US" sz="1600" dirty="0">
                <a:solidFill>
                  <a:srgbClr val="24292E"/>
                </a:solidFill>
                <a:latin typeface="Segoe UI" panose="020B0502040204020203" pitchFamily="34" charset="0"/>
                <a:cs typeface="Segoe UI" panose="020B0502040204020203" pitchFamily="34" charset="0"/>
              </a:rPr>
              <a:t>enterprise organization must make when adopting Azure is whether to:</a:t>
            </a:r>
          </a:p>
          <a:p>
            <a:pPr marL="388572" indent="-388572">
              <a:buFont typeface="Arial" panose="020B0604020202020204" pitchFamily="34" charset="0"/>
              <a:buChar char="•"/>
            </a:pPr>
            <a:r>
              <a:rPr lang="en-US" sz="1600" b="1" dirty="0">
                <a:solidFill>
                  <a:srgbClr val="24292E"/>
                </a:solidFill>
                <a:latin typeface="Segoe UI" panose="020B0502040204020203" pitchFamily="34" charset="0"/>
                <a:cs typeface="Segoe UI" panose="020B0502040204020203" pitchFamily="34" charset="0"/>
              </a:rPr>
              <a:t> extend </a:t>
            </a:r>
            <a:r>
              <a:rPr lang="en-US" sz="1600" dirty="0">
                <a:solidFill>
                  <a:srgbClr val="24292E"/>
                </a:solidFill>
                <a:latin typeface="Segoe UI" panose="020B0502040204020203" pitchFamily="34" charset="0"/>
                <a:cs typeface="Segoe UI" panose="020B0502040204020203" pitchFamily="34" charset="0"/>
              </a:rPr>
              <a:t>an existing on-premises identity domain into Azure</a:t>
            </a:r>
          </a:p>
          <a:p>
            <a:r>
              <a:rPr lang="en-US" sz="1600" dirty="0">
                <a:solidFill>
                  <a:srgbClr val="24292E"/>
                </a:solidFill>
                <a:latin typeface="Segoe UI" panose="020B0502040204020203" pitchFamily="34" charset="0"/>
                <a:cs typeface="Segoe UI" panose="020B0502040204020203" pitchFamily="34" charset="0"/>
              </a:rPr>
              <a:t>or </a:t>
            </a:r>
          </a:p>
          <a:p>
            <a:pPr marL="388572" indent="-388572">
              <a:buFont typeface="Arial" panose="020B0604020202020204" pitchFamily="34" charset="0"/>
              <a:buChar char="•"/>
            </a:pPr>
            <a:r>
              <a:rPr lang="en-US" sz="1600" b="1" dirty="0">
                <a:solidFill>
                  <a:srgbClr val="24292E"/>
                </a:solidFill>
                <a:latin typeface="Segoe UI" panose="020B0502040204020203" pitchFamily="34" charset="0"/>
                <a:cs typeface="Segoe UI" panose="020B0502040204020203" pitchFamily="34" charset="0"/>
              </a:rPr>
              <a:t>create</a:t>
            </a:r>
            <a:r>
              <a:rPr lang="en-US" sz="1600" dirty="0">
                <a:solidFill>
                  <a:srgbClr val="24292E"/>
                </a:solidFill>
                <a:latin typeface="Segoe UI" panose="020B0502040204020203" pitchFamily="34" charset="0"/>
                <a:cs typeface="Segoe UI" panose="020B0502040204020203" pitchFamily="34" charset="0"/>
              </a:rPr>
              <a:t> a brand new one</a:t>
            </a:r>
            <a:endParaRPr lang="en-GB" sz="1600" dirty="0">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E633064A-13F8-4993-9A17-E997E8593FC0}"/>
              </a:ext>
            </a:extLst>
          </p:cNvPr>
          <p:cNvSpPr>
            <a:spLocks noGrp="1"/>
          </p:cNvSpPr>
          <p:nvPr>
            <p:ph type="title"/>
          </p:nvPr>
        </p:nvSpPr>
        <p:spPr>
          <a:xfrm>
            <a:off x="1440000" y="432000"/>
            <a:ext cx="2759485" cy="1694838"/>
          </a:xfrm>
        </p:spPr>
        <p:txBody>
          <a:bodyPr anchor="t"/>
          <a:lstStyle/>
          <a:p>
            <a:r>
              <a:rPr lang="en-GB" dirty="0">
                <a:solidFill>
                  <a:schemeClr val="tx2"/>
                </a:solidFill>
              </a:rPr>
              <a:t>Identity &amp; Access Management</a:t>
            </a:r>
          </a:p>
        </p:txBody>
      </p:sp>
      <p:grpSp>
        <p:nvGrpSpPr>
          <p:cNvPr id="7" name="Group 6">
            <a:extLst>
              <a:ext uri="{FF2B5EF4-FFF2-40B4-BE49-F238E27FC236}">
                <a16:creationId xmlns:a16="http://schemas.microsoft.com/office/drawing/2014/main" id="{8E19A41C-BBA8-415A-A2D3-28F2EFF252C4}"/>
              </a:ext>
            </a:extLst>
          </p:cNvPr>
          <p:cNvGrpSpPr/>
          <p:nvPr/>
        </p:nvGrpSpPr>
        <p:grpSpPr>
          <a:xfrm>
            <a:off x="180000" y="432000"/>
            <a:ext cx="933071" cy="933071"/>
            <a:chOff x="147120" y="675686"/>
            <a:chExt cx="914859" cy="914859"/>
          </a:xfrm>
        </p:grpSpPr>
        <p:sp>
          <p:nvSpPr>
            <p:cNvPr id="5" name="Oval 4">
              <a:extLst>
                <a:ext uri="{FF2B5EF4-FFF2-40B4-BE49-F238E27FC236}">
                  <a16:creationId xmlns:a16="http://schemas.microsoft.com/office/drawing/2014/main" id="{70ADAC99-9DA8-482E-8C47-402C07BA30A3}"/>
                </a:ext>
              </a:extLst>
            </p:cNvPr>
            <p:cNvSpPr/>
            <p:nvPr/>
          </p:nvSpPr>
          <p:spPr>
            <a:xfrm>
              <a:off x="147120" y="675686"/>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Employee Badge">
              <a:extLst>
                <a:ext uri="{FF2B5EF4-FFF2-40B4-BE49-F238E27FC236}">
                  <a16:creationId xmlns:a16="http://schemas.microsoft.com/office/drawing/2014/main" id="{09969996-227D-4CC0-88E8-36D7D5DBEB18}"/>
                </a:ext>
              </a:extLst>
            </p:cNvPr>
            <p:cNvSpPr/>
            <p:nvPr/>
          </p:nvSpPr>
          <p:spPr>
            <a:xfrm>
              <a:off x="339241" y="867807"/>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8" name="Title 2">
            <a:extLst>
              <a:ext uri="{FF2B5EF4-FFF2-40B4-BE49-F238E27FC236}">
                <a16:creationId xmlns:a16="http://schemas.microsoft.com/office/drawing/2014/main" id="{4D13FDA0-1723-4050-8EA1-0FDEC3827D82}"/>
              </a:ext>
            </a:extLst>
          </p:cNvPr>
          <p:cNvSpPr txBox="1">
            <a:spLocks/>
          </p:cNvSpPr>
          <p:nvPr/>
        </p:nvSpPr>
        <p:spPr>
          <a:xfrm>
            <a:off x="551820" y="3715376"/>
            <a:ext cx="3442884" cy="1872307"/>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56" dirty="0">
                <a:solidFill>
                  <a:schemeClr val="accent2"/>
                </a:solidFill>
              </a:rPr>
              <a:t>Planning for Authentication Inside the Landing Zone</a:t>
            </a:r>
            <a:br>
              <a:rPr lang="en-GB" sz="3599" b="1" dirty="0"/>
            </a:br>
            <a:endParaRPr lang="en-GB" sz="3599" dirty="0"/>
          </a:p>
        </p:txBody>
      </p:sp>
      <p:pic>
        <p:nvPicPr>
          <p:cNvPr id="5122" name="Picture 2" descr="CAF enterprise-scale landing zone architecture">
            <a:extLst>
              <a:ext uri="{FF2B5EF4-FFF2-40B4-BE49-F238E27FC236}">
                <a16:creationId xmlns:a16="http://schemas.microsoft.com/office/drawing/2014/main" id="{EF1B0097-64D1-443C-8A9C-51FA60AAFF9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885637" y="254346"/>
            <a:ext cx="6482571" cy="29543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7078E73-CE95-4AE0-B95C-ED1244E4C809}"/>
              </a:ext>
            </a:extLst>
          </p:cNvPr>
          <p:cNvSpPr/>
          <p:nvPr/>
        </p:nvSpPr>
        <p:spPr bwMode="auto">
          <a:xfrm>
            <a:off x="6092152" y="870857"/>
            <a:ext cx="5223883" cy="1045029"/>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05"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19844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60A32669-BE59-4C5E-9F43-9017847F3116}"/>
              </a:ext>
            </a:extLst>
          </p:cNvPr>
          <p:cNvSpPr>
            <a:spLocks noGrp="1"/>
          </p:cNvSpPr>
          <p:nvPr>
            <p:ph type="body" sz="quarter" idx="10"/>
          </p:nvPr>
        </p:nvSpPr>
        <p:spPr>
          <a:xfrm>
            <a:off x="4714606" y="4040738"/>
            <a:ext cx="7606836" cy="3112840"/>
          </a:xfrm>
        </p:spPr>
        <p:txBody>
          <a:bodyPr/>
          <a:lstStyle/>
          <a:p>
            <a:pPr>
              <a:spcAft>
                <a:spcPts val="0"/>
              </a:spcAft>
            </a:pPr>
            <a:r>
              <a:rPr lang="en-GB" sz="1600" b="1" dirty="0">
                <a:latin typeface="Segoe UI" panose="020B0502040204020203" pitchFamily="34" charset="0"/>
                <a:cs typeface="Segoe UI" panose="020B0502040204020203" pitchFamily="34" charset="0"/>
              </a:rPr>
              <a:t>Subscription Organization and Governance</a:t>
            </a:r>
          </a:p>
          <a:p>
            <a:pPr marL="233143" indent="-233143">
              <a:spcAft>
                <a:spcPts val="0"/>
              </a:spcAft>
              <a:buFont typeface="Arial" panose="020B0604020202020204" pitchFamily="34" charset="0"/>
              <a:buChar char="•"/>
            </a:pPr>
            <a:r>
              <a:rPr lang="en-US" sz="1600" dirty="0">
                <a:solidFill>
                  <a:srgbClr val="24292E"/>
                </a:solidFill>
                <a:latin typeface="Segoe UI" panose="020B0502040204020203" pitchFamily="34" charset="0"/>
                <a:cs typeface="Segoe UI" panose="020B0502040204020203" pitchFamily="34" charset="0"/>
              </a:rPr>
              <a:t>Use Management Group structure, within an AAD tenant, to support org mapping </a:t>
            </a:r>
          </a:p>
          <a:p>
            <a:pPr marL="233143" indent="-233143">
              <a:spcAft>
                <a:spcPts val="0"/>
              </a:spcAft>
              <a:buFont typeface="Arial" panose="020B0604020202020204" pitchFamily="34" charset="0"/>
              <a:buChar char="•"/>
            </a:pPr>
            <a:r>
              <a:rPr lang="en-US" sz="1600" dirty="0">
                <a:solidFill>
                  <a:srgbClr val="24292E"/>
                </a:solidFill>
                <a:latin typeface="Segoe UI" panose="020B0502040204020203" pitchFamily="34" charset="0"/>
                <a:cs typeface="Segoe UI" panose="020B0502040204020203" pitchFamily="34" charset="0"/>
              </a:rPr>
              <a:t>Must be appropriately considered when planning Azure adoption at-scale</a:t>
            </a:r>
          </a:p>
          <a:p>
            <a:pPr>
              <a:spcAft>
                <a:spcPts val="0"/>
              </a:spcAft>
            </a:pPr>
            <a:r>
              <a:rPr lang="en-GB" sz="1600" b="1" dirty="0">
                <a:latin typeface="Segoe UI" panose="020B0502040204020203" pitchFamily="34" charset="0"/>
                <a:cs typeface="Segoe UI" panose="020B0502040204020203" pitchFamily="34" charset="0"/>
              </a:rPr>
              <a:t>Configure Subscription Quota and Capacity</a:t>
            </a:r>
          </a:p>
          <a:p>
            <a:pPr marL="262280" lvl="1" indent="-233143">
              <a:buFont typeface="Arial" panose="020B0604020202020204" pitchFamily="34" charset="0"/>
              <a:buChar char="•"/>
            </a:pPr>
            <a:r>
              <a:rPr lang="en-GB" sz="1600" dirty="0">
                <a:latin typeface="Segoe UI" panose="020B0502040204020203" pitchFamily="34" charset="0"/>
                <a:cs typeface="Segoe UI" panose="020B0502040204020203" pitchFamily="34" charset="0"/>
              </a:rPr>
              <a:t>Platform limits and quotas within the Azure platform for services</a:t>
            </a:r>
          </a:p>
          <a:p>
            <a:pPr marL="262280" lvl="1" indent="-233143">
              <a:buFont typeface="Arial" panose="020B0604020202020204" pitchFamily="34" charset="0"/>
              <a:buChar char="•"/>
            </a:pPr>
            <a:r>
              <a:rPr lang="en-GB" sz="1600" dirty="0">
                <a:latin typeface="Segoe UI" panose="020B0502040204020203" pitchFamily="34" charset="0"/>
                <a:cs typeface="Segoe UI" panose="020B0502040204020203" pitchFamily="34" charset="0"/>
              </a:rPr>
              <a:t>Availability of required SKUs in chosen Azure regions</a:t>
            </a:r>
          </a:p>
          <a:p>
            <a:pPr marL="262280" lvl="1" indent="-233143">
              <a:buFont typeface="Arial" panose="020B0604020202020204" pitchFamily="34" charset="0"/>
              <a:buChar char="•"/>
            </a:pPr>
            <a:r>
              <a:rPr lang="en-GB" sz="1600" dirty="0">
                <a:latin typeface="Segoe UI" panose="020B0502040204020203" pitchFamily="34" charset="0"/>
                <a:cs typeface="Segoe UI" panose="020B0502040204020203" pitchFamily="34" charset="0"/>
              </a:rPr>
              <a:t>Subscription quotas are not capacity guarantees and are per region</a:t>
            </a:r>
          </a:p>
          <a:p>
            <a:pPr>
              <a:spcAft>
                <a:spcPts val="0"/>
              </a:spcAft>
            </a:pPr>
            <a:r>
              <a:rPr lang="en-GB" sz="1600" b="1" dirty="0">
                <a:latin typeface="Segoe UI" panose="020B0502040204020203" pitchFamily="34" charset="0"/>
                <a:cs typeface="Segoe UI" panose="020B0502040204020203" pitchFamily="34" charset="0"/>
              </a:rPr>
              <a:t>Establish Cost Management</a:t>
            </a:r>
          </a:p>
          <a:p>
            <a:pPr marL="262280" lvl="1" indent="-233143">
              <a:buFont typeface="Arial" panose="020B0604020202020204" pitchFamily="34" charset="0"/>
              <a:buChar char="•"/>
            </a:pPr>
            <a:r>
              <a:rPr lang="en-GB" sz="1600" dirty="0">
                <a:latin typeface="Segoe UI" panose="020B0502040204020203" pitchFamily="34" charset="0"/>
                <a:cs typeface="Segoe UI" panose="020B0502040204020203" pitchFamily="34" charset="0"/>
              </a:rPr>
              <a:t>Potential need for chargeback models where shared PaaS services are concerned, such as ASE which may need to be shared to achieve higher density</a:t>
            </a:r>
          </a:p>
          <a:p>
            <a:pPr marL="262280" lvl="1" indent="-233143">
              <a:buFont typeface="Arial" panose="020B0604020202020204" pitchFamily="34" charset="0"/>
              <a:buChar char="•"/>
            </a:pPr>
            <a:r>
              <a:rPr lang="en-GB" sz="1600" dirty="0">
                <a:latin typeface="Segoe UI" panose="020B0502040204020203" pitchFamily="34" charset="0"/>
                <a:cs typeface="Segoe UI" panose="020B0502040204020203" pitchFamily="34" charset="0"/>
              </a:rPr>
              <a:t>Shutdown schedule for non-prod workloads to optimise costs</a:t>
            </a:r>
          </a:p>
          <a:p>
            <a:pPr>
              <a:spcAft>
                <a:spcPts val="0"/>
              </a:spcAft>
            </a:pPr>
            <a:endParaRPr lang="en-GB" sz="1428" dirty="0">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71BF9F57-D033-420E-8A9B-3F888D79A280}"/>
              </a:ext>
            </a:extLst>
          </p:cNvPr>
          <p:cNvSpPr>
            <a:spLocks noGrp="1"/>
          </p:cNvSpPr>
          <p:nvPr>
            <p:ph type="title"/>
          </p:nvPr>
        </p:nvSpPr>
        <p:spPr>
          <a:xfrm>
            <a:off x="1440000" y="432000"/>
            <a:ext cx="2834479" cy="2896166"/>
          </a:xfrm>
          <a:prstGeom prst="rect">
            <a:avLst/>
          </a:prstGeom>
        </p:spPr>
        <p:txBody>
          <a:bodyPr wrap="square" anchor="t">
            <a:normAutofit/>
          </a:bodyPr>
          <a:lstStyle/>
          <a:p>
            <a:r>
              <a:rPr lang="en-GB" dirty="0">
                <a:solidFill>
                  <a:schemeClr val="tx2"/>
                </a:solidFill>
              </a:rPr>
              <a:t>Management Group &amp; Subscription Organization</a:t>
            </a:r>
            <a:br>
              <a:rPr lang="en-GB" dirty="0"/>
            </a:br>
            <a:endParaRPr lang="en-GB" dirty="0"/>
          </a:p>
        </p:txBody>
      </p:sp>
      <p:grpSp>
        <p:nvGrpSpPr>
          <p:cNvPr id="4" name="Group 3">
            <a:extLst>
              <a:ext uri="{FF2B5EF4-FFF2-40B4-BE49-F238E27FC236}">
                <a16:creationId xmlns:a16="http://schemas.microsoft.com/office/drawing/2014/main" id="{41A6198D-A74E-4378-82BE-B0ABC2BEC626}"/>
              </a:ext>
            </a:extLst>
          </p:cNvPr>
          <p:cNvGrpSpPr/>
          <p:nvPr/>
        </p:nvGrpSpPr>
        <p:grpSpPr>
          <a:xfrm>
            <a:off x="180000" y="432000"/>
            <a:ext cx="933071" cy="933071"/>
            <a:chOff x="5638571" y="2971570"/>
            <a:chExt cx="914859" cy="914859"/>
          </a:xfrm>
        </p:grpSpPr>
        <p:sp>
          <p:nvSpPr>
            <p:cNvPr id="5" name="Oval 4">
              <a:extLst>
                <a:ext uri="{FF2B5EF4-FFF2-40B4-BE49-F238E27FC236}">
                  <a16:creationId xmlns:a16="http://schemas.microsoft.com/office/drawing/2014/main" id="{7D84C7EB-B106-465F-999A-97CF82419C9F}"/>
                </a:ext>
              </a:extLst>
            </p:cNvPr>
            <p:cNvSpPr/>
            <p:nvPr/>
          </p:nvSpPr>
          <p:spPr>
            <a:xfrm>
              <a:off x="5638571" y="2971570"/>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Meeting">
              <a:extLst>
                <a:ext uri="{FF2B5EF4-FFF2-40B4-BE49-F238E27FC236}">
                  <a16:creationId xmlns:a16="http://schemas.microsoft.com/office/drawing/2014/main" id="{26F21AA9-1BFC-480B-AE2B-AD8FAE438B46}"/>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itle 2">
            <a:extLst>
              <a:ext uri="{FF2B5EF4-FFF2-40B4-BE49-F238E27FC236}">
                <a16:creationId xmlns:a16="http://schemas.microsoft.com/office/drawing/2014/main" id="{8D8BE28D-E341-400B-9FC5-7CE53864781E}"/>
              </a:ext>
            </a:extLst>
          </p:cNvPr>
          <p:cNvSpPr txBox="1">
            <a:spLocks/>
          </p:cNvSpPr>
          <p:nvPr/>
        </p:nvSpPr>
        <p:spPr>
          <a:xfrm>
            <a:off x="662799" y="3910464"/>
            <a:ext cx="3442884" cy="1909580"/>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56" dirty="0">
                <a:solidFill>
                  <a:schemeClr val="accent2"/>
                </a:solidFill>
              </a:rPr>
              <a:t>Define Hierarchy, Quota &amp; Capacity, and Manage Cost</a:t>
            </a:r>
            <a:br>
              <a:rPr lang="en-GB" sz="3599" b="1" dirty="0"/>
            </a:br>
            <a:endParaRPr lang="en-GB" sz="3599" dirty="0"/>
          </a:p>
        </p:txBody>
      </p:sp>
      <p:pic>
        <p:nvPicPr>
          <p:cNvPr id="6146" name="Picture 2" descr="CAF enterprise-scale landing zone architecture">
            <a:extLst>
              <a:ext uri="{FF2B5EF4-FFF2-40B4-BE49-F238E27FC236}">
                <a16:creationId xmlns:a16="http://schemas.microsoft.com/office/drawing/2014/main" id="{526FCF1C-4D72-4572-8C45-59806B48007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400851" y="231728"/>
            <a:ext cx="5314537" cy="36787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AA1BE7A-FE94-49B5-BE7A-65F6756E2156}"/>
              </a:ext>
            </a:extLst>
          </p:cNvPr>
          <p:cNvSpPr/>
          <p:nvPr/>
        </p:nvSpPr>
        <p:spPr bwMode="auto">
          <a:xfrm>
            <a:off x="5348677" y="1159529"/>
            <a:ext cx="5295623" cy="2466539"/>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05"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008991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779911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0000" y="432000"/>
            <a:ext cx="2661213" cy="2896166"/>
          </a:xfrm>
          <a:prstGeom prst="rect">
            <a:avLst/>
          </a:prstGeom>
        </p:spPr>
        <p:txBody>
          <a:bodyPr wrap="square" anchor="t">
            <a:normAutofit/>
          </a:bodyPr>
          <a:lstStyle/>
          <a:p>
            <a:r>
              <a:rPr lang="en-GB" dirty="0">
                <a:solidFill>
                  <a:schemeClr val="tx2"/>
                </a:solidFill>
              </a:rPr>
              <a:t>Network Topology &amp; Connectivity</a:t>
            </a:r>
            <a:br>
              <a:rPr lang="en-GB" dirty="0">
                <a:solidFill>
                  <a:schemeClr val="tx2"/>
                </a:solidFill>
              </a:rPr>
            </a:br>
            <a:endParaRPr lang="en-GB" dirty="0">
              <a:solidFill>
                <a:schemeClr val="tx2"/>
              </a:solidFill>
            </a:endParaRPr>
          </a:p>
        </p:txBody>
      </p:sp>
      <p:grpSp>
        <p:nvGrpSpPr>
          <p:cNvPr id="3" name="Group 2">
            <a:extLst>
              <a:ext uri="{FF2B5EF4-FFF2-40B4-BE49-F238E27FC236}">
                <a16:creationId xmlns:a16="http://schemas.microsoft.com/office/drawing/2014/main" id="{299160A9-E8DC-4236-AE98-8EAF740B6B99}"/>
              </a:ext>
            </a:extLst>
          </p:cNvPr>
          <p:cNvGrpSpPr/>
          <p:nvPr/>
        </p:nvGrpSpPr>
        <p:grpSpPr>
          <a:xfrm>
            <a:off x="180000" y="432000"/>
            <a:ext cx="933071" cy="933071"/>
            <a:chOff x="5638570" y="2971570"/>
            <a:chExt cx="914859" cy="914859"/>
          </a:xfrm>
        </p:grpSpPr>
        <p:sp>
          <p:nvSpPr>
            <p:cNvPr id="6" name="Oval 5">
              <a:extLst>
                <a:ext uri="{FF2B5EF4-FFF2-40B4-BE49-F238E27FC236}">
                  <a16:creationId xmlns:a16="http://schemas.microsoft.com/office/drawing/2014/main" id="{DA075323-77C5-4C8B-B556-1B9004993BE0}"/>
                </a:ext>
              </a:extLst>
            </p:cNvPr>
            <p:cNvSpPr/>
            <p:nvPr/>
          </p:nvSpPr>
          <p:spPr>
            <a:xfrm>
              <a:off x="5638570" y="2971570"/>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Network">
              <a:extLst>
                <a:ext uri="{FF2B5EF4-FFF2-40B4-BE49-F238E27FC236}">
                  <a16:creationId xmlns:a16="http://schemas.microsoft.com/office/drawing/2014/main" id="{7F5A9C3F-BE2C-4D6D-8ADC-BA7466211D0C}"/>
                </a:ext>
              </a:extLst>
            </p:cNvPr>
            <p:cNvSpPr/>
            <p:nvPr/>
          </p:nvSpPr>
          <p:spPr>
            <a:xfrm>
              <a:off x="5830690"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C6F6389F-1A50-440C-8A73-F2BA5766A1CE}"/>
              </a:ext>
            </a:extLst>
          </p:cNvPr>
          <p:cNvSpPr txBox="1"/>
          <p:nvPr/>
        </p:nvSpPr>
        <p:spPr>
          <a:xfrm>
            <a:off x="4855982" y="4435179"/>
            <a:ext cx="7357089" cy="221599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b="1" dirty="0">
                <a:cs typeface="Calibri" panose="020F0502020204030204" pitchFamily="34" charset="0"/>
              </a:rPr>
              <a:t>Consider the following design elements:</a:t>
            </a:r>
          </a:p>
          <a:p>
            <a:endParaRPr lang="en-US" sz="1600" dirty="0">
              <a:cs typeface="Calibri" panose="020F0502020204030204" pitchFamily="34" charset="0"/>
            </a:endParaRPr>
          </a:p>
          <a:p>
            <a:pPr marL="233143" indent="-233143">
              <a:buFont typeface="Arial" panose="020B0604020202020204" pitchFamily="34" charset="0"/>
              <a:buChar char="•"/>
            </a:pPr>
            <a:r>
              <a:rPr lang="en-US" sz="1600" dirty="0">
                <a:cs typeface="Calibri" panose="020F0502020204030204" pitchFamily="34" charset="0"/>
              </a:rPr>
              <a:t>Planning for IP Addressing</a:t>
            </a:r>
          </a:p>
          <a:p>
            <a:pPr marL="233143" indent="-233143">
              <a:buFont typeface="Arial" panose="020B0604020202020204" pitchFamily="34" charset="0"/>
              <a:buChar char="•"/>
            </a:pPr>
            <a:r>
              <a:rPr lang="en-US" sz="1600" dirty="0">
                <a:cs typeface="Calibri" panose="020F0502020204030204" pitchFamily="34" charset="0"/>
              </a:rPr>
              <a:t>Configure DNS</a:t>
            </a:r>
          </a:p>
          <a:p>
            <a:pPr marL="233143" indent="-233143">
              <a:buFont typeface="Arial" panose="020B0604020202020204" pitchFamily="34" charset="0"/>
              <a:buChar char="•"/>
            </a:pPr>
            <a:r>
              <a:rPr lang="en-US" sz="1600" dirty="0">
                <a:cs typeface="Calibri" panose="020F0502020204030204" pitchFamily="34" charset="0"/>
              </a:rPr>
              <a:t>Define an Azure Networking Topology</a:t>
            </a:r>
          </a:p>
          <a:p>
            <a:pPr marL="233143" indent="-233143">
              <a:buFont typeface="Arial" panose="020B0604020202020204" pitchFamily="34" charset="0"/>
              <a:buChar char="•"/>
            </a:pPr>
            <a:r>
              <a:rPr lang="en-US" sz="1600" dirty="0">
                <a:cs typeface="Calibri" panose="020F0502020204030204" pitchFamily="34" charset="0"/>
              </a:rPr>
              <a:t>Azure VWAN (Microsoft Managed)</a:t>
            </a:r>
          </a:p>
          <a:p>
            <a:pPr marL="233143" indent="-233143">
              <a:buFont typeface="Arial" panose="020B0604020202020204" pitchFamily="34" charset="0"/>
              <a:buChar char="•"/>
            </a:pPr>
            <a:r>
              <a:rPr lang="en-US" sz="1600" dirty="0">
                <a:cs typeface="Calibri" panose="020F0502020204030204" pitchFamily="34" charset="0"/>
              </a:rPr>
              <a:t>Traditional Azure networking (Customer Managed)</a:t>
            </a:r>
          </a:p>
          <a:p>
            <a:pPr marL="233143" indent="-233143">
              <a:buFont typeface="Arial" panose="020B0604020202020204" pitchFamily="34" charset="0"/>
              <a:buChar char="•"/>
            </a:pPr>
            <a:r>
              <a:rPr lang="en-US" sz="1600" dirty="0">
                <a:cs typeface="Calibri" panose="020F0502020204030204" pitchFamily="34" charset="0"/>
              </a:rPr>
              <a:t>Walkthrough – Enterprise-scale network topology (VWAN-based)</a:t>
            </a:r>
          </a:p>
          <a:p>
            <a:pPr marL="233143" indent="-233143">
              <a:buFont typeface="Arial" panose="020B0604020202020204" pitchFamily="34" charset="0"/>
              <a:buChar char="•"/>
            </a:pPr>
            <a:r>
              <a:rPr lang="en-US" sz="1600" dirty="0">
                <a:cs typeface="Calibri" panose="020F0502020204030204" pitchFamily="34" charset="0"/>
              </a:rPr>
              <a:t>Connectivity to Azure</a:t>
            </a:r>
          </a:p>
        </p:txBody>
      </p:sp>
      <p:pic>
        <p:nvPicPr>
          <p:cNvPr id="2050" name="Picture 2" descr="Network topology and connectivity">
            <a:extLst>
              <a:ext uri="{FF2B5EF4-FFF2-40B4-BE49-F238E27FC236}">
                <a16:creationId xmlns:a16="http://schemas.microsoft.com/office/drawing/2014/main" id="{25F785E2-2D6C-436D-A702-23AA666285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9546" y="158899"/>
            <a:ext cx="6189243" cy="39279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3A46ABD3-8BD7-4947-ADD4-C78BC66B2262}"/>
              </a:ext>
            </a:extLst>
          </p:cNvPr>
          <p:cNvSpPr/>
          <p:nvPr/>
        </p:nvSpPr>
        <p:spPr bwMode="auto">
          <a:xfrm>
            <a:off x="5329111" y="57300"/>
            <a:ext cx="6410833" cy="3060074"/>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05"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2">
            <a:extLst>
              <a:ext uri="{FF2B5EF4-FFF2-40B4-BE49-F238E27FC236}">
                <a16:creationId xmlns:a16="http://schemas.microsoft.com/office/drawing/2014/main" id="{16210FB2-486F-4EE2-BB45-4ABFF4B766FD}"/>
              </a:ext>
            </a:extLst>
          </p:cNvPr>
          <p:cNvSpPr txBox="1">
            <a:spLocks/>
          </p:cNvSpPr>
          <p:nvPr/>
        </p:nvSpPr>
        <p:spPr>
          <a:xfrm>
            <a:off x="662799" y="4206035"/>
            <a:ext cx="3442884" cy="1318438"/>
          </a:xfrm>
          <a:prstGeom prst="rect">
            <a:avLst/>
          </a:prstGeom>
        </p:spPr>
        <p:txBody>
          <a:bodyPr vert="horz" wrap="square" lIns="0" tIns="0" rIns="0" bIns="0" rtlCol="0" anchor="ctr">
            <a:spAutoFit/>
          </a:bodyPr>
          <a:lstStyle>
            <a:lvl1pPr algn="l" defTabSz="932563" rtl="0" eaLnBrk="1" latinLnBrk="0" hangingPunct="1">
              <a:lnSpc>
                <a:spcPct val="100000"/>
              </a:lnSpc>
              <a:spcBef>
                <a:spcPct val="0"/>
              </a:spcBef>
              <a:buNone/>
              <a:defRPr lang="en-US" sz="3529" b="0" kern="1200" cap="none" spc="-50" baseline="0">
                <a:ln w="3175">
                  <a:noFill/>
                </a:ln>
                <a:solidFill>
                  <a:schemeClr val="bg1"/>
                </a:solidFill>
                <a:effectLst/>
                <a:latin typeface="+mj-lt"/>
                <a:ea typeface="+mn-ea"/>
                <a:cs typeface="Segoe UI" pitchFamily="34" charset="0"/>
              </a:defRPr>
            </a:lvl1pPr>
          </a:lstStyle>
          <a:p>
            <a:r>
              <a:rPr lang="en-GB" sz="2856" dirty="0">
                <a:solidFill>
                  <a:schemeClr val="accent2"/>
                </a:solidFill>
              </a:rPr>
              <a:t>Define basic Networking Architecture </a:t>
            </a:r>
            <a:endParaRPr lang="en-GB" sz="3599" dirty="0"/>
          </a:p>
        </p:txBody>
      </p:sp>
    </p:spTree>
    <p:extLst>
      <p:ext uri="{BB962C8B-B14F-4D97-AF65-F5344CB8AC3E}">
        <p14:creationId xmlns:p14="http://schemas.microsoft.com/office/powerpoint/2010/main" val="3275227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0000" y="432000"/>
            <a:ext cx="3047784" cy="2896166"/>
          </a:xfrm>
          <a:prstGeom prst="rect">
            <a:avLst/>
          </a:prstGeom>
        </p:spPr>
        <p:txBody>
          <a:bodyPr wrap="square" anchor="t">
            <a:normAutofit/>
          </a:bodyPr>
          <a:lstStyle/>
          <a:p>
            <a:r>
              <a:rPr lang="en-GB" dirty="0">
                <a:solidFill>
                  <a:schemeClr val="tx2"/>
                </a:solidFill>
              </a:rPr>
              <a:t>Management &amp; Monitoring</a:t>
            </a:r>
            <a:br>
              <a:rPr lang="en-GB" dirty="0">
                <a:solidFill>
                  <a:schemeClr val="tx2"/>
                </a:solidFill>
              </a:rPr>
            </a:br>
            <a:endParaRPr lang="en-GB" dirty="0">
              <a:solidFill>
                <a:schemeClr val="tx2"/>
              </a:solidFill>
            </a:endParaRPr>
          </a:p>
        </p:txBody>
      </p:sp>
      <p:sp>
        <p:nvSpPr>
          <p:cNvPr id="8" name="TextBox 7">
            <a:extLst>
              <a:ext uri="{FF2B5EF4-FFF2-40B4-BE49-F238E27FC236}">
                <a16:creationId xmlns:a16="http://schemas.microsoft.com/office/drawing/2014/main" id="{0D7A773F-DC88-4F58-9945-B6CB4289C08E}"/>
              </a:ext>
            </a:extLst>
          </p:cNvPr>
          <p:cNvSpPr txBox="1"/>
          <p:nvPr/>
        </p:nvSpPr>
        <p:spPr>
          <a:xfrm>
            <a:off x="4907504" y="5266865"/>
            <a:ext cx="6733017" cy="1154162"/>
          </a:xfrm>
          <a:prstGeom prst="rect">
            <a:avLst/>
          </a:prstGeom>
          <a:noFill/>
        </p:spPr>
        <p:txBody>
          <a:bodyPr wrap="square">
            <a:spAutoFit/>
          </a:bodyPr>
          <a:lstStyle/>
          <a:p>
            <a:pPr marL="388572" indent="-388572">
              <a:spcAft>
                <a:spcPts val="612"/>
              </a:spcAft>
              <a:buFont typeface="Arial" panose="020B0604020202020204" pitchFamily="34" charset="0"/>
              <a:buChar char="•"/>
            </a:pPr>
            <a:r>
              <a:rPr lang="en-US" sz="1600" b="1" dirty="0">
                <a:solidFill>
                  <a:srgbClr val="24292E"/>
                </a:solidFill>
                <a:latin typeface="Segoe UI" panose="020B0502040204020203" pitchFamily="34" charset="0"/>
                <a:cs typeface="Segoe UI" panose="020B0502040204020203" pitchFamily="34" charset="0"/>
              </a:rPr>
              <a:t>Log Analytics workspace </a:t>
            </a:r>
            <a:r>
              <a:rPr lang="en-US" sz="1600" dirty="0">
                <a:solidFill>
                  <a:srgbClr val="24292E"/>
                </a:solidFill>
                <a:latin typeface="Segoe UI" panose="020B0502040204020203" pitchFamily="34" charset="0"/>
                <a:cs typeface="Segoe UI" panose="020B0502040204020203" pitchFamily="34" charset="0"/>
              </a:rPr>
              <a:t>is an administrative boundary</a:t>
            </a:r>
            <a:br>
              <a:rPr lang="en-US" sz="1600" dirty="0">
                <a:latin typeface="Segoe UI" panose="020B0502040204020203" pitchFamily="34" charset="0"/>
                <a:cs typeface="Segoe UI" panose="020B0502040204020203" pitchFamily="34" charset="0"/>
              </a:rPr>
            </a:br>
            <a:r>
              <a:rPr lang="en-US" sz="1600" dirty="0">
                <a:solidFill>
                  <a:srgbClr val="24292E"/>
                </a:solidFill>
                <a:latin typeface="Segoe UI" panose="020B0502040204020203" pitchFamily="34" charset="0"/>
                <a:cs typeface="Segoe UI" panose="020B0502040204020203" pitchFamily="34" charset="0"/>
              </a:rPr>
              <a:t>Security audit logging and achieving a horizontal security lens across the entire customer Azure estate</a:t>
            </a:r>
          </a:p>
          <a:p>
            <a:pPr marL="388572" indent="-388572">
              <a:spcAft>
                <a:spcPts val="612"/>
              </a:spcAft>
              <a:buFont typeface="Arial" panose="020B0604020202020204" pitchFamily="34" charset="0"/>
              <a:buChar char="•"/>
            </a:pPr>
            <a:r>
              <a:rPr lang="en-US" sz="1600" b="1" dirty="0">
                <a:solidFill>
                  <a:srgbClr val="24292E"/>
                </a:solidFill>
                <a:latin typeface="Segoe UI" panose="020B0502040204020203" pitchFamily="34" charset="0"/>
                <a:cs typeface="Segoe UI" panose="020B0502040204020203" pitchFamily="34" charset="0"/>
              </a:rPr>
              <a:t>Azure data retention thresholds </a:t>
            </a:r>
            <a:r>
              <a:rPr lang="en-US" sz="1600" dirty="0">
                <a:solidFill>
                  <a:srgbClr val="24292E"/>
                </a:solidFill>
                <a:latin typeface="Segoe UI" panose="020B0502040204020203" pitchFamily="34" charset="0"/>
                <a:cs typeface="Segoe UI" panose="020B0502040204020203" pitchFamily="34" charset="0"/>
              </a:rPr>
              <a:t>and requirements for archiving</a:t>
            </a:r>
            <a:endParaRPr lang="en-US" sz="1600" b="1" dirty="0">
              <a:solidFill>
                <a:srgbClr val="24292E"/>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AC10CB41-0CBB-40B6-A1FD-A153BE9B991C}"/>
              </a:ext>
            </a:extLst>
          </p:cNvPr>
          <p:cNvGrpSpPr/>
          <p:nvPr/>
        </p:nvGrpSpPr>
        <p:grpSpPr>
          <a:xfrm>
            <a:off x="180000" y="432000"/>
            <a:ext cx="933071" cy="933071"/>
            <a:chOff x="5638570" y="2971570"/>
            <a:chExt cx="914859" cy="914859"/>
          </a:xfrm>
        </p:grpSpPr>
        <p:sp>
          <p:nvSpPr>
            <p:cNvPr id="5" name="Oval 4">
              <a:extLst>
                <a:ext uri="{FF2B5EF4-FFF2-40B4-BE49-F238E27FC236}">
                  <a16:creationId xmlns:a16="http://schemas.microsoft.com/office/drawing/2014/main" id="{D7E3E47D-0D56-4491-A978-7DC19368E683}"/>
                </a:ext>
              </a:extLst>
            </p:cNvPr>
            <p:cNvSpPr/>
            <p:nvPr/>
          </p:nvSpPr>
          <p:spPr>
            <a:xfrm>
              <a:off x="5638570" y="2971570"/>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ectangle 5" descr="Check List">
              <a:extLst>
                <a:ext uri="{FF2B5EF4-FFF2-40B4-BE49-F238E27FC236}">
                  <a16:creationId xmlns:a16="http://schemas.microsoft.com/office/drawing/2014/main" id="{0877CDA4-0297-4FBE-8E57-DC0DBB62CED2}"/>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9" name="TextBox 8">
            <a:extLst>
              <a:ext uri="{FF2B5EF4-FFF2-40B4-BE49-F238E27FC236}">
                <a16:creationId xmlns:a16="http://schemas.microsoft.com/office/drawing/2014/main" id="{D300C462-F65C-4CD8-ADC9-169D31458C21}"/>
              </a:ext>
            </a:extLst>
          </p:cNvPr>
          <p:cNvSpPr txBox="1"/>
          <p:nvPr/>
        </p:nvSpPr>
        <p:spPr>
          <a:xfrm>
            <a:off x="481089" y="3917318"/>
            <a:ext cx="3575900" cy="2335312"/>
          </a:xfrm>
          <a:prstGeom prst="rect">
            <a:avLst/>
          </a:prstGeom>
          <a:noFill/>
        </p:spPr>
        <p:txBody>
          <a:bodyPr wrap="square">
            <a:spAutoFit/>
          </a:bodyPr>
          <a:lstStyle/>
          <a:p>
            <a:pPr algn="l"/>
            <a:r>
              <a:rPr lang="en-US" sz="2856" spc="-50" dirty="0">
                <a:ln w="3175">
                  <a:noFill/>
                </a:ln>
                <a:solidFill>
                  <a:schemeClr val="accent2"/>
                </a:solidFill>
                <a:latin typeface="+mj-lt"/>
                <a:cs typeface="Segoe UI" pitchFamily="34" charset="0"/>
              </a:rPr>
              <a:t>Planning for Platform &amp; Application Management and Monitoring</a:t>
            </a:r>
          </a:p>
        </p:txBody>
      </p:sp>
      <p:pic>
        <p:nvPicPr>
          <p:cNvPr id="7170" name="Picture 2" descr="Management and monitoring">
            <a:extLst>
              <a:ext uri="{FF2B5EF4-FFF2-40B4-BE49-F238E27FC236}">
                <a16:creationId xmlns:a16="http://schemas.microsoft.com/office/drawing/2014/main" id="{B1F86230-073A-48F0-836D-006DF3B08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1775" y="262186"/>
            <a:ext cx="4101663" cy="463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0233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0000" y="432000"/>
            <a:ext cx="2666637" cy="2896166"/>
          </a:xfrm>
          <a:prstGeom prst="rect">
            <a:avLst/>
          </a:prstGeom>
        </p:spPr>
        <p:txBody>
          <a:bodyPr wrap="square" anchor="t">
            <a:normAutofit/>
          </a:bodyPr>
          <a:lstStyle/>
          <a:p>
            <a:r>
              <a:rPr lang="en-GB" dirty="0">
                <a:solidFill>
                  <a:schemeClr val="tx2"/>
                </a:solidFill>
              </a:rPr>
              <a:t>Business Continuity &amp; Disaster Recovery</a:t>
            </a:r>
            <a:br>
              <a:rPr lang="en-GB" dirty="0">
                <a:solidFill>
                  <a:schemeClr val="tx2"/>
                </a:solidFill>
              </a:rPr>
            </a:br>
            <a:endParaRPr lang="en-GB" dirty="0">
              <a:solidFill>
                <a:schemeClr val="tx2"/>
              </a:solidFill>
            </a:endParaRPr>
          </a:p>
        </p:txBody>
      </p:sp>
      <p:sp>
        <p:nvSpPr>
          <p:cNvPr id="6" name="TextBox 5">
            <a:extLst>
              <a:ext uri="{FF2B5EF4-FFF2-40B4-BE49-F238E27FC236}">
                <a16:creationId xmlns:a16="http://schemas.microsoft.com/office/drawing/2014/main" id="{13652C33-6913-4946-A58A-AF744D18BF78}"/>
              </a:ext>
            </a:extLst>
          </p:cNvPr>
          <p:cNvSpPr txBox="1"/>
          <p:nvPr/>
        </p:nvSpPr>
        <p:spPr>
          <a:xfrm>
            <a:off x="4633762" y="4868077"/>
            <a:ext cx="7492365" cy="1569660"/>
          </a:xfrm>
          <a:prstGeom prst="rect">
            <a:avLst/>
          </a:prstGeom>
          <a:noFill/>
        </p:spPr>
        <p:txBody>
          <a:bodyPr wrap="square">
            <a:spAutoFit/>
          </a:bodyPr>
          <a:lstStyle/>
          <a:p>
            <a:pPr algn="l"/>
            <a:r>
              <a:rPr lang="en-US" sz="1600" dirty="0">
                <a:solidFill>
                  <a:srgbClr val="24292E"/>
                </a:solidFill>
              </a:rPr>
              <a:t>Application and data availability requirements:</a:t>
            </a:r>
          </a:p>
          <a:p>
            <a:pPr algn="l"/>
            <a:r>
              <a:rPr lang="en-US" sz="1600" dirty="0">
                <a:solidFill>
                  <a:srgbClr val="24292E"/>
                </a:solidFill>
              </a:rPr>
              <a:t> </a:t>
            </a:r>
          </a:p>
          <a:p>
            <a:pPr marL="388572" indent="-388572">
              <a:buFont typeface="Arial" panose="020B0604020202020204" pitchFamily="34" charset="0"/>
              <a:buChar char="•"/>
            </a:pPr>
            <a:r>
              <a:rPr lang="en-US" sz="1600" b="1" dirty="0">
                <a:solidFill>
                  <a:srgbClr val="24292E"/>
                </a:solidFill>
              </a:rPr>
              <a:t>BCDR for PaaS </a:t>
            </a:r>
            <a:r>
              <a:rPr lang="en-US" sz="1600" dirty="0">
                <a:solidFill>
                  <a:srgbClr val="24292E"/>
                </a:solidFill>
              </a:rPr>
              <a:t>services and the availability of native DR and HA features</a:t>
            </a:r>
          </a:p>
          <a:p>
            <a:pPr marL="388572" indent="-388572">
              <a:buFont typeface="Arial" panose="020B0604020202020204" pitchFamily="34" charset="0"/>
              <a:buChar char="•"/>
            </a:pPr>
            <a:r>
              <a:rPr lang="en-US" sz="1600" dirty="0">
                <a:solidFill>
                  <a:srgbClr val="24292E"/>
                </a:solidFill>
              </a:rPr>
              <a:t>Support for </a:t>
            </a:r>
            <a:r>
              <a:rPr lang="en-US" sz="1600" b="1" dirty="0">
                <a:solidFill>
                  <a:srgbClr val="24292E"/>
                </a:solidFill>
              </a:rPr>
              <a:t>multi-region deployments </a:t>
            </a:r>
            <a:r>
              <a:rPr lang="en-US" sz="1600" dirty="0">
                <a:solidFill>
                  <a:srgbClr val="24292E"/>
                </a:solidFill>
              </a:rPr>
              <a:t>for failover purposes</a:t>
            </a:r>
          </a:p>
          <a:p>
            <a:pPr marL="388572" indent="-388572">
              <a:buFont typeface="Arial" panose="020B0604020202020204" pitchFamily="34" charset="0"/>
              <a:buChar char="•"/>
            </a:pPr>
            <a:r>
              <a:rPr lang="en-US" sz="1600" dirty="0">
                <a:solidFill>
                  <a:srgbClr val="24292E"/>
                </a:solidFill>
              </a:rPr>
              <a:t>Application operations with </a:t>
            </a:r>
            <a:r>
              <a:rPr lang="en-US" sz="1600" b="1" dirty="0">
                <a:solidFill>
                  <a:srgbClr val="24292E"/>
                </a:solidFill>
              </a:rPr>
              <a:t>reduced functionality or degraded performance</a:t>
            </a:r>
            <a:r>
              <a:rPr lang="en-US" sz="1600" dirty="0">
                <a:solidFill>
                  <a:srgbClr val="24292E"/>
                </a:solidFill>
              </a:rPr>
              <a:t> in the presence of an outage</a:t>
            </a:r>
          </a:p>
        </p:txBody>
      </p:sp>
      <p:sp>
        <p:nvSpPr>
          <p:cNvPr id="3" name="TextBox 2">
            <a:extLst>
              <a:ext uri="{FF2B5EF4-FFF2-40B4-BE49-F238E27FC236}">
                <a16:creationId xmlns:a16="http://schemas.microsoft.com/office/drawing/2014/main" id="{B7BD6EA2-4556-4913-883D-4C277A26052C}"/>
              </a:ext>
            </a:extLst>
          </p:cNvPr>
          <p:cNvSpPr txBox="1"/>
          <p:nvPr/>
        </p:nvSpPr>
        <p:spPr>
          <a:xfrm>
            <a:off x="480631" y="4325678"/>
            <a:ext cx="3575900" cy="542399"/>
          </a:xfrm>
          <a:prstGeom prst="rect">
            <a:avLst/>
          </a:prstGeom>
          <a:noFill/>
        </p:spPr>
        <p:txBody>
          <a:bodyPr wrap="square">
            <a:spAutoFit/>
          </a:bodyPr>
          <a:lstStyle/>
          <a:p>
            <a:pPr algn="l"/>
            <a:r>
              <a:rPr lang="en-US" sz="2856" spc="-50" dirty="0">
                <a:ln w="3175">
                  <a:noFill/>
                </a:ln>
                <a:solidFill>
                  <a:schemeClr val="accent2"/>
                </a:solidFill>
                <a:latin typeface="+mj-lt"/>
                <a:cs typeface="Segoe UI" pitchFamily="34" charset="0"/>
              </a:rPr>
              <a:t>Planning for BCDR</a:t>
            </a:r>
          </a:p>
        </p:txBody>
      </p:sp>
      <p:grpSp>
        <p:nvGrpSpPr>
          <p:cNvPr id="4" name="Group 3">
            <a:extLst>
              <a:ext uri="{FF2B5EF4-FFF2-40B4-BE49-F238E27FC236}">
                <a16:creationId xmlns:a16="http://schemas.microsoft.com/office/drawing/2014/main" id="{70C3CA9F-64AE-4188-B2EC-7BC66E8B06CD}"/>
              </a:ext>
            </a:extLst>
          </p:cNvPr>
          <p:cNvGrpSpPr/>
          <p:nvPr/>
        </p:nvGrpSpPr>
        <p:grpSpPr>
          <a:xfrm>
            <a:off x="180000" y="432000"/>
            <a:ext cx="933071" cy="933071"/>
            <a:chOff x="5638571" y="2971570"/>
            <a:chExt cx="914859" cy="914859"/>
          </a:xfrm>
        </p:grpSpPr>
        <p:sp>
          <p:nvSpPr>
            <p:cNvPr id="8" name="Oval 7">
              <a:extLst>
                <a:ext uri="{FF2B5EF4-FFF2-40B4-BE49-F238E27FC236}">
                  <a16:creationId xmlns:a16="http://schemas.microsoft.com/office/drawing/2014/main" id="{0B2F1C85-D605-4E6B-8D03-A0735D495FD5}"/>
                </a:ext>
              </a:extLst>
            </p:cNvPr>
            <p:cNvSpPr/>
            <p:nvPr/>
          </p:nvSpPr>
          <p:spPr>
            <a:xfrm>
              <a:off x="5638571" y="2971570"/>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ightning">
              <a:extLst>
                <a:ext uri="{FF2B5EF4-FFF2-40B4-BE49-F238E27FC236}">
                  <a16:creationId xmlns:a16="http://schemas.microsoft.com/office/drawing/2014/main" id="{EC0DEA8B-93ED-4D9C-A9A4-E6B23939FA2D}"/>
                </a:ext>
              </a:extLst>
            </p:cNvPr>
            <p:cNvSpPr/>
            <p:nvPr/>
          </p:nvSpPr>
          <p:spPr>
            <a:xfrm>
              <a:off x="5830691" y="3163690"/>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8194" name="Picture 2" descr="CAF enterprise-scale landing zone architecture">
            <a:extLst>
              <a:ext uri="{FF2B5EF4-FFF2-40B4-BE49-F238E27FC236}">
                <a16:creationId xmlns:a16="http://schemas.microsoft.com/office/drawing/2014/main" id="{BCFCB064-CA67-47E6-8834-166CE90C8C7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381633" y="202914"/>
            <a:ext cx="3599633" cy="393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207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0000" y="432000"/>
            <a:ext cx="2804820" cy="2896166"/>
          </a:xfrm>
          <a:prstGeom prst="rect">
            <a:avLst/>
          </a:prstGeom>
        </p:spPr>
        <p:txBody>
          <a:bodyPr wrap="square" anchor="t">
            <a:normAutofit/>
          </a:bodyPr>
          <a:lstStyle/>
          <a:p>
            <a:r>
              <a:rPr lang="en-GB" dirty="0">
                <a:solidFill>
                  <a:schemeClr val="tx2"/>
                </a:solidFill>
              </a:rPr>
              <a:t>Security, Governance &amp; Compliance</a:t>
            </a:r>
            <a:br>
              <a:rPr lang="en-GB" dirty="0">
                <a:solidFill>
                  <a:schemeClr val="tx2"/>
                </a:solidFill>
              </a:rPr>
            </a:br>
            <a:endParaRPr lang="en-GB" dirty="0">
              <a:solidFill>
                <a:schemeClr val="tx2"/>
              </a:solidFill>
            </a:endParaRPr>
          </a:p>
        </p:txBody>
      </p:sp>
      <p:sp>
        <p:nvSpPr>
          <p:cNvPr id="6" name="TextBox 5">
            <a:extLst>
              <a:ext uri="{FF2B5EF4-FFF2-40B4-BE49-F238E27FC236}">
                <a16:creationId xmlns:a16="http://schemas.microsoft.com/office/drawing/2014/main" id="{E6E3F25D-E845-4D50-A03D-ECE3EECBDC33}"/>
              </a:ext>
            </a:extLst>
          </p:cNvPr>
          <p:cNvSpPr txBox="1"/>
          <p:nvPr/>
        </p:nvSpPr>
        <p:spPr>
          <a:xfrm>
            <a:off x="4726779" y="4351062"/>
            <a:ext cx="7169856" cy="2399597"/>
          </a:xfrm>
          <a:prstGeom prst="rect">
            <a:avLst/>
          </a:prstGeom>
          <a:noFill/>
        </p:spPr>
        <p:txBody>
          <a:bodyPr wrap="square">
            <a:spAutoFit/>
          </a:bodyPr>
          <a:lstStyle/>
          <a:p>
            <a:pPr algn="l"/>
            <a:r>
              <a:rPr lang="en-US" sz="1600" b="1" dirty="0">
                <a:solidFill>
                  <a:srgbClr val="24292E"/>
                </a:solidFill>
              </a:rPr>
              <a:t>Subscription and scale limits as they apply to Key Vault</a:t>
            </a:r>
          </a:p>
          <a:p>
            <a:pPr marL="699430" lvl="1" indent="-233143">
              <a:buFont typeface="Arial" panose="020B0604020202020204" pitchFamily="34" charset="0"/>
              <a:buChar char="•"/>
            </a:pPr>
            <a:r>
              <a:rPr lang="en-US" sz="1600" dirty="0">
                <a:solidFill>
                  <a:srgbClr val="24292E"/>
                </a:solidFill>
              </a:rPr>
              <a:t>Key Vault serves a security boundary since access permissions for keys, secrets and certificates are at the vault level</a:t>
            </a:r>
          </a:p>
          <a:p>
            <a:pPr marL="699430" lvl="1" indent="-233143">
              <a:buFont typeface="Arial" panose="020B0604020202020204" pitchFamily="34" charset="0"/>
              <a:buChar char="•"/>
            </a:pPr>
            <a:r>
              <a:rPr lang="en-US" sz="1600" dirty="0">
                <a:solidFill>
                  <a:srgbClr val="24292E"/>
                </a:solidFill>
              </a:rPr>
              <a:t>Premium SKU can be leveraged where HSM protected keys are required</a:t>
            </a:r>
          </a:p>
          <a:p>
            <a:pPr algn="l"/>
            <a:endParaRPr lang="en-US" sz="1600" b="1" dirty="0">
              <a:solidFill>
                <a:srgbClr val="24292E"/>
              </a:solidFill>
            </a:endParaRPr>
          </a:p>
          <a:p>
            <a:pPr algn="l"/>
            <a:r>
              <a:rPr lang="en-US" sz="1600" b="1" dirty="0">
                <a:solidFill>
                  <a:srgbClr val="24292E"/>
                </a:solidFill>
              </a:rPr>
              <a:t>Key rotation and secret expiration</a:t>
            </a:r>
          </a:p>
          <a:p>
            <a:pPr marL="699430" lvl="1" indent="-233143">
              <a:buFont typeface="Arial" panose="020B0604020202020204" pitchFamily="34" charset="0"/>
              <a:buChar char="•"/>
            </a:pPr>
            <a:r>
              <a:rPr lang="en-US" sz="1600" dirty="0">
                <a:solidFill>
                  <a:srgbClr val="24292E"/>
                </a:solidFill>
              </a:rPr>
              <a:t>Use a federated Key Vault model to avoid transaction scale limits</a:t>
            </a:r>
          </a:p>
          <a:p>
            <a:pPr marL="699430" lvl="1" indent="-233143">
              <a:buFont typeface="Arial" panose="020B0604020202020204" pitchFamily="34" charset="0"/>
              <a:buChar char="•"/>
            </a:pPr>
            <a:r>
              <a:rPr lang="en-US" sz="1600" dirty="0">
                <a:solidFill>
                  <a:srgbClr val="24292E"/>
                </a:solidFill>
              </a:rPr>
              <a:t>Establish an automated process for key and certificate rotation</a:t>
            </a:r>
          </a:p>
        </p:txBody>
      </p:sp>
      <p:sp>
        <p:nvSpPr>
          <p:cNvPr id="3" name="TextBox 2">
            <a:extLst>
              <a:ext uri="{FF2B5EF4-FFF2-40B4-BE49-F238E27FC236}">
                <a16:creationId xmlns:a16="http://schemas.microsoft.com/office/drawing/2014/main" id="{B8891AC4-0F34-417B-8221-4976E1240D08}"/>
              </a:ext>
            </a:extLst>
          </p:cNvPr>
          <p:cNvSpPr txBox="1"/>
          <p:nvPr/>
        </p:nvSpPr>
        <p:spPr>
          <a:xfrm>
            <a:off x="480631" y="4325677"/>
            <a:ext cx="3575900" cy="971292"/>
          </a:xfrm>
          <a:prstGeom prst="rect">
            <a:avLst/>
          </a:prstGeom>
          <a:noFill/>
        </p:spPr>
        <p:txBody>
          <a:bodyPr wrap="square">
            <a:spAutoFit/>
          </a:bodyPr>
          <a:lstStyle/>
          <a:p>
            <a:pPr algn="l"/>
            <a:r>
              <a:rPr lang="en-US" sz="2856" spc="-50" dirty="0">
                <a:ln w="3175">
                  <a:noFill/>
                </a:ln>
                <a:solidFill>
                  <a:schemeClr val="accent2"/>
                </a:solidFill>
                <a:latin typeface="+mj-lt"/>
                <a:cs typeface="Segoe UI" pitchFamily="34" charset="0"/>
              </a:rPr>
              <a:t>Define Encryption &amp; Key Management</a:t>
            </a:r>
          </a:p>
        </p:txBody>
      </p:sp>
      <p:grpSp>
        <p:nvGrpSpPr>
          <p:cNvPr id="4" name="Group 3">
            <a:extLst>
              <a:ext uri="{FF2B5EF4-FFF2-40B4-BE49-F238E27FC236}">
                <a16:creationId xmlns:a16="http://schemas.microsoft.com/office/drawing/2014/main" id="{5E725C54-9169-41DA-B0E7-A7B6EBA31AD7}"/>
              </a:ext>
            </a:extLst>
          </p:cNvPr>
          <p:cNvGrpSpPr/>
          <p:nvPr/>
        </p:nvGrpSpPr>
        <p:grpSpPr>
          <a:xfrm>
            <a:off x="180000" y="432001"/>
            <a:ext cx="933071" cy="933071"/>
            <a:chOff x="5467239" y="2766379"/>
            <a:chExt cx="914859" cy="914859"/>
          </a:xfrm>
        </p:grpSpPr>
        <p:sp>
          <p:nvSpPr>
            <p:cNvPr id="8" name="Oval 7">
              <a:extLst>
                <a:ext uri="{FF2B5EF4-FFF2-40B4-BE49-F238E27FC236}">
                  <a16:creationId xmlns:a16="http://schemas.microsoft.com/office/drawing/2014/main" id="{6AD8FA59-54E1-46CA-A68D-91B5AAE1A637}"/>
                </a:ext>
              </a:extLst>
            </p:cNvPr>
            <p:cNvSpPr/>
            <p:nvPr/>
          </p:nvSpPr>
          <p:spPr>
            <a:xfrm>
              <a:off x="5467239" y="2766379"/>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descr="Lock">
              <a:extLst>
                <a:ext uri="{FF2B5EF4-FFF2-40B4-BE49-F238E27FC236}">
                  <a16:creationId xmlns:a16="http://schemas.microsoft.com/office/drawing/2014/main" id="{EB92A7A8-5651-49B1-A4EA-6FFB146DE6D8}"/>
                </a:ext>
              </a:extLst>
            </p:cNvPr>
            <p:cNvSpPr/>
            <p:nvPr/>
          </p:nvSpPr>
          <p:spPr>
            <a:xfrm>
              <a:off x="5667444" y="2930038"/>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pic>
        <p:nvPicPr>
          <p:cNvPr id="9218" name="Picture 2" descr="CAF enterprise-scale landing zone architecture">
            <a:extLst>
              <a:ext uri="{FF2B5EF4-FFF2-40B4-BE49-F238E27FC236}">
                <a16:creationId xmlns:a16="http://schemas.microsoft.com/office/drawing/2014/main" id="{F5BDC15F-A9CA-4FBB-9BD3-A08F474DAB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01362" y="253190"/>
            <a:ext cx="4843711" cy="37206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C447BCB-120E-485A-8C70-260F47E9539E}"/>
              </a:ext>
            </a:extLst>
          </p:cNvPr>
          <p:cNvSpPr/>
          <p:nvPr/>
        </p:nvSpPr>
        <p:spPr bwMode="auto">
          <a:xfrm>
            <a:off x="5601362" y="1238036"/>
            <a:ext cx="1162526" cy="1044560"/>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05"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0DAA8653-64D7-449A-8E75-D93AD644C4CA}"/>
              </a:ext>
            </a:extLst>
          </p:cNvPr>
          <p:cNvSpPr/>
          <p:nvPr/>
        </p:nvSpPr>
        <p:spPr bwMode="auto">
          <a:xfrm>
            <a:off x="6676356" y="2282596"/>
            <a:ext cx="1162526" cy="1023906"/>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05"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478307C6-0DD3-4020-83D6-70575A9A2C44}"/>
              </a:ext>
            </a:extLst>
          </p:cNvPr>
          <p:cNvSpPr/>
          <p:nvPr/>
        </p:nvSpPr>
        <p:spPr bwMode="auto">
          <a:xfrm>
            <a:off x="7855696" y="2282596"/>
            <a:ext cx="1458177" cy="1691226"/>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05"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DEE3242-4130-42AC-8F18-E05269C1657F}"/>
              </a:ext>
            </a:extLst>
          </p:cNvPr>
          <p:cNvSpPr/>
          <p:nvPr/>
        </p:nvSpPr>
        <p:spPr bwMode="auto">
          <a:xfrm>
            <a:off x="9063298" y="1009779"/>
            <a:ext cx="1458177" cy="1083689"/>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05"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E94E6740-72D6-46DF-9481-CF281CDB5C37}"/>
              </a:ext>
            </a:extLst>
          </p:cNvPr>
          <p:cNvSpPr/>
          <p:nvPr/>
        </p:nvSpPr>
        <p:spPr bwMode="auto">
          <a:xfrm>
            <a:off x="6950267" y="154476"/>
            <a:ext cx="2859256" cy="1023906"/>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05"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78A29BA-5065-498C-AD2F-A58B8362B8A6}"/>
              </a:ext>
            </a:extLst>
          </p:cNvPr>
          <p:cNvSpPr/>
          <p:nvPr/>
        </p:nvSpPr>
        <p:spPr bwMode="auto">
          <a:xfrm>
            <a:off x="5601362" y="2282598"/>
            <a:ext cx="1162526" cy="1023906"/>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05"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4142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BAD997-D10D-4E54-BD34-3A400879A6F9}"/>
              </a:ext>
            </a:extLst>
          </p:cNvPr>
          <p:cNvSpPr>
            <a:spLocks noGrp="1"/>
          </p:cNvSpPr>
          <p:nvPr>
            <p:ph type="title"/>
          </p:nvPr>
        </p:nvSpPr>
        <p:spPr>
          <a:xfrm>
            <a:off x="1440000" y="432000"/>
            <a:ext cx="2722044" cy="2896166"/>
          </a:xfrm>
          <a:prstGeom prst="rect">
            <a:avLst/>
          </a:prstGeom>
        </p:spPr>
        <p:txBody>
          <a:bodyPr wrap="square" anchor="t">
            <a:normAutofit/>
          </a:bodyPr>
          <a:lstStyle/>
          <a:p>
            <a:r>
              <a:rPr lang="en-GB" dirty="0">
                <a:solidFill>
                  <a:schemeClr val="tx2"/>
                </a:solidFill>
              </a:rPr>
              <a:t>Platform Automation &amp; DevOps</a:t>
            </a:r>
            <a:br>
              <a:rPr lang="en-GB" dirty="0"/>
            </a:br>
            <a:endParaRPr lang="en-GB" dirty="0"/>
          </a:p>
        </p:txBody>
      </p:sp>
      <p:sp>
        <p:nvSpPr>
          <p:cNvPr id="6" name="TextBox 5">
            <a:extLst>
              <a:ext uri="{FF2B5EF4-FFF2-40B4-BE49-F238E27FC236}">
                <a16:creationId xmlns:a16="http://schemas.microsoft.com/office/drawing/2014/main" id="{04FD033E-A3FA-41F2-B95F-D74A0F0A8549}"/>
              </a:ext>
            </a:extLst>
          </p:cNvPr>
          <p:cNvSpPr txBox="1"/>
          <p:nvPr/>
        </p:nvSpPr>
        <p:spPr>
          <a:xfrm>
            <a:off x="4836895" y="4820992"/>
            <a:ext cx="7153515" cy="1969770"/>
          </a:xfrm>
          <a:prstGeom prst="rect">
            <a:avLst/>
          </a:prstGeom>
          <a:noFill/>
        </p:spPr>
        <p:txBody>
          <a:bodyPr wrap="square">
            <a:spAutoFit/>
          </a:bodyPr>
          <a:lstStyle/>
          <a:p>
            <a:pPr marL="388572" indent="-388572">
              <a:spcBef>
                <a:spcPts val="612"/>
              </a:spcBef>
              <a:buFont typeface="Arial" panose="020B0604020202020204" pitchFamily="34" charset="0"/>
              <a:buChar char="•"/>
            </a:pPr>
            <a:r>
              <a:rPr lang="en-US" sz="1600" dirty="0">
                <a:solidFill>
                  <a:srgbClr val="24292E"/>
                </a:solidFill>
              </a:rPr>
              <a:t>Where central teams are concerned, CI/CD pipelines should be used to manage policy definitions, role-definitions, policy assignments, and template galleries</a:t>
            </a:r>
          </a:p>
          <a:p>
            <a:pPr>
              <a:spcBef>
                <a:spcPts val="612"/>
              </a:spcBef>
            </a:pPr>
            <a:r>
              <a:rPr lang="en-US" sz="1600" i="1" dirty="0">
                <a:solidFill>
                  <a:schemeClr val="accent4"/>
                </a:solidFill>
              </a:rPr>
              <a:t>The blanket application of a DevOps model will not miraculously establish capable DevOps teams.</a:t>
            </a:r>
          </a:p>
          <a:p>
            <a:pPr marL="388572" indent="-388572">
              <a:spcBef>
                <a:spcPts val="612"/>
              </a:spcBef>
              <a:buFont typeface="Arial" panose="020B0604020202020204" pitchFamily="34" charset="0"/>
              <a:buChar char="•"/>
            </a:pPr>
            <a:r>
              <a:rPr lang="en-US" sz="1600" dirty="0">
                <a:solidFill>
                  <a:srgbClr val="24292E"/>
                </a:solidFill>
              </a:rPr>
              <a:t>Establish a cross functional </a:t>
            </a:r>
            <a:r>
              <a:rPr lang="en-US" sz="1600" b="1" dirty="0">
                <a:solidFill>
                  <a:srgbClr val="24292E"/>
                </a:solidFill>
              </a:rPr>
              <a:t>DevOps</a:t>
            </a:r>
            <a:r>
              <a:rPr lang="en-US" sz="1600" dirty="0">
                <a:solidFill>
                  <a:srgbClr val="24292E"/>
                </a:solidFill>
              </a:rPr>
              <a:t> </a:t>
            </a:r>
            <a:r>
              <a:rPr lang="en-US" sz="1600" b="1" dirty="0">
                <a:solidFill>
                  <a:srgbClr val="24292E"/>
                </a:solidFill>
              </a:rPr>
              <a:t>Platform Team</a:t>
            </a:r>
            <a:r>
              <a:rPr lang="en-US" sz="1600" dirty="0">
                <a:solidFill>
                  <a:srgbClr val="24292E"/>
                </a:solidFill>
              </a:rPr>
              <a:t> to build, manage and maintain your Enterprise Scale architecture.</a:t>
            </a:r>
          </a:p>
        </p:txBody>
      </p:sp>
      <p:grpSp>
        <p:nvGrpSpPr>
          <p:cNvPr id="2" name="Group 1">
            <a:extLst>
              <a:ext uri="{FF2B5EF4-FFF2-40B4-BE49-F238E27FC236}">
                <a16:creationId xmlns:a16="http://schemas.microsoft.com/office/drawing/2014/main" id="{3ED0F331-2272-42FE-84A8-662DCF8B164B}"/>
              </a:ext>
            </a:extLst>
          </p:cNvPr>
          <p:cNvGrpSpPr/>
          <p:nvPr/>
        </p:nvGrpSpPr>
        <p:grpSpPr>
          <a:xfrm>
            <a:off x="180000" y="432000"/>
            <a:ext cx="933071" cy="933071"/>
            <a:chOff x="5638570" y="2971571"/>
            <a:chExt cx="914859" cy="914859"/>
          </a:xfrm>
        </p:grpSpPr>
        <p:sp>
          <p:nvSpPr>
            <p:cNvPr id="5" name="Oval 4">
              <a:extLst>
                <a:ext uri="{FF2B5EF4-FFF2-40B4-BE49-F238E27FC236}">
                  <a16:creationId xmlns:a16="http://schemas.microsoft.com/office/drawing/2014/main" id="{5174235B-C9F8-4754-A43D-0E6EF5DE5CD6}"/>
                </a:ext>
              </a:extLst>
            </p:cNvPr>
            <p:cNvSpPr/>
            <p:nvPr/>
          </p:nvSpPr>
          <p:spPr>
            <a:xfrm>
              <a:off x="5638570" y="2971571"/>
              <a:ext cx="914859" cy="914859"/>
            </a:xfrm>
            <a:prstGeom prst="ellipse">
              <a:avLst/>
            </a:prstGeom>
            <a:solidFill>
              <a:schemeClr val="tx2"/>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ectangle 7" descr="Gears">
              <a:extLst>
                <a:ext uri="{FF2B5EF4-FFF2-40B4-BE49-F238E27FC236}">
                  <a16:creationId xmlns:a16="http://schemas.microsoft.com/office/drawing/2014/main" id="{01101B7C-FD9E-42D2-9884-33806097F522}"/>
                </a:ext>
              </a:extLst>
            </p:cNvPr>
            <p:cNvSpPr/>
            <p:nvPr/>
          </p:nvSpPr>
          <p:spPr>
            <a:xfrm>
              <a:off x="5830691" y="3163691"/>
              <a:ext cx="530618" cy="53061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sp>
        <p:nvSpPr>
          <p:cNvPr id="4" name="TextBox 3">
            <a:extLst>
              <a:ext uri="{FF2B5EF4-FFF2-40B4-BE49-F238E27FC236}">
                <a16:creationId xmlns:a16="http://schemas.microsoft.com/office/drawing/2014/main" id="{8B24BBB8-FEB2-4E36-9837-77AE763F8EF8}"/>
              </a:ext>
            </a:extLst>
          </p:cNvPr>
          <p:cNvSpPr txBox="1"/>
          <p:nvPr/>
        </p:nvSpPr>
        <p:spPr>
          <a:xfrm>
            <a:off x="480631" y="4325678"/>
            <a:ext cx="3575900" cy="990628"/>
          </a:xfrm>
          <a:prstGeom prst="rect">
            <a:avLst/>
          </a:prstGeom>
          <a:noFill/>
        </p:spPr>
        <p:txBody>
          <a:bodyPr wrap="square">
            <a:spAutoFit/>
          </a:bodyPr>
          <a:lstStyle/>
          <a:p>
            <a:pPr algn="l"/>
            <a:r>
              <a:rPr lang="en-US" sz="2856" spc="-50" dirty="0">
                <a:ln w="3175">
                  <a:noFill/>
                </a:ln>
                <a:solidFill>
                  <a:schemeClr val="accent2"/>
                </a:solidFill>
                <a:latin typeface="+mj-lt"/>
                <a:cs typeface="Segoe UI" pitchFamily="34" charset="0"/>
              </a:rPr>
              <a:t>Planning for a DevOps Approach</a:t>
            </a:r>
          </a:p>
        </p:txBody>
      </p:sp>
      <p:pic>
        <p:nvPicPr>
          <p:cNvPr id="10242" name="Picture 2" descr="CAF enterprise-scale landing zone architecture">
            <a:extLst>
              <a:ext uri="{FF2B5EF4-FFF2-40B4-BE49-F238E27FC236}">
                <a16:creationId xmlns:a16="http://schemas.microsoft.com/office/drawing/2014/main" id="{EB8CABBA-279A-4859-B956-9E9B0BD8D44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5846"/>
          <a:stretch/>
        </p:blipFill>
        <p:spPr bwMode="auto">
          <a:xfrm>
            <a:off x="5963891" y="181395"/>
            <a:ext cx="4655213" cy="42518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594C5622-1D57-4905-A461-8BB27722AFED}"/>
              </a:ext>
            </a:extLst>
          </p:cNvPr>
          <p:cNvSpPr/>
          <p:nvPr/>
        </p:nvSpPr>
        <p:spPr bwMode="auto">
          <a:xfrm>
            <a:off x="6711137" y="990382"/>
            <a:ext cx="3446642" cy="2070254"/>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05"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456090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8A710C-4C16-4F84-A877-FD8F510E361C}"/>
              </a:ext>
            </a:extLst>
          </p:cNvPr>
          <p:cNvSpPr>
            <a:spLocks noGrp="1"/>
          </p:cNvSpPr>
          <p:nvPr>
            <p:ph type="title"/>
          </p:nvPr>
        </p:nvSpPr>
        <p:spPr/>
        <p:txBody>
          <a:bodyPr/>
          <a:lstStyle/>
          <a:p>
            <a:r>
              <a:rPr lang="en-US" dirty="0" err="1"/>
              <a:t>Implemtation</a:t>
            </a:r>
            <a:r>
              <a:rPr lang="en-US" dirty="0"/>
              <a:t> Guide</a:t>
            </a:r>
          </a:p>
        </p:txBody>
      </p:sp>
    </p:spTree>
    <p:extLst>
      <p:ext uri="{BB962C8B-B14F-4D97-AF65-F5344CB8AC3E}">
        <p14:creationId xmlns:p14="http://schemas.microsoft.com/office/powerpoint/2010/main" val="54909131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22F9781-8C77-4FA5-B1AD-3A31FAF0BA5D}"/>
              </a:ext>
            </a:extLst>
          </p:cNvPr>
          <p:cNvSpPr/>
          <p:nvPr/>
        </p:nvSpPr>
        <p:spPr>
          <a:xfrm>
            <a:off x="8241199" y="1246647"/>
            <a:ext cx="4129701" cy="563468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3" name="Trapezoid 2">
            <a:extLst>
              <a:ext uri="{FF2B5EF4-FFF2-40B4-BE49-F238E27FC236}">
                <a16:creationId xmlns:a16="http://schemas.microsoft.com/office/drawing/2014/main" id="{91300CB8-779E-49E7-8612-1E852546ACF0}"/>
              </a:ext>
            </a:extLst>
          </p:cNvPr>
          <p:cNvSpPr/>
          <p:nvPr/>
        </p:nvSpPr>
        <p:spPr>
          <a:xfrm rot="10800000">
            <a:off x="65576" y="1246646"/>
            <a:ext cx="3473365" cy="5254985"/>
          </a:xfrm>
          <a:prstGeom prst="trapezoid">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55" name="Rectangle 54">
            <a:extLst>
              <a:ext uri="{FF2B5EF4-FFF2-40B4-BE49-F238E27FC236}">
                <a16:creationId xmlns:a16="http://schemas.microsoft.com/office/drawing/2014/main" id="{1D365175-737E-40B5-8E86-178C3812EBBE}"/>
              </a:ext>
            </a:extLst>
          </p:cNvPr>
          <p:cNvSpPr/>
          <p:nvPr/>
        </p:nvSpPr>
        <p:spPr>
          <a:xfrm>
            <a:off x="295713" y="563166"/>
            <a:ext cx="2930044" cy="58928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Semibold" panose="020B0702040204020203" pitchFamily="34" charset="0"/>
                <a:cs typeface="Segoe UI Semibold" panose="020B0702040204020203" pitchFamily="34" charset="0"/>
              </a:rPr>
              <a:t>Hosting Hierarchy </a:t>
            </a:r>
          </a:p>
        </p:txBody>
      </p:sp>
      <p:sp>
        <p:nvSpPr>
          <p:cNvPr id="15" name="Rectangle 14">
            <a:extLst>
              <a:ext uri="{FF2B5EF4-FFF2-40B4-BE49-F238E27FC236}">
                <a16:creationId xmlns:a16="http://schemas.microsoft.com/office/drawing/2014/main" id="{071F178F-3A5D-4BF5-AB48-4CFB26B1FF47}"/>
              </a:ext>
            </a:extLst>
          </p:cNvPr>
          <p:cNvSpPr/>
          <p:nvPr/>
        </p:nvSpPr>
        <p:spPr>
          <a:xfrm>
            <a:off x="295713" y="1370191"/>
            <a:ext cx="2930044" cy="839343"/>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Portfolio</a:t>
            </a:r>
          </a:p>
        </p:txBody>
      </p:sp>
      <p:sp>
        <p:nvSpPr>
          <p:cNvPr id="40" name="Rectangle 39">
            <a:extLst>
              <a:ext uri="{FF2B5EF4-FFF2-40B4-BE49-F238E27FC236}">
                <a16:creationId xmlns:a16="http://schemas.microsoft.com/office/drawing/2014/main" id="{6E3D36BC-AEDD-45E2-9A14-DA4C0DF6A40B}"/>
              </a:ext>
            </a:extLst>
          </p:cNvPr>
          <p:cNvSpPr/>
          <p:nvPr/>
        </p:nvSpPr>
        <p:spPr>
          <a:xfrm>
            <a:off x="3619677" y="1370191"/>
            <a:ext cx="4450496" cy="83934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endParaRPr lang="en-US" sz="1428">
              <a:solidFill>
                <a:srgbClr val="171717"/>
              </a:solidFill>
              <a:latin typeface="Segoe UI" panose="020B0502040204020203" pitchFamily="34" charset="0"/>
              <a:cs typeface="Segoe UI" panose="020B0502040204020203" pitchFamily="34" charset="0"/>
            </a:endParaRPr>
          </a:p>
          <a:p>
            <a:pPr algn="r" defTabSz="932597"/>
            <a:r>
              <a:rPr lang="en-US" sz="1428" dirty="0">
                <a:solidFill>
                  <a:srgbClr val="171717"/>
                </a:solidFill>
                <a:latin typeface="Segoe UI" panose="020B0502040204020203" pitchFamily="34" charset="0"/>
                <a:cs typeface="Segoe UI" panose="020B0502040204020203" pitchFamily="34" charset="0"/>
              </a:rPr>
              <a:t>The collection of </a:t>
            </a:r>
            <a:r>
              <a:rPr lang="en-US" sz="1428" b="1" dirty="0">
                <a:solidFill>
                  <a:srgbClr val="171717"/>
                </a:solidFill>
                <a:latin typeface="Segoe UI" panose="020B0502040204020203" pitchFamily="34" charset="0"/>
                <a:cs typeface="Segoe UI" panose="020B0502040204020203" pitchFamily="34" charset="0"/>
              </a:rPr>
              <a:t>workloads, assets, and supporting resources,</a:t>
            </a:r>
            <a:r>
              <a:rPr lang="en-US" sz="1428" dirty="0">
                <a:solidFill>
                  <a:srgbClr val="171717"/>
                </a:solidFill>
                <a:latin typeface="Segoe UI" panose="020B0502040204020203" pitchFamily="34" charset="0"/>
                <a:cs typeface="Segoe UI" panose="020B0502040204020203" pitchFamily="34" charset="0"/>
              </a:rPr>
              <a:t> and the collection of </a:t>
            </a:r>
            <a:r>
              <a:rPr lang="en-US" sz="1428" b="1" dirty="0">
                <a:solidFill>
                  <a:srgbClr val="171717"/>
                </a:solidFill>
                <a:latin typeface="Segoe UI" panose="020B0502040204020203" pitchFamily="34" charset="0"/>
                <a:cs typeface="Segoe UI" panose="020B0502040204020203" pitchFamily="34" charset="0"/>
              </a:rPr>
              <a:t>projects, people, and processes, </a:t>
            </a:r>
            <a:r>
              <a:rPr lang="en-US" sz="1428" dirty="0">
                <a:solidFill>
                  <a:srgbClr val="171717"/>
                </a:solidFill>
                <a:latin typeface="Segoe UI" panose="020B0502040204020203" pitchFamily="34" charset="0"/>
                <a:cs typeface="Segoe UI" panose="020B0502040204020203" pitchFamily="34" charset="0"/>
              </a:rPr>
              <a:t>make the portfolio</a:t>
            </a:r>
            <a:endParaRPr lang="en-US" sz="1428" dirty="0">
              <a:solidFill>
                <a:srgbClr val="FFFFFF"/>
              </a:solidFill>
              <a:latin typeface="Segoe UI" panose="020B0502040204020203" pitchFamily="34" charset="0"/>
              <a:cs typeface="Segoe UI" panose="020B0502040204020203" pitchFamily="34" charset="0"/>
            </a:endParaRPr>
          </a:p>
          <a:p>
            <a:pPr algn="r" defTabSz="932597"/>
            <a:endParaRPr lang="en-US" sz="1428">
              <a:solidFill>
                <a:srgbClr val="FFFFFF"/>
              </a:solidFill>
              <a:latin typeface="Segoe UI" panose="020B0502040204020203" pitchFamily="34" charset="0"/>
              <a:cs typeface="Segoe UI" panose="020B0502040204020203" pitchFamily="34" charset="0"/>
            </a:endParaRPr>
          </a:p>
        </p:txBody>
      </p:sp>
      <p:sp>
        <p:nvSpPr>
          <p:cNvPr id="2" name="Rectangle: Rounded Corners 1">
            <a:extLst>
              <a:ext uri="{FF2B5EF4-FFF2-40B4-BE49-F238E27FC236}">
                <a16:creationId xmlns:a16="http://schemas.microsoft.com/office/drawing/2014/main" id="{6810BA2D-69D6-4226-A52B-211C12513B8A}"/>
              </a:ext>
            </a:extLst>
          </p:cNvPr>
          <p:cNvSpPr/>
          <p:nvPr/>
        </p:nvSpPr>
        <p:spPr>
          <a:xfrm>
            <a:off x="8401290" y="1370191"/>
            <a:ext cx="1977938" cy="83934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Strategy &amp; Plan</a:t>
            </a:r>
          </a:p>
        </p:txBody>
      </p:sp>
      <p:sp>
        <p:nvSpPr>
          <p:cNvPr id="19" name="Rectangle 18">
            <a:extLst>
              <a:ext uri="{FF2B5EF4-FFF2-40B4-BE49-F238E27FC236}">
                <a16:creationId xmlns:a16="http://schemas.microsoft.com/office/drawing/2014/main" id="{5F2DC130-F94C-4F27-9BBA-F41056419DBD}"/>
              </a:ext>
            </a:extLst>
          </p:cNvPr>
          <p:cNvSpPr/>
          <p:nvPr/>
        </p:nvSpPr>
        <p:spPr>
          <a:xfrm>
            <a:off x="459497" y="2400265"/>
            <a:ext cx="2602473" cy="839343"/>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Cloud Platforms </a:t>
            </a:r>
          </a:p>
        </p:txBody>
      </p:sp>
      <p:sp>
        <p:nvSpPr>
          <p:cNvPr id="48" name="Rectangle 47">
            <a:extLst>
              <a:ext uri="{FF2B5EF4-FFF2-40B4-BE49-F238E27FC236}">
                <a16:creationId xmlns:a16="http://schemas.microsoft.com/office/drawing/2014/main" id="{FED94ADC-9235-4078-9F9E-82ADFADF48DF}"/>
              </a:ext>
            </a:extLst>
          </p:cNvPr>
          <p:cNvSpPr/>
          <p:nvPr/>
        </p:nvSpPr>
        <p:spPr>
          <a:xfrm>
            <a:off x="3619677" y="2448744"/>
            <a:ext cx="4450496" cy="74608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endParaRPr lang="en-US" sz="1428">
              <a:solidFill>
                <a:srgbClr val="171717"/>
              </a:solidFill>
              <a:latin typeface="Segoe UI" panose="020B0502040204020203" pitchFamily="34" charset="0"/>
              <a:cs typeface="Segoe UI" panose="020B0502040204020203" pitchFamily="34" charset="0"/>
            </a:endParaRPr>
          </a:p>
          <a:p>
            <a:pPr algn="r" defTabSz="932597"/>
            <a:r>
              <a:rPr lang="en-US" sz="1428" dirty="0">
                <a:solidFill>
                  <a:srgbClr val="171717"/>
                </a:solidFill>
                <a:latin typeface="Segoe UI" panose="020B0502040204020203" pitchFamily="34" charset="0"/>
                <a:cs typeface="Segoe UI" panose="020B0502040204020203" pitchFamily="34" charset="0"/>
              </a:rPr>
              <a:t>Distinct deployments of the platform foundation, to </a:t>
            </a:r>
            <a:r>
              <a:rPr lang="en-US" sz="1428" b="1" dirty="0">
                <a:solidFill>
                  <a:srgbClr val="171717"/>
                </a:solidFill>
                <a:latin typeface="Segoe UI" panose="020B0502040204020203" pitchFamily="34" charset="0"/>
                <a:cs typeface="Segoe UI" panose="020B0502040204020203" pitchFamily="34" charset="0"/>
              </a:rPr>
              <a:t>govern multiple regions, hybrid solutions, or multi-cloud solutions.</a:t>
            </a:r>
            <a:endParaRPr lang="en-US" sz="1428" b="1" dirty="0">
              <a:solidFill>
                <a:srgbClr val="FFFFFF"/>
              </a:solidFill>
              <a:latin typeface="Segoe UI" panose="020B0502040204020203" pitchFamily="34" charset="0"/>
              <a:cs typeface="Segoe UI" panose="020B0502040204020203" pitchFamily="34" charset="0"/>
            </a:endParaRPr>
          </a:p>
          <a:p>
            <a:pPr algn="r" defTabSz="932597"/>
            <a:endParaRPr lang="en-US" sz="1428">
              <a:solidFill>
                <a:srgbClr val="FFFFFF"/>
              </a:solidFill>
              <a:latin typeface="Segoe UI" panose="020B0502040204020203" pitchFamily="34" charset="0"/>
              <a:cs typeface="Segoe UI" panose="020B0502040204020203" pitchFamily="34" charset="0"/>
            </a:endParaRPr>
          </a:p>
        </p:txBody>
      </p:sp>
      <p:sp>
        <p:nvSpPr>
          <p:cNvPr id="5" name="Rectangle: Rounded Corners 4">
            <a:extLst>
              <a:ext uri="{FF2B5EF4-FFF2-40B4-BE49-F238E27FC236}">
                <a16:creationId xmlns:a16="http://schemas.microsoft.com/office/drawing/2014/main" id="{67F8FA41-FA53-4057-8733-B747C2E254E8}"/>
              </a:ext>
            </a:extLst>
          </p:cNvPr>
          <p:cNvSpPr/>
          <p:nvPr/>
        </p:nvSpPr>
        <p:spPr>
          <a:xfrm>
            <a:off x="8401290" y="2398471"/>
            <a:ext cx="1977938" cy="83934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Govern</a:t>
            </a:r>
          </a:p>
        </p:txBody>
      </p:sp>
      <p:sp>
        <p:nvSpPr>
          <p:cNvPr id="17" name="Rectangle 16">
            <a:extLst>
              <a:ext uri="{FF2B5EF4-FFF2-40B4-BE49-F238E27FC236}">
                <a16:creationId xmlns:a16="http://schemas.microsoft.com/office/drawing/2014/main" id="{C9880880-F333-4079-9DE1-81E5069AFE04}"/>
              </a:ext>
            </a:extLst>
          </p:cNvPr>
          <p:cNvSpPr/>
          <p:nvPr/>
        </p:nvSpPr>
        <p:spPr>
          <a:xfrm>
            <a:off x="654137" y="3428545"/>
            <a:ext cx="2213193" cy="839343"/>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Landing Zones</a:t>
            </a:r>
          </a:p>
        </p:txBody>
      </p:sp>
      <p:sp>
        <p:nvSpPr>
          <p:cNvPr id="50" name="Rectangle 49">
            <a:extLst>
              <a:ext uri="{FF2B5EF4-FFF2-40B4-BE49-F238E27FC236}">
                <a16:creationId xmlns:a16="http://schemas.microsoft.com/office/drawing/2014/main" id="{B24751AF-85E5-43D8-A6EE-DC0EA9AD6B47}"/>
              </a:ext>
            </a:extLst>
          </p:cNvPr>
          <p:cNvSpPr/>
          <p:nvPr/>
        </p:nvSpPr>
        <p:spPr>
          <a:xfrm>
            <a:off x="3619677" y="3467203"/>
            <a:ext cx="4450494" cy="76202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r>
              <a:rPr lang="en-US" sz="1428" b="1" dirty="0">
                <a:solidFill>
                  <a:srgbClr val="171717"/>
                </a:solidFill>
                <a:latin typeface="Segoe UI" panose="020B0502040204020203" pitchFamily="34" charset="0"/>
                <a:cs typeface="Segoe UI" panose="020B0502040204020203" pitchFamily="34" charset="0"/>
              </a:rPr>
              <a:t>Foundational services and features </a:t>
            </a:r>
            <a:r>
              <a:rPr lang="en-US" sz="1428" dirty="0">
                <a:solidFill>
                  <a:srgbClr val="171717"/>
                </a:solidFill>
                <a:latin typeface="Segoe UI" panose="020B0502040204020203" pitchFamily="34" charset="0"/>
                <a:cs typeface="Segoe UI" panose="020B0502040204020203" pitchFamily="34" charset="0"/>
              </a:rPr>
              <a:t>(or shared plumbing) that is required to support one or more workloads.</a:t>
            </a:r>
            <a:endParaRPr lang="en-US" sz="1428" dirty="0">
              <a:solidFill>
                <a:srgbClr val="FFFFFF"/>
              </a:solidFill>
              <a:latin typeface="Segoe UI" panose="020B0502040204020203" pitchFamily="34" charset="0"/>
              <a:cs typeface="Segoe UI" panose="020B0502040204020203" pitchFamily="34" charset="0"/>
            </a:endParaRPr>
          </a:p>
        </p:txBody>
      </p:sp>
      <p:sp>
        <p:nvSpPr>
          <p:cNvPr id="7" name="Rectangle: Rounded Corners 6">
            <a:extLst>
              <a:ext uri="{FF2B5EF4-FFF2-40B4-BE49-F238E27FC236}">
                <a16:creationId xmlns:a16="http://schemas.microsoft.com/office/drawing/2014/main" id="{F484AAD4-BB00-4B73-AD1D-23C32BE4DFAE}"/>
              </a:ext>
            </a:extLst>
          </p:cNvPr>
          <p:cNvSpPr/>
          <p:nvPr/>
        </p:nvSpPr>
        <p:spPr>
          <a:xfrm>
            <a:off x="8401290" y="3428545"/>
            <a:ext cx="1977938" cy="83934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Ready</a:t>
            </a:r>
          </a:p>
        </p:txBody>
      </p:sp>
      <p:sp>
        <p:nvSpPr>
          <p:cNvPr id="21" name="Rectangle 20">
            <a:extLst>
              <a:ext uri="{FF2B5EF4-FFF2-40B4-BE49-F238E27FC236}">
                <a16:creationId xmlns:a16="http://schemas.microsoft.com/office/drawing/2014/main" id="{78686712-79B3-45AB-AB0C-DA8F6BA4958D}"/>
              </a:ext>
            </a:extLst>
          </p:cNvPr>
          <p:cNvSpPr/>
          <p:nvPr/>
        </p:nvSpPr>
        <p:spPr>
          <a:xfrm>
            <a:off x="838338" y="4456825"/>
            <a:ext cx="1844792" cy="839343"/>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Workload</a:t>
            </a:r>
          </a:p>
        </p:txBody>
      </p:sp>
      <p:sp>
        <p:nvSpPr>
          <p:cNvPr id="42" name="Rectangle 41">
            <a:extLst>
              <a:ext uri="{FF2B5EF4-FFF2-40B4-BE49-F238E27FC236}">
                <a16:creationId xmlns:a16="http://schemas.microsoft.com/office/drawing/2014/main" id="{C8A21D08-A64B-4438-9902-B5260EBA237D}"/>
              </a:ext>
            </a:extLst>
          </p:cNvPr>
          <p:cNvSpPr/>
          <p:nvPr/>
        </p:nvSpPr>
        <p:spPr>
          <a:xfrm>
            <a:off x="3619678" y="4476072"/>
            <a:ext cx="4450493" cy="80085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r>
              <a:rPr lang="en-US" sz="1428" dirty="0">
                <a:solidFill>
                  <a:srgbClr val="171717"/>
                </a:solidFill>
                <a:latin typeface="Segoe UI" panose="020B0502040204020203" pitchFamily="34" charset="0"/>
                <a:cs typeface="Segoe UI" panose="020B0502040204020203" pitchFamily="34" charset="0"/>
              </a:rPr>
              <a:t>Workload is a </a:t>
            </a:r>
            <a:r>
              <a:rPr lang="en-US" sz="1428" b="1" dirty="0">
                <a:solidFill>
                  <a:srgbClr val="171717"/>
                </a:solidFill>
                <a:latin typeface="Segoe UI" panose="020B0502040204020203" pitchFamily="34" charset="0"/>
                <a:cs typeface="Segoe UI" panose="020B0502040204020203" pitchFamily="34" charset="0"/>
              </a:rPr>
              <a:t>collection of</a:t>
            </a:r>
            <a:r>
              <a:rPr lang="en-US" sz="1428" dirty="0">
                <a:solidFill>
                  <a:srgbClr val="171717"/>
                </a:solidFill>
                <a:latin typeface="Segoe UI" panose="020B0502040204020203" pitchFamily="34" charset="0"/>
                <a:cs typeface="Segoe UI" panose="020B0502040204020203" pitchFamily="34" charset="0"/>
              </a:rPr>
              <a:t> </a:t>
            </a:r>
            <a:r>
              <a:rPr lang="en-US" sz="1428" b="1" dirty="0">
                <a:solidFill>
                  <a:srgbClr val="171717"/>
                </a:solidFill>
                <a:latin typeface="Segoe UI" panose="020B0502040204020203" pitchFamily="34" charset="0"/>
                <a:cs typeface="Segoe UI" panose="020B0502040204020203" pitchFamily="34" charset="0"/>
              </a:rPr>
              <a:t>assets (infrastructure, applications, and data) </a:t>
            </a:r>
            <a:r>
              <a:rPr lang="en-US" sz="1428" dirty="0">
                <a:solidFill>
                  <a:srgbClr val="171717"/>
                </a:solidFill>
                <a:latin typeface="Segoe UI" panose="020B0502040204020203" pitchFamily="34" charset="0"/>
                <a:cs typeface="Segoe UI" panose="020B0502040204020203" pitchFamily="34" charset="0"/>
              </a:rPr>
              <a:t>that together supports a common business goal</a:t>
            </a:r>
            <a:endParaRPr lang="en-US" sz="1428" dirty="0">
              <a:solidFill>
                <a:srgbClr val="FFFFFF"/>
              </a:solidFill>
              <a:latin typeface="Segoe UI" panose="020B0502040204020203" pitchFamily="34" charset="0"/>
              <a:cs typeface="Segoe UI" panose="020B0502040204020203" pitchFamily="34" charset="0"/>
            </a:endParaRPr>
          </a:p>
        </p:txBody>
      </p:sp>
      <p:sp>
        <p:nvSpPr>
          <p:cNvPr id="9" name="Rectangle: Rounded Corners 8">
            <a:extLst>
              <a:ext uri="{FF2B5EF4-FFF2-40B4-BE49-F238E27FC236}">
                <a16:creationId xmlns:a16="http://schemas.microsoft.com/office/drawing/2014/main" id="{2BF4BEAF-25D4-4968-8B63-92BA79E36995}"/>
              </a:ext>
            </a:extLst>
          </p:cNvPr>
          <p:cNvSpPr/>
          <p:nvPr/>
        </p:nvSpPr>
        <p:spPr>
          <a:xfrm>
            <a:off x="8401290" y="4476071"/>
            <a:ext cx="1977938" cy="83934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Adopt</a:t>
            </a:r>
          </a:p>
        </p:txBody>
      </p:sp>
      <p:sp>
        <p:nvSpPr>
          <p:cNvPr id="11" name="Rectangle: Rounded Corners 10">
            <a:extLst>
              <a:ext uri="{FF2B5EF4-FFF2-40B4-BE49-F238E27FC236}">
                <a16:creationId xmlns:a16="http://schemas.microsoft.com/office/drawing/2014/main" id="{1435B9FF-A88C-4EC7-9883-4BC5AE3BF732}"/>
              </a:ext>
            </a:extLst>
          </p:cNvPr>
          <p:cNvSpPr/>
          <p:nvPr/>
        </p:nvSpPr>
        <p:spPr>
          <a:xfrm>
            <a:off x="10511422" y="4476071"/>
            <a:ext cx="1788539" cy="83934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a:p>
            <a:pPr algn="ctr" defTabSz="932597"/>
            <a:r>
              <a:rPr lang="en-US" sz="1836" dirty="0">
                <a:solidFill>
                  <a:srgbClr val="FFFFFF"/>
                </a:solidFill>
                <a:latin typeface="Segoe UI"/>
              </a:rPr>
              <a:t>Well-Architected</a:t>
            </a:r>
          </a:p>
          <a:p>
            <a:pPr algn="ctr" defTabSz="932597"/>
            <a:endParaRPr lang="en-US" sz="1836">
              <a:solidFill>
                <a:srgbClr val="FFFFFF"/>
              </a:solidFill>
              <a:latin typeface="Segoe UI"/>
            </a:endParaRPr>
          </a:p>
        </p:txBody>
      </p:sp>
      <p:sp>
        <p:nvSpPr>
          <p:cNvPr id="23" name="Rectangle 22">
            <a:extLst>
              <a:ext uri="{FF2B5EF4-FFF2-40B4-BE49-F238E27FC236}">
                <a16:creationId xmlns:a16="http://schemas.microsoft.com/office/drawing/2014/main" id="{CCC50C13-92BE-4701-9F2A-45EBCD90A12F}"/>
              </a:ext>
            </a:extLst>
          </p:cNvPr>
          <p:cNvSpPr/>
          <p:nvPr/>
        </p:nvSpPr>
        <p:spPr>
          <a:xfrm>
            <a:off x="1047363" y="5504350"/>
            <a:ext cx="1426743" cy="839343"/>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Assets</a:t>
            </a:r>
          </a:p>
        </p:txBody>
      </p:sp>
      <p:sp>
        <p:nvSpPr>
          <p:cNvPr id="44" name="Rectangle 43">
            <a:extLst>
              <a:ext uri="{FF2B5EF4-FFF2-40B4-BE49-F238E27FC236}">
                <a16:creationId xmlns:a16="http://schemas.microsoft.com/office/drawing/2014/main" id="{83794B7C-F311-46F9-A1D5-6AFF3EE712EB}"/>
              </a:ext>
            </a:extLst>
          </p:cNvPr>
          <p:cNvSpPr/>
          <p:nvPr/>
        </p:nvSpPr>
        <p:spPr>
          <a:xfrm>
            <a:off x="3617143" y="5539707"/>
            <a:ext cx="4450493" cy="76862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r>
              <a:rPr lang="en-US" sz="1428" dirty="0">
                <a:solidFill>
                  <a:srgbClr val="171717"/>
                </a:solidFill>
                <a:latin typeface="Segoe UI" panose="020B0502040204020203" pitchFamily="34" charset="0"/>
                <a:cs typeface="Segoe UI" panose="020B0502040204020203" pitchFamily="34" charset="0"/>
              </a:rPr>
              <a:t>Assets are the </a:t>
            </a:r>
            <a:r>
              <a:rPr lang="en-US" sz="1428" b="1" dirty="0">
                <a:solidFill>
                  <a:srgbClr val="171717"/>
                </a:solidFill>
                <a:latin typeface="Segoe UI" panose="020B0502040204020203" pitchFamily="34" charset="0"/>
                <a:cs typeface="Segoe UI" panose="020B0502040204020203" pitchFamily="34" charset="0"/>
              </a:rPr>
              <a:t>smallest unit of technical function </a:t>
            </a:r>
            <a:r>
              <a:rPr lang="en-US" sz="1428" dirty="0">
                <a:solidFill>
                  <a:srgbClr val="171717"/>
                </a:solidFill>
                <a:latin typeface="Segoe UI" panose="020B0502040204020203" pitchFamily="34" charset="0"/>
                <a:cs typeface="Segoe UI" panose="020B0502040204020203" pitchFamily="34" charset="0"/>
              </a:rPr>
              <a:t>supporting a workload or solution</a:t>
            </a:r>
            <a:endParaRPr lang="en-US" sz="1428" dirty="0">
              <a:solidFill>
                <a:srgbClr val="FFFFFF"/>
              </a:solidFill>
              <a:latin typeface="Segoe UI" panose="020B0502040204020203" pitchFamily="34" charset="0"/>
              <a:cs typeface="Segoe UI" panose="020B0502040204020203" pitchFamily="34" charset="0"/>
            </a:endParaRPr>
          </a:p>
        </p:txBody>
      </p:sp>
      <p:sp>
        <p:nvSpPr>
          <p:cNvPr id="4" name="Rectangle: Rounded Corners 3">
            <a:extLst>
              <a:ext uri="{FF2B5EF4-FFF2-40B4-BE49-F238E27FC236}">
                <a16:creationId xmlns:a16="http://schemas.microsoft.com/office/drawing/2014/main" id="{D6AC5606-764B-4E64-B478-F71972B00D83}"/>
              </a:ext>
            </a:extLst>
          </p:cNvPr>
          <p:cNvSpPr/>
          <p:nvPr/>
        </p:nvSpPr>
        <p:spPr>
          <a:xfrm>
            <a:off x="8401290" y="5504350"/>
            <a:ext cx="1977938" cy="83934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Manage</a:t>
            </a:r>
          </a:p>
        </p:txBody>
      </p:sp>
      <p:sp>
        <p:nvSpPr>
          <p:cNvPr id="13" name="Rectangle: Rounded Corners 12">
            <a:extLst>
              <a:ext uri="{FF2B5EF4-FFF2-40B4-BE49-F238E27FC236}">
                <a16:creationId xmlns:a16="http://schemas.microsoft.com/office/drawing/2014/main" id="{76A747E4-B829-49D6-88EC-C3D9B9155190}"/>
              </a:ext>
            </a:extLst>
          </p:cNvPr>
          <p:cNvSpPr/>
          <p:nvPr/>
        </p:nvSpPr>
        <p:spPr>
          <a:xfrm>
            <a:off x="10511422" y="5504350"/>
            <a:ext cx="1788539" cy="83934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a:rPr>
              <a:t>Well-Architected</a:t>
            </a:r>
          </a:p>
        </p:txBody>
      </p:sp>
      <p:sp>
        <p:nvSpPr>
          <p:cNvPr id="16" name="Rectangle 15">
            <a:extLst>
              <a:ext uri="{FF2B5EF4-FFF2-40B4-BE49-F238E27FC236}">
                <a16:creationId xmlns:a16="http://schemas.microsoft.com/office/drawing/2014/main" id="{3F17C0A4-4924-4C2E-B37D-EAB04D7906DF}"/>
              </a:ext>
            </a:extLst>
          </p:cNvPr>
          <p:cNvSpPr/>
          <p:nvPr/>
        </p:nvSpPr>
        <p:spPr>
          <a:xfrm>
            <a:off x="8380742" y="563166"/>
            <a:ext cx="3919218" cy="58928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Semibold" panose="020B0702040204020203" pitchFamily="34" charset="0"/>
                <a:cs typeface="Segoe UI Semibold" panose="020B0702040204020203" pitchFamily="34" charset="0"/>
              </a:rPr>
              <a:t>Guidance &amp; Altitude</a:t>
            </a:r>
          </a:p>
        </p:txBody>
      </p:sp>
      <p:sp>
        <p:nvSpPr>
          <p:cNvPr id="18" name="TextBox 17">
            <a:extLst>
              <a:ext uri="{FF2B5EF4-FFF2-40B4-BE49-F238E27FC236}">
                <a16:creationId xmlns:a16="http://schemas.microsoft.com/office/drawing/2014/main" id="{107A0980-C882-47E3-BAF3-9D05E83E0D0F}"/>
              </a:ext>
            </a:extLst>
          </p:cNvPr>
          <p:cNvSpPr txBox="1"/>
          <p:nvPr/>
        </p:nvSpPr>
        <p:spPr>
          <a:xfrm>
            <a:off x="8436761" y="6385374"/>
            <a:ext cx="1906997" cy="542399"/>
          </a:xfrm>
          <a:prstGeom prst="rect">
            <a:avLst/>
          </a:prstGeom>
          <a:noFill/>
        </p:spPr>
        <p:txBody>
          <a:bodyPr wrap="square" rtlCol="0">
            <a:spAutoFit/>
          </a:bodyPr>
          <a:lstStyle/>
          <a:p>
            <a:pPr algn="ctr" defTabSz="932597"/>
            <a:r>
              <a:rPr lang="en-US" sz="1428" dirty="0">
                <a:solidFill>
                  <a:srgbClr val="000000"/>
                </a:solidFill>
                <a:latin typeface="Segoe UI Semibold" panose="020B0702040204020203" pitchFamily="34" charset="0"/>
                <a:cs typeface="Segoe UI Semibold" panose="020B0702040204020203" pitchFamily="34" charset="0"/>
              </a:rPr>
              <a:t>ORGANIZATION </a:t>
            </a:r>
          </a:p>
          <a:p>
            <a:pPr algn="ctr" defTabSz="932597"/>
            <a:r>
              <a:rPr lang="en-US" sz="1428" dirty="0">
                <a:solidFill>
                  <a:srgbClr val="000000"/>
                </a:solidFill>
                <a:latin typeface="Segoe UI Semibold" panose="020B0702040204020203" pitchFamily="34" charset="0"/>
                <a:cs typeface="Segoe UI Semibold" panose="020B0702040204020203" pitchFamily="34" charset="0"/>
              </a:rPr>
              <a:t>WIDE</a:t>
            </a:r>
          </a:p>
        </p:txBody>
      </p:sp>
      <p:sp>
        <p:nvSpPr>
          <p:cNvPr id="20" name="TextBox 19">
            <a:extLst>
              <a:ext uri="{FF2B5EF4-FFF2-40B4-BE49-F238E27FC236}">
                <a16:creationId xmlns:a16="http://schemas.microsoft.com/office/drawing/2014/main" id="{C2220605-6EAC-4FD2-8ECB-3CBD3214D727}"/>
              </a:ext>
            </a:extLst>
          </p:cNvPr>
          <p:cNvSpPr txBox="1"/>
          <p:nvPr/>
        </p:nvSpPr>
        <p:spPr>
          <a:xfrm>
            <a:off x="10681880" y="6385374"/>
            <a:ext cx="1447623" cy="542399"/>
          </a:xfrm>
          <a:prstGeom prst="rect">
            <a:avLst/>
          </a:prstGeom>
          <a:noFill/>
        </p:spPr>
        <p:txBody>
          <a:bodyPr wrap="square" rtlCol="0">
            <a:spAutoFit/>
          </a:bodyPr>
          <a:lstStyle/>
          <a:p>
            <a:pPr algn="ctr" defTabSz="932597"/>
            <a:r>
              <a:rPr lang="en-US" sz="1428" dirty="0">
                <a:solidFill>
                  <a:srgbClr val="000000"/>
                </a:solidFill>
                <a:latin typeface="Segoe UI Semibold" panose="020B0702040204020203" pitchFamily="34" charset="0"/>
                <a:cs typeface="Segoe UI Semibold" panose="020B0702040204020203" pitchFamily="34" charset="0"/>
              </a:rPr>
              <a:t>WORKLOAD SPECIFIC</a:t>
            </a:r>
          </a:p>
        </p:txBody>
      </p:sp>
      <p:sp>
        <p:nvSpPr>
          <p:cNvPr id="25" name="TextBox 24">
            <a:extLst>
              <a:ext uri="{FF2B5EF4-FFF2-40B4-BE49-F238E27FC236}">
                <a16:creationId xmlns:a16="http://schemas.microsoft.com/office/drawing/2014/main" id="{231A1055-9F7F-4B77-B521-389A0AEFE780}"/>
              </a:ext>
            </a:extLst>
          </p:cNvPr>
          <p:cNvSpPr txBox="1"/>
          <p:nvPr/>
        </p:nvSpPr>
        <p:spPr>
          <a:xfrm>
            <a:off x="3538941" y="135341"/>
            <a:ext cx="4702257" cy="990628"/>
          </a:xfrm>
          <a:prstGeom prst="rect">
            <a:avLst/>
          </a:prstGeom>
          <a:noFill/>
        </p:spPr>
        <p:txBody>
          <a:bodyPr wrap="square" rtlCol="0">
            <a:spAutoFit/>
          </a:bodyPr>
          <a:lstStyle/>
          <a:p>
            <a:pPr algn="ctr" defTabSz="932597"/>
            <a:r>
              <a:rPr lang="en-US" sz="2856" dirty="0">
                <a:solidFill>
                  <a:srgbClr val="000000"/>
                </a:solidFill>
                <a:latin typeface="Segoe UI Semibold" panose="020B0702040204020203" pitchFamily="34" charset="0"/>
                <a:cs typeface="Segoe UI Semibold" panose="020B0702040204020203" pitchFamily="34" charset="0"/>
              </a:rPr>
              <a:t>Different altitudes of content and guidance </a:t>
            </a:r>
          </a:p>
        </p:txBody>
      </p:sp>
      <p:sp>
        <p:nvSpPr>
          <p:cNvPr id="6" name="Rectangle 5">
            <a:extLst>
              <a:ext uri="{FF2B5EF4-FFF2-40B4-BE49-F238E27FC236}">
                <a16:creationId xmlns:a16="http://schemas.microsoft.com/office/drawing/2014/main" id="{1AEC1C03-B202-42D2-86D3-58812D1938B5}"/>
              </a:ext>
            </a:extLst>
          </p:cNvPr>
          <p:cNvSpPr/>
          <p:nvPr/>
        </p:nvSpPr>
        <p:spPr>
          <a:xfrm>
            <a:off x="10343758" y="0"/>
            <a:ext cx="2091835" cy="468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chemeClr val="accent1"/>
                </a:solidFill>
                <a:latin typeface="Segoe UI"/>
              </a:rPr>
              <a:t>Aligned to CAF</a:t>
            </a:r>
          </a:p>
        </p:txBody>
      </p:sp>
    </p:spTree>
    <p:extLst>
      <p:ext uri="{BB962C8B-B14F-4D97-AF65-F5344CB8AC3E}">
        <p14:creationId xmlns:p14="http://schemas.microsoft.com/office/powerpoint/2010/main" val="343819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ACD869-6BD1-44BC-973F-17A1CF366D4C}"/>
              </a:ext>
            </a:extLst>
          </p:cNvPr>
          <p:cNvSpPr>
            <a:spLocks noGrp="1"/>
          </p:cNvSpPr>
          <p:nvPr>
            <p:ph type="title"/>
          </p:nvPr>
        </p:nvSpPr>
        <p:spPr>
          <a:xfrm>
            <a:off x="465137" y="567457"/>
            <a:ext cx="11533187" cy="830020"/>
          </a:xfrm>
        </p:spPr>
        <p:txBody>
          <a:bodyPr/>
          <a:lstStyle/>
          <a:p>
            <a:r>
              <a:rPr lang="en-US" dirty="0">
                <a:solidFill>
                  <a:schemeClr val="tx2"/>
                </a:solidFill>
              </a:rPr>
              <a:t>How to get started?</a:t>
            </a:r>
            <a:br>
              <a:rPr lang="en-US" dirty="0">
                <a:solidFill>
                  <a:schemeClr val="tx2"/>
                </a:solidFill>
              </a:rPr>
            </a:br>
            <a:r>
              <a:rPr lang="en-US" dirty="0"/>
              <a:t>Cloud operating model</a:t>
            </a:r>
          </a:p>
        </p:txBody>
      </p:sp>
      <p:grpSp>
        <p:nvGrpSpPr>
          <p:cNvPr id="130" name="Group 129">
            <a:extLst>
              <a:ext uri="{FF2B5EF4-FFF2-40B4-BE49-F238E27FC236}">
                <a16:creationId xmlns:a16="http://schemas.microsoft.com/office/drawing/2014/main" id="{2FA5B91C-340C-4E4C-B2A9-98B922B72A49}"/>
              </a:ext>
            </a:extLst>
          </p:cNvPr>
          <p:cNvGrpSpPr/>
          <p:nvPr/>
        </p:nvGrpSpPr>
        <p:grpSpPr>
          <a:xfrm>
            <a:off x="317252" y="3895151"/>
            <a:ext cx="3263649" cy="3263649"/>
            <a:chOff x="568736" y="1163000"/>
            <a:chExt cx="3200400" cy="3200400"/>
          </a:xfrm>
        </p:grpSpPr>
        <p:grpSp>
          <p:nvGrpSpPr>
            <p:cNvPr id="43" name="Group 42">
              <a:extLst>
                <a:ext uri="{FF2B5EF4-FFF2-40B4-BE49-F238E27FC236}">
                  <a16:creationId xmlns:a16="http://schemas.microsoft.com/office/drawing/2014/main" id="{A1955942-628B-4608-B103-F6673CC20A6B}"/>
                </a:ext>
              </a:extLst>
            </p:cNvPr>
            <p:cNvGrpSpPr/>
            <p:nvPr/>
          </p:nvGrpSpPr>
          <p:grpSpPr>
            <a:xfrm>
              <a:off x="568736" y="1163000"/>
              <a:ext cx="3200400" cy="3200400"/>
              <a:chOff x="4587949" y="169691"/>
              <a:chExt cx="3200400" cy="3200400"/>
            </a:xfrm>
          </p:grpSpPr>
          <p:pic>
            <p:nvPicPr>
              <p:cNvPr id="3" name="Graphic 2" descr="Cloud">
                <a:extLst>
                  <a:ext uri="{FF2B5EF4-FFF2-40B4-BE49-F238E27FC236}">
                    <a16:creationId xmlns:a16="http://schemas.microsoft.com/office/drawing/2014/main" id="{A44FFFD9-5637-4FDF-9620-D032B0A158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7949" y="169691"/>
                <a:ext cx="3200400" cy="3200400"/>
              </a:xfrm>
              <a:prstGeom prst="rect">
                <a:avLst/>
              </a:prstGeom>
            </p:spPr>
          </p:pic>
          <p:pic>
            <p:nvPicPr>
              <p:cNvPr id="6" name="Graphic 5" descr="Stop">
                <a:extLst>
                  <a:ext uri="{FF2B5EF4-FFF2-40B4-BE49-F238E27FC236}">
                    <a16:creationId xmlns:a16="http://schemas.microsoft.com/office/drawing/2014/main" id="{1B31E9A6-96B9-4756-81F2-D3A4743F91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16525" y="1716606"/>
                <a:ext cx="548640" cy="548640"/>
              </a:xfrm>
              <a:prstGeom prst="rect">
                <a:avLst/>
              </a:prstGeom>
            </p:spPr>
          </p:pic>
          <p:sp>
            <p:nvSpPr>
              <p:cNvPr id="42" name="TextBox 41">
                <a:extLst>
                  <a:ext uri="{FF2B5EF4-FFF2-40B4-BE49-F238E27FC236}">
                    <a16:creationId xmlns:a16="http://schemas.microsoft.com/office/drawing/2014/main" id="{F09D091A-F485-4E7A-AC9A-0023143D243C}"/>
                  </a:ext>
                </a:extLst>
              </p:cNvPr>
              <p:cNvSpPr txBox="1"/>
              <p:nvPr/>
            </p:nvSpPr>
            <p:spPr>
              <a:xfrm>
                <a:off x="5652622" y="1837037"/>
                <a:ext cx="276446" cy="313977"/>
              </a:xfrm>
              <a:prstGeom prst="rect">
                <a:avLst/>
              </a:prstGeom>
              <a:noFill/>
            </p:spPr>
            <p:txBody>
              <a:bodyPr wrap="square" lIns="0" tIns="0" rIns="0" bIns="0" rtlCol="0">
                <a:spAutoFit/>
              </a:bodyPr>
              <a:lstStyle/>
              <a:p>
                <a:r>
                  <a:rPr lang="en-US" sz="2040" dirty="0">
                    <a:solidFill>
                      <a:srgbClr val="FFFFFF"/>
                    </a:solidFill>
                    <a:latin typeface="Segoe UI"/>
                  </a:rPr>
                  <a:t>W</a:t>
                </a:r>
              </a:p>
            </p:txBody>
          </p:sp>
        </p:grpSp>
        <p:sp>
          <p:nvSpPr>
            <p:cNvPr id="49" name="TextBox 48">
              <a:extLst>
                <a:ext uri="{FF2B5EF4-FFF2-40B4-BE49-F238E27FC236}">
                  <a16:creationId xmlns:a16="http://schemas.microsoft.com/office/drawing/2014/main" id="{199DF2C8-E60C-4C77-BB56-1A180243297B}"/>
                </a:ext>
              </a:extLst>
            </p:cNvPr>
            <p:cNvSpPr txBox="1"/>
            <p:nvPr/>
          </p:nvSpPr>
          <p:spPr>
            <a:xfrm>
              <a:off x="935559" y="3601525"/>
              <a:ext cx="2466754" cy="313977"/>
            </a:xfrm>
            <a:prstGeom prst="rect">
              <a:avLst/>
            </a:prstGeom>
            <a:noFill/>
          </p:spPr>
          <p:txBody>
            <a:bodyPr wrap="square" lIns="0" tIns="0" rIns="0" bIns="0" rtlCol="0">
              <a:spAutoFit/>
            </a:bodyPr>
            <a:lstStyle/>
            <a:p>
              <a:pPr algn="ctr"/>
              <a:r>
                <a:rPr lang="en-US" sz="2040" dirty="0">
                  <a:solidFill>
                    <a:srgbClr val="000000"/>
                  </a:solidFill>
                  <a:latin typeface="Segoe UI"/>
                </a:rPr>
                <a:t>Workload Operations</a:t>
              </a:r>
            </a:p>
          </p:txBody>
        </p:sp>
      </p:grpSp>
      <p:grpSp>
        <p:nvGrpSpPr>
          <p:cNvPr id="129" name="Group 128">
            <a:extLst>
              <a:ext uri="{FF2B5EF4-FFF2-40B4-BE49-F238E27FC236}">
                <a16:creationId xmlns:a16="http://schemas.microsoft.com/office/drawing/2014/main" id="{7173F0D2-7C96-487D-B098-32B14152857D}"/>
              </a:ext>
            </a:extLst>
          </p:cNvPr>
          <p:cNvGrpSpPr/>
          <p:nvPr/>
        </p:nvGrpSpPr>
        <p:grpSpPr>
          <a:xfrm>
            <a:off x="3293300" y="2310842"/>
            <a:ext cx="3263649" cy="3263649"/>
            <a:chOff x="3576637" y="2159511"/>
            <a:chExt cx="3200400" cy="3200400"/>
          </a:xfrm>
        </p:grpSpPr>
        <p:grpSp>
          <p:nvGrpSpPr>
            <p:cNvPr id="58" name="Group 57">
              <a:extLst>
                <a:ext uri="{FF2B5EF4-FFF2-40B4-BE49-F238E27FC236}">
                  <a16:creationId xmlns:a16="http://schemas.microsoft.com/office/drawing/2014/main" id="{49635D77-63CB-4D78-AA72-F05DA98CD713}"/>
                </a:ext>
              </a:extLst>
            </p:cNvPr>
            <p:cNvGrpSpPr/>
            <p:nvPr/>
          </p:nvGrpSpPr>
          <p:grpSpPr>
            <a:xfrm>
              <a:off x="3576637" y="2159511"/>
              <a:ext cx="3200400" cy="3200400"/>
              <a:chOff x="8493642" y="116406"/>
              <a:chExt cx="3200400" cy="3200400"/>
            </a:xfrm>
          </p:grpSpPr>
          <p:pic>
            <p:nvPicPr>
              <p:cNvPr id="37" name="Graphic 36" descr="Cloud">
                <a:extLst>
                  <a:ext uri="{FF2B5EF4-FFF2-40B4-BE49-F238E27FC236}">
                    <a16:creationId xmlns:a16="http://schemas.microsoft.com/office/drawing/2014/main" id="{0C20681E-70E1-4875-8FE3-84DD4866B0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93642" y="116406"/>
                <a:ext cx="3200400" cy="3200400"/>
              </a:xfrm>
              <a:prstGeom prst="rect">
                <a:avLst/>
              </a:prstGeom>
            </p:spPr>
          </p:pic>
          <p:pic>
            <p:nvPicPr>
              <p:cNvPr id="38" name="Graphic 37" descr="Stop">
                <a:extLst>
                  <a:ext uri="{FF2B5EF4-FFF2-40B4-BE49-F238E27FC236}">
                    <a16:creationId xmlns:a16="http://schemas.microsoft.com/office/drawing/2014/main" id="{A4C85BC1-0795-41C2-B7B5-2EFC3B993ED0}"/>
                  </a:ext>
                </a:extLst>
              </p:cNvPr>
              <p:cNvPicPr>
                <a:picLocks noChangeAspect="1"/>
              </p:cNvPicPr>
              <p:nvPr/>
            </p:nvPicPr>
            <p:blipFill>
              <a:blip r:embed="rId6">
                <a:extLst>
                  <a:ext uri="{96DAC541-7B7A-43D3-8B79-37D633B846F1}">
                    <asvg:svgBlip xmlns:asvg="http://schemas.microsoft.com/office/drawing/2016/SVG/main" r:embed="rId10"/>
                  </a:ext>
                </a:extLst>
              </a:blip>
              <a:stretch>
                <a:fillRect/>
              </a:stretch>
            </p:blipFill>
            <p:spPr>
              <a:xfrm>
                <a:off x="9422218" y="1689103"/>
                <a:ext cx="548640" cy="548640"/>
              </a:xfrm>
              <a:prstGeom prst="rect">
                <a:avLst/>
              </a:prstGeom>
            </p:spPr>
          </p:pic>
          <p:pic>
            <p:nvPicPr>
              <p:cNvPr id="39" name="Graphic 38" descr="Stop">
                <a:extLst>
                  <a:ext uri="{FF2B5EF4-FFF2-40B4-BE49-F238E27FC236}">
                    <a16:creationId xmlns:a16="http://schemas.microsoft.com/office/drawing/2014/main" id="{D1526B12-D08D-4015-B3E1-0A70A38E6E09}"/>
                  </a:ext>
                </a:extLst>
              </p:cNvPr>
              <p:cNvPicPr>
                <a:picLocks noChangeAspect="1"/>
              </p:cNvPicPr>
              <p:nvPr/>
            </p:nvPicPr>
            <p:blipFill>
              <a:blip r:embed="rId6">
                <a:extLst>
                  <a:ext uri="{96DAC541-7B7A-43D3-8B79-37D633B846F1}">
                    <asvg:svgBlip xmlns:asvg="http://schemas.microsoft.com/office/drawing/2016/SVG/main" r:embed="rId10"/>
                  </a:ext>
                </a:extLst>
              </a:blip>
              <a:stretch>
                <a:fillRect/>
              </a:stretch>
            </p:blipFill>
            <p:spPr>
              <a:xfrm>
                <a:off x="9902449" y="1689103"/>
                <a:ext cx="548640" cy="548640"/>
              </a:xfrm>
              <a:prstGeom prst="rect">
                <a:avLst/>
              </a:prstGeom>
            </p:spPr>
          </p:pic>
          <p:pic>
            <p:nvPicPr>
              <p:cNvPr id="40" name="Graphic 39" descr="Stop">
                <a:extLst>
                  <a:ext uri="{FF2B5EF4-FFF2-40B4-BE49-F238E27FC236}">
                    <a16:creationId xmlns:a16="http://schemas.microsoft.com/office/drawing/2014/main" id="{D4A8E88D-3B58-4E6F-8412-8DA7E0C0F80B}"/>
                  </a:ext>
                </a:extLst>
              </p:cNvPr>
              <p:cNvPicPr>
                <a:picLocks noChangeAspect="1"/>
              </p:cNvPicPr>
              <p:nvPr/>
            </p:nvPicPr>
            <p:blipFill>
              <a:blip r:embed="rId6">
                <a:extLst>
                  <a:ext uri="{96DAC541-7B7A-43D3-8B79-37D633B846F1}">
                    <asvg:svgBlip xmlns:asvg="http://schemas.microsoft.com/office/drawing/2016/SVG/main" r:embed="rId10"/>
                  </a:ext>
                </a:extLst>
              </a:blip>
              <a:stretch>
                <a:fillRect/>
              </a:stretch>
            </p:blipFill>
            <p:spPr>
              <a:xfrm>
                <a:off x="9422218" y="1209913"/>
                <a:ext cx="548640" cy="548640"/>
              </a:xfrm>
              <a:prstGeom prst="rect">
                <a:avLst/>
              </a:prstGeom>
            </p:spPr>
          </p:pic>
          <p:sp>
            <p:nvSpPr>
              <p:cNvPr id="41" name="Rectangle 40">
                <a:extLst>
                  <a:ext uri="{FF2B5EF4-FFF2-40B4-BE49-F238E27FC236}">
                    <a16:creationId xmlns:a16="http://schemas.microsoft.com/office/drawing/2014/main" id="{022B6CD5-B36A-4D99-AF6F-F856FCEBD8B0}"/>
                  </a:ext>
                </a:extLst>
              </p:cNvPr>
              <p:cNvSpPr/>
              <p:nvPr/>
            </p:nvSpPr>
            <p:spPr bwMode="auto">
              <a:xfrm>
                <a:off x="9477670" y="2223227"/>
                <a:ext cx="914400" cy="137160"/>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dirty="0">
                  <a:solidFill>
                    <a:srgbClr val="000000"/>
                  </a:solidFill>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8B41223D-ED0C-490F-A75A-BEF66031D235}"/>
                  </a:ext>
                </a:extLst>
              </p:cNvPr>
              <p:cNvSpPr txBox="1"/>
              <p:nvPr/>
            </p:nvSpPr>
            <p:spPr>
              <a:xfrm>
                <a:off x="9558315" y="1330344"/>
                <a:ext cx="276446" cy="313977"/>
              </a:xfrm>
              <a:prstGeom prst="rect">
                <a:avLst/>
              </a:prstGeom>
              <a:noFill/>
            </p:spPr>
            <p:txBody>
              <a:bodyPr wrap="square" lIns="0" tIns="0" rIns="0" bIns="0" rtlCol="0">
                <a:spAutoFit/>
              </a:bodyPr>
              <a:lstStyle/>
              <a:p>
                <a:r>
                  <a:rPr lang="en-US" sz="2040" dirty="0">
                    <a:solidFill>
                      <a:srgbClr val="FFFFFF"/>
                    </a:solidFill>
                    <a:latin typeface="Segoe UI"/>
                  </a:rPr>
                  <a:t>W</a:t>
                </a:r>
              </a:p>
            </p:txBody>
          </p:sp>
          <p:sp>
            <p:nvSpPr>
              <p:cNvPr id="53" name="TextBox 52">
                <a:extLst>
                  <a:ext uri="{FF2B5EF4-FFF2-40B4-BE49-F238E27FC236}">
                    <a16:creationId xmlns:a16="http://schemas.microsoft.com/office/drawing/2014/main" id="{0D72E769-EF05-405E-9E71-4AF88E575CDC}"/>
                  </a:ext>
                </a:extLst>
              </p:cNvPr>
              <p:cNvSpPr txBox="1"/>
              <p:nvPr/>
            </p:nvSpPr>
            <p:spPr>
              <a:xfrm>
                <a:off x="9558315" y="1794129"/>
                <a:ext cx="276446" cy="313977"/>
              </a:xfrm>
              <a:prstGeom prst="rect">
                <a:avLst/>
              </a:prstGeom>
              <a:noFill/>
            </p:spPr>
            <p:txBody>
              <a:bodyPr wrap="square" lIns="0" tIns="0" rIns="0" bIns="0" rtlCol="0">
                <a:spAutoFit/>
              </a:bodyPr>
              <a:lstStyle/>
              <a:p>
                <a:r>
                  <a:rPr lang="en-US" sz="2040" dirty="0">
                    <a:solidFill>
                      <a:srgbClr val="FFFFFF"/>
                    </a:solidFill>
                    <a:latin typeface="Segoe UI"/>
                  </a:rPr>
                  <a:t>W</a:t>
                </a:r>
              </a:p>
            </p:txBody>
          </p:sp>
          <p:sp>
            <p:nvSpPr>
              <p:cNvPr id="55" name="TextBox 54">
                <a:extLst>
                  <a:ext uri="{FF2B5EF4-FFF2-40B4-BE49-F238E27FC236}">
                    <a16:creationId xmlns:a16="http://schemas.microsoft.com/office/drawing/2014/main" id="{398FD8C3-A0B6-451B-AB9A-EA283F345962}"/>
                  </a:ext>
                </a:extLst>
              </p:cNvPr>
              <p:cNvSpPr txBox="1"/>
              <p:nvPr/>
            </p:nvSpPr>
            <p:spPr>
              <a:xfrm>
                <a:off x="10038546" y="1809534"/>
                <a:ext cx="276446" cy="313977"/>
              </a:xfrm>
              <a:prstGeom prst="rect">
                <a:avLst/>
              </a:prstGeom>
              <a:noFill/>
            </p:spPr>
            <p:txBody>
              <a:bodyPr wrap="square" lIns="0" tIns="0" rIns="0" bIns="0" rtlCol="0">
                <a:spAutoFit/>
              </a:bodyPr>
              <a:lstStyle/>
              <a:p>
                <a:r>
                  <a:rPr lang="en-US" sz="2040" dirty="0">
                    <a:solidFill>
                      <a:srgbClr val="FFFFFF"/>
                    </a:solidFill>
                    <a:latin typeface="Segoe UI"/>
                  </a:rPr>
                  <a:t>W</a:t>
                </a:r>
              </a:p>
            </p:txBody>
          </p:sp>
        </p:grpSp>
        <p:sp>
          <p:nvSpPr>
            <p:cNvPr id="126" name="TextBox 125">
              <a:extLst>
                <a:ext uri="{FF2B5EF4-FFF2-40B4-BE49-F238E27FC236}">
                  <a16:creationId xmlns:a16="http://schemas.microsoft.com/office/drawing/2014/main" id="{4894A3AF-1433-4D4B-BE9D-11DEC0AB2A6C}"/>
                </a:ext>
              </a:extLst>
            </p:cNvPr>
            <p:cNvSpPr txBox="1"/>
            <p:nvPr/>
          </p:nvSpPr>
          <p:spPr>
            <a:xfrm>
              <a:off x="3943460" y="4606149"/>
              <a:ext cx="2466754" cy="313977"/>
            </a:xfrm>
            <a:prstGeom prst="rect">
              <a:avLst/>
            </a:prstGeom>
            <a:noFill/>
          </p:spPr>
          <p:txBody>
            <a:bodyPr wrap="square" lIns="0" tIns="0" rIns="0" bIns="0" rtlCol="0">
              <a:spAutoFit/>
            </a:bodyPr>
            <a:lstStyle/>
            <a:p>
              <a:pPr algn="ctr"/>
              <a:r>
                <a:rPr lang="en-US" sz="2040" dirty="0">
                  <a:solidFill>
                    <a:srgbClr val="000000"/>
                  </a:solidFill>
                  <a:latin typeface="Segoe UI"/>
                </a:rPr>
                <a:t>Central Operations</a:t>
              </a:r>
            </a:p>
          </p:txBody>
        </p:sp>
      </p:grpSp>
      <p:grpSp>
        <p:nvGrpSpPr>
          <p:cNvPr id="131" name="Group 130">
            <a:extLst>
              <a:ext uri="{FF2B5EF4-FFF2-40B4-BE49-F238E27FC236}">
                <a16:creationId xmlns:a16="http://schemas.microsoft.com/office/drawing/2014/main" id="{E27E8984-E67D-4921-BA87-C62ED88D7F84}"/>
              </a:ext>
            </a:extLst>
          </p:cNvPr>
          <p:cNvGrpSpPr/>
          <p:nvPr/>
        </p:nvGrpSpPr>
        <p:grpSpPr>
          <a:xfrm>
            <a:off x="6325710" y="852362"/>
            <a:ext cx="3263649" cy="3263649"/>
            <a:chOff x="6191833" y="1163000"/>
            <a:chExt cx="3200400" cy="3200400"/>
          </a:xfrm>
        </p:grpSpPr>
        <p:grpSp>
          <p:nvGrpSpPr>
            <p:cNvPr id="20" name="Group 19">
              <a:extLst>
                <a:ext uri="{FF2B5EF4-FFF2-40B4-BE49-F238E27FC236}">
                  <a16:creationId xmlns:a16="http://schemas.microsoft.com/office/drawing/2014/main" id="{A8A82DE0-8975-40AB-AD8D-0F35C66395C4}"/>
                </a:ext>
              </a:extLst>
            </p:cNvPr>
            <p:cNvGrpSpPr/>
            <p:nvPr/>
          </p:nvGrpSpPr>
          <p:grpSpPr>
            <a:xfrm>
              <a:off x="6191833" y="1163000"/>
              <a:ext cx="3200400" cy="3200400"/>
              <a:chOff x="6191833" y="1163000"/>
              <a:chExt cx="3200400" cy="3200400"/>
            </a:xfrm>
          </p:grpSpPr>
          <p:pic>
            <p:nvPicPr>
              <p:cNvPr id="62" name="Graphic 61" descr="Cloud">
                <a:extLst>
                  <a:ext uri="{FF2B5EF4-FFF2-40B4-BE49-F238E27FC236}">
                    <a16:creationId xmlns:a16="http://schemas.microsoft.com/office/drawing/2014/main" id="{E603FDE0-E9E8-4DFB-B8D0-8F02E3EA34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91833" y="1163000"/>
                <a:ext cx="3200400" cy="3200400"/>
              </a:xfrm>
              <a:prstGeom prst="rect">
                <a:avLst/>
              </a:prstGeom>
            </p:spPr>
          </p:pic>
          <p:pic>
            <p:nvPicPr>
              <p:cNvPr id="63" name="Graphic 62" descr="Stop">
                <a:extLst>
                  <a:ext uri="{FF2B5EF4-FFF2-40B4-BE49-F238E27FC236}">
                    <a16:creationId xmlns:a16="http://schemas.microsoft.com/office/drawing/2014/main" id="{4FAE3317-D72E-441D-9982-AD7771D125FD}"/>
                  </a:ext>
                </a:extLst>
              </p:cNvPr>
              <p:cNvPicPr>
                <a:picLocks noChangeAspect="1"/>
              </p:cNvPicPr>
              <p:nvPr/>
            </p:nvPicPr>
            <p:blipFill>
              <a:blip r:embed="rId6">
                <a:extLst>
                  <a:ext uri="{96DAC541-7B7A-43D3-8B79-37D633B846F1}">
                    <asvg:svgBlip xmlns:asvg="http://schemas.microsoft.com/office/drawing/2016/SVG/main" r:embed="rId10"/>
                  </a:ext>
                </a:extLst>
              </a:blip>
              <a:stretch>
                <a:fillRect/>
              </a:stretch>
            </p:blipFill>
            <p:spPr>
              <a:xfrm>
                <a:off x="7120409" y="2680280"/>
                <a:ext cx="457200" cy="457200"/>
              </a:xfrm>
              <a:prstGeom prst="rect">
                <a:avLst/>
              </a:prstGeom>
            </p:spPr>
          </p:pic>
          <p:pic>
            <p:nvPicPr>
              <p:cNvPr id="64" name="Graphic 63" descr="Stop">
                <a:extLst>
                  <a:ext uri="{FF2B5EF4-FFF2-40B4-BE49-F238E27FC236}">
                    <a16:creationId xmlns:a16="http://schemas.microsoft.com/office/drawing/2014/main" id="{CD14753B-CB15-4408-B5EF-8E7C3A44FE8B}"/>
                  </a:ext>
                </a:extLst>
              </p:cNvPr>
              <p:cNvPicPr>
                <a:picLocks noChangeAspect="1"/>
              </p:cNvPicPr>
              <p:nvPr/>
            </p:nvPicPr>
            <p:blipFill>
              <a:blip r:embed="rId6">
                <a:extLst>
                  <a:ext uri="{96DAC541-7B7A-43D3-8B79-37D633B846F1}">
                    <asvg:svgBlip xmlns:asvg="http://schemas.microsoft.com/office/drawing/2016/SVG/main" r:embed="rId10"/>
                  </a:ext>
                </a:extLst>
              </a:blip>
              <a:stretch>
                <a:fillRect/>
              </a:stretch>
            </p:blipFill>
            <p:spPr>
              <a:xfrm>
                <a:off x="7531067" y="2680280"/>
                <a:ext cx="457200" cy="457200"/>
              </a:xfrm>
              <a:prstGeom prst="rect">
                <a:avLst/>
              </a:prstGeom>
            </p:spPr>
          </p:pic>
          <p:pic>
            <p:nvPicPr>
              <p:cNvPr id="65" name="Graphic 64" descr="Stop">
                <a:extLst>
                  <a:ext uri="{FF2B5EF4-FFF2-40B4-BE49-F238E27FC236}">
                    <a16:creationId xmlns:a16="http://schemas.microsoft.com/office/drawing/2014/main" id="{3E80828D-CDC1-4311-B44B-B079A1A8A526}"/>
                  </a:ext>
                </a:extLst>
              </p:cNvPr>
              <p:cNvPicPr>
                <a:picLocks noChangeAspect="1"/>
              </p:cNvPicPr>
              <p:nvPr/>
            </p:nvPicPr>
            <p:blipFill>
              <a:blip r:embed="rId6">
                <a:extLst>
                  <a:ext uri="{96DAC541-7B7A-43D3-8B79-37D633B846F1}">
                    <asvg:svgBlip xmlns:asvg="http://schemas.microsoft.com/office/drawing/2016/SVG/main" r:embed="rId10"/>
                  </a:ext>
                </a:extLst>
              </a:blip>
              <a:stretch>
                <a:fillRect/>
              </a:stretch>
            </p:blipFill>
            <p:spPr>
              <a:xfrm>
                <a:off x="7120409" y="2256507"/>
                <a:ext cx="457200" cy="457200"/>
              </a:xfrm>
              <a:prstGeom prst="rect">
                <a:avLst/>
              </a:prstGeom>
            </p:spPr>
          </p:pic>
          <p:sp>
            <p:nvSpPr>
              <p:cNvPr id="66" name="Rectangle 65">
                <a:extLst>
                  <a:ext uri="{FF2B5EF4-FFF2-40B4-BE49-F238E27FC236}">
                    <a16:creationId xmlns:a16="http://schemas.microsoft.com/office/drawing/2014/main" id="{1C956AD1-E3B8-490D-81DC-1F25417DF3C0}"/>
                  </a:ext>
                </a:extLst>
              </p:cNvPr>
              <p:cNvSpPr/>
              <p:nvPr/>
            </p:nvSpPr>
            <p:spPr bwMode="auto">
              <a:xfrm>
                <a:off x="7162179" y="3139410"/>
                <a:ext cx="782533" cy="137160"/>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dirty="0">
                  <a:solidFill>
                    <a:srgbClr val="FFC000"/>
                  </a:solidFill>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5A61F79B-3C68-434C-8605-EB3790E37A50}"/>
                  </a:ext>
                </a:extLst>
              </p:cNvPr>
              <p:cNvSpPr txBox="1"/>
              <p:nvPr/>
            </p:nvSpPr>
            <p:spPr>
              <a:xfrm>
                <a:off x="7210786" y="2335595"/>
                <a:ext cx="276446" cy="313977"/>
              </a:xfrm>
              <a:prstGeom prst="rect">
                <a:avLst/>
              </a:prstGeom>
              <a:noFill/>
            </p:spPr>
            <p:txBody>
              <a:bodyPr wrap="square" lIns="0" tIns="0" rIns="0" bIns="0" rtlCol="0">
                <a:spAutoFit/>
              </a:bodyPr>
              <a:lstStyle/>
              <a:p>
                <a:pPr algn="ctr"/>
                <a:r>
                  <a:rPr lang="en-US" sz="2040" dirty="0">
                    <a:solidFill>
                      <a:srgbClr val="FFFFFF"/>
                    </a:solidFill>
                    <a:latin typeface="Segoe UI"/>
                  </a:rPr>
                  <a:t>W</a:t>
                </a:r>
              </a:p>
            </p:txBody>
          </p:sp>
          <p:sp>
            <p:nvSpPr>
              <p:cNvPr id="68" name="TextBox 67">
                <a:extLst>
                  <a:ext uri="{FF2B5EF4-FFF2-40B4-BE49-F238E27FC236}">
                    <a16:creationId xmlns:a16="http://schemas.microsoft.com/office/drawing/2014/main" id="{48256ED1-3E81-45FE-A861-ACFC01887E69}"/>
                  </a:ext>
                </a:extLst>
              </p:cNvPr>
              <p:cNvSpPr txBox="1"/>
              <p:nvPr/>
            </p:nvSpPr>
            <p:spPr>
              <a:xfrm>
                <a:off x="7210786" y="2763200"/>
                <a:ext cx="276446" cy="313977"/>
              </a:xfrm>
              <a:prstGeom prst="rect">
                <a:avLst/>
              </a:prstGeom>
              <a:noFill/>
            </p:spPr>
            <p:txBody>
              <a:bodyPr wrap="square" lIns="0" tIns="0" rIns="0" bIns="0" rtlCol="0">
                <a:spAutoFit/>
              </a:bodyPr>
              <a:lstStyle/>
              <a:p>
                <a:pPr algn="ctr"/>
                <a:r>
                  <a:rPr lang="en-US" sz="2040" dirty="0">
                    <a:solidFill>
                      <a:srgbClr val="FFFFFF"/>
                    </a:solidFill>
                    <a:latin typeface="Segoe UI"/>
                  </a:rPr>
                  <a:t>W</a:t>
                </a:r>
              </a:p>
            </p:txBody>
          </p:sp>
          <p:sp>
            <p:nvSpPr>
              <p:cNvPr id="69" name="TextBox 68">
                <a:extLst>
                  <a:ext uri="{FF2B5EF4-FFF2-40B4-BE49-F238E27FC236}">
                    <a16:creationId xmlns:a16="http://schemas.microsoft.com/office/drawing/2014/main" id="{1684D893-ACBB-4816-AC5D-58CFE8870742}"/>
                  </a:ext>
                </a:extLst>
              </p:cNvPr>
              <p:cNvSpPr txBox="1"/>
              <p:nvPr/>
            </p:nvSpPr>
            <p:spPr>
              <a:xfrm>
                <a:off x="7621444" y="2763199"/>
                <a:ext cx="276446" cy="313977"/>
              </a:xfrm>
              <a:prstGeom prst="rect">
                <a:avLst/>
              </a:prstGeom>
              <a:noFill/>
            </p:spPr>
            <p:txBody>
              <a:bodyPr wrap="square" lIns="0" tIns="0" rIns="0" bIns="0" rtlCol="0">
                <a:spAutoFit/>
              </a:bodyPr>
              <a:lstStyle/>
              <a:p>
                <a:pPr algn="ctr"/>
                <a:r>
                  <a:rPr lang="en-US" sz="2040" dirty="0">
                    <a:solidFill>
                      <a:srgbClr val="FFFFFF"/>
                    </a:solidFill>
                    <a:latin typeface="Segoe UI"/>
                  </a:rPr>
                  <a:t>W</a:t>
                </a:r>
              </a:p>
            </p:txBody>
          </p:sp>
          <p:pic>
            <p:nvPicPr>
              <p:cNvPr id="71" name="Graphic 70" descr="Stop">
                <a:extLst>
                  <a:ext uri="{FF2B5EF4-FFF2-40B4-BE49-F238E27FC236}">
                    <a16:creationId xmlns:a16="http://schemas.microsoft.com/office/drawing/2014/main" id="{B21DF1E8-39EA-4F12-B6B1-5F318A2E4E78}"/>
                  </a:ext>
                </a:extLst>
              </p:cNvPr>
              <p:cNvPicPr>
                <a:picLocks noChangeAspect="1"/>
              </p:cNvPicPr>
              <p:nvPr/>
            </p:nvPicPr>
            <p:blipFill>
              <a:blip r:embed="rId6">
                <a:extLst>
                  <a:ext uri="{96DAC541-7B7A-43D3-8B79-37D633B846F1}">
                    <asvg:svgBlip xmlns:asvg="http://schemas.microsoft.com/office/drawing/2016/SVG/main" r:embed="rId10"/>
                  </a:ext>
                </a:extLst>
              </a:blip>
              <a:stretch>
                <a:fillRect/>
              </a:stretch>
            </p:blipFill>
            <p:spPr>
              <a:xfrm>
                <a:off x="8069983" y="2696774"/>
                <a:ext cx="457200" cy="457200"/>
              </a:xfrm>
              <a:prstGeom prst="rect">
                <a:avLst/>
              </a:prstGeom>
            </p:spPr>
          </p:pic>
          <p:sp>
            <p:nvSpPr>
              <p:cNvPr id="73" name="Rectangle 72">
                <a:extLst>
                  <a:ext uri="{FF2B5EF4-FFF2-40B4-BE49-F238E27FC236}">
                    <a16:creationId xmlns:a16="http://schemas.microsoft.com/office/drawing/2014/main" id="{AD46A21B-E528-4EB5-BC4E-DE8754F78F6E}"/>
                  </a:ext>
                </a:extLst>
              </p:cNvPr>
              <p:cNvSpPr/>
              <p:nvPr/>
            </p:nvSpPr>
            <p:spPr bwMode="auto">
              <a:xfrm>
                <a:off x="8114853" y="3139410"/>
                <a:ext cx="367461" cy="137160"/>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dirty="0">
                  <a:solidFill>
                    <a:srgbClr val="000000"/>
                  </a:solidFill>
                  <a:latin typeface="Segoe UI"/>
                  <a:ea typeface="Segoe UI" pitchFamily="34" charset="0"/>
                  <a:cs typeface="Segoe UI" pitchFamily="34" charset="0"/>
                </a:endParaRPr>
              </a:p>
            </p:txBody>
          </p:sp>
          <p:sp>
            <p:nvSpPr>
              <p:cNvPr id="75" name="TextBox 74">
                <a:extLst>
                  <a:ext uri="{FF2B5EF4-FFF2-40B4-BE49-F238E27FC236}">
                    <a16:creationId xmlns:a16="http://schemas.microsoft.com/office/drawing/2014/main" id="{46AB91D3-F52D-42D7-AE85-7A135F92364B}"/>
                  </a:ext>
                </a:extLst>
              </p:cNvPr>
              <p:cNvSpPr txBox="1"/>
              <p:nvPr/>
            </p:nvSpPr>
            <p:spPr>
              <a:xfrm>
                <a:off x="8160360" y="2771485"/>
                <a:ext cx="276446" cy="313977"/>
              </a:xfrm>
              <a:prstGeom prst="rect">
                <a:avLst/>
              </a:prstGeom>
              <a:noFill/>
            </p:spPr>
            <p:txBody>
              <a:bodyPr wrap="square" lIns="0" tIns="0" rIns="0" bIns="0" rtlCol="0">
                <a:spAutoFit/>
              </a:bodyPr>
              <a:lstStyle/>
              <a:p>
                <a:pPr algn="ctr"/>
                <a:r>
                  <a:rPr lang="en-US" sz="2040" dirty="0">
                    <a:solidFill>
                      <a:srgbClr val="FFFFFF"/>
                    </a:solidFill>
                    <a:latin typeface="Segoe UI"/>
                  </a:rPr>
                  <a:t>W</a:t>
                </a:r>
              </a:p>
            </p:txBody>
          </p:sp>
          <p:sp>
            <p:nvSpPr>
              <p:cNvPr id="19" name="Rectangle 18">
                <a:extLst>
                  <a:ext uri="{FF2B5EF4-FFF2-40B4-BE49-F238E27FC236}">
                    <a16:creationId xmlns:a16="http://schemas.microsoft.com/office/drawing/2014/main" id="{0F3ACA55-182A-472A-A6E8-536743538ABE}"/>
                  </a:ext>
                </a:extLst>
              </p:cNvPr>
              <p:cNvSpPr/>
              <p:nvPr/>
            </p:nvSpPr>
            <p:spPr bwMode="auto">
              <a:xfrm>
                <a:off x="7153998" y="3321885"/>
                <a:ext cx="1328315" cy="13716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dirty="0">
                  <a:solidFill>
                    <a:srgbClr val="000000"/>
                  </a:solidFill>
                  <a:latin typeface="Segoe UI"/>
                  <a:ea typeface="Segoe UI" pitchFamily="34" charset="0"/>
                  <a:cs typeface="Segoe UI" pitchFamily="34" charset="0"/>
                </a:endParaRPr>
              </a:p>
            </p:txBody>
          </p:sp>
        </p:grpSp>
        <p:sp>
          <p:nvSpPr>
            <p:cNvPr id="128" name="TextBox 127">
              <a:extLst>
                <a:ext uri="{FF2B5EF4-FFF2-40B4-BE49-F238E27FC236}">
                  <a16:creationId xmlns:a16="http://schemas.microsoft.com/office/drawing/2014/main" id="{5172CFF9-F42A-4D40-821A-8390AB8A9339}"/>
                </a:ext>
              </a:extLst>
            </p:cNvPr>
            <p:cNvSpPr txBox="1"/>
            <p:nvPr/>
          </p:nvSpPr>
          <p:spPr>
            <a:xfrm>
              <a:off x="6558656" y="3605555"/>
              <a:ext cx="2466754" cy="313977"/>
            </a:xfrm>
            <a:prstGeom prst="rect">
              <a:avLst/>
            </a:prstGeom>
            <a:noFill/>
          </p:spPr>
          <p:txBody>
            <a:bodyPr wrap="square" lIns="0" tIns="0" rIns="0" bIns="0" rtlCol="0">
              <a:spAutoFit/>
            </a:bodyPr>
            <a:lstStyle/>
            <a:p>
              <a:pPr algn="ctr"/>
              <a:r>
                <a:rPr lang="en-US" sz="2040" dirty="0">
                  <a:solidFill>
                    <a:srgbClr val="000000"/>
                  </a:solidFill>
                  <a:latin typeface="Segoe UI"/>
                </a:rPr>
                <a:t>Portfolio Operations</a:t>
              </a:r>
            </a:p>
          </p:txBody>
        </p:sp>
      </p:grpSp>
      <p:grpSp>
        <p:nvGrpSpPr>
          <p:cNvPr id="135" name="Group 134">
            <a:extLst>
              <a:ext uri="{FF2B5EF4-FFF2-40B4-BE49-F238E27FC236}">
                <a16:creationId xmlns:a16="http://schemas.microsoft.com/office/drawing/2014/main" id="{B9DC97E5-6255-4794-A1C0-A690D6CA00E7}"/>
              </a:ext>
            </a:extLst>
          </p:cNvPr>
          <p:cNvGrpSpPr/>
          <p:nvPr/>
        </p:nvGrpSpPr>
        <p:grpSpPr>
          <a:xfrm>
            <a:off x="9577695" y="9770"/>
            <a:ext cx="2701306" cy="2732862"/>
            <a:chOff x="9175030" y="-19581"/>
            <a:chExt cx="2648956" cy="2679900"/>
          </a:xfrm>
        </p:grpSpPr>
        <p:grpSp>
          <p:nvGrpSpPr>
            <p:cNvPr id="124" name="Group 123">
              <a:extLst>
                <a:ext uri="{FF2B5EF4-FFF2-40B4-BE49-F238E27FC236}">
                  <a16:creationId xmlns:a16="http://schemas.microsoft.com/office/drawing/2014/main" id="{DC7B52A4-F475-4F39-AEE9-DF7AE3FDBB99}"/>
                </a:ext>
              </a:extLst>
            </p:cNvPr>
            <p:cNvGrpSpPr/>
            <p:nvPr/>
          </p:nvGrpSpPr>
          <p:grpSpPr>
            <a:xfrm>
              <a:off x="9175030" y="-19581"/>
              <a:ext cx="2648956" cy="2630924"/>
              <a:chOff x="6521600" y="3847979"/>
              <a:chExt cx="2648956" cy="2630924"/>
            </a:xfrm>
          </p:grpSpPr>
          <p:pic>
            <p:nvPicPr>
              <p:cNvPr id="8" name="Graphic 7" descr="Building">
                <a:extLst>
                  <a:ext uri="{FF2B5EF4-FFF2-40B4-BE49-F238E27FC236}">
                    <a16:creationId xmlns:a16="http://schemas.microsoft.com/office/drawing/2014/main" id="{A00B3448-2C88-450F-A9A1-E077243F11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30476" y="5475532"/>
                <a:ext cx="640080" cy="640080"/>
              </a:xfrm>
              <a:prstGeom prst="rect">
                <a:avLst/>
              </a:prstGeom>
            </p:spPr>
          </p:pic>
          <p:cxnSp>
            <p:nvCxnSpPr>
              <p:cNvPr id="12" name="Straight Connector 11">
                <a:extLst>
                  <a:ext uri="{FF2B5EF4-FFF2-40B4-BE49-F238E27FC236}">
                    <a16:creationId xmlns:a16="http://schemas.microsoft.com/office/drawing/2014/main" id="{5C8B33A9-5247-4F97-BBA1-13F9D73E7978}"/>
                  </a:ext>
                </a:extLst>
              </p:cNvPr>
              <p:cNvCxnSpPr>
                <a:cxnSpLocks/>
              </p:cNvCxnSpPr>
              <p:nvPr/>
            </p:nvCxnSpPr>
            <p:spPr>
              <a:xfrm flipH="1">
                <a:off x="7759667" y="5500375"/>
                <a:ext cx="824024" cy="273864"/>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4094DC6-2BD0-4413-99A7-92291597AB06}"/>
                  </a:ext>
                </a:extLst>
              </p:cNvPr>
              <p:cNvCxnSpPr>
                <a:cxnSpLocks/>
              </p:cNvCxnSpPr>
              <p:nvPr/>
            </p:nvCxnSpPr>
            <p:spPr>
              <a:xfrm flipH="1" flipV="1">
                <a:off x="7779386" y="5166794"/>
                <a:ext cx="804305" cy="316119"/>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D99A15A8-4135-4FE7-A17D-77A565CB4C0A}"/>
                  </a:ext>
                </a:extLst>
              </p:cNvPr>
              <p:cNvPicPr>
                <a:picLocks noChangeAspect="1"/>
              </p:cNvPicPr>
              <p:nvPr/>
            </p:nvPicPr>
            <p:blipFill>
              <a:blip r:embed="rId13"/>
              <a:stretch>
                <a:fillRect/>
              </a:stretch>
            </p:blipFill>
            <p:spPr>
              <a:xfrm>
                <a:off x="7615251" y="3847979"/>
                <a:ext cx="1366663" cy="1366663"/>
              </a:xfrm>
              <a:prstGeom prst="rect">
                <a:avLst/>
              </a:prstGeom>
            </p:spPr>
          </p:pic>
          <p:pic>
            <p:nvPicPr>
              <p:cNvPr id="23" name="Picture 22">
                <a:extLst>
                  <a:ext uri="{FF2B5EF4-FFF2-40B4-BE49-F238E27FC236}">
                    <a16:creationId xmlns:a16="http://schemas.microsoft.com/office/drawing/2014/main" id="{7A90D01E-2FB0-4228-A9B2-F2670DCF7B54}"/>
                  </a:ext>
                </a:extLst>
              </p:cNvPr>
              <p:cNvPicPr>
                <a:picLocks noChangeAspect="1"/>
              </p:cNvPicPr>
              <p:nvPr/>
            </p:nvPicPr>
            <p:blipFill>
              <a:blip r:embed="rId13"/>
              <a:stretch>
                <a:fillRect/>
              </a:stretch>
            </p:blipFill>
            <p:spPr>
              <a:xfrm>
                <a:off x="6521600" y="4260173"/>
                <a:ext cx="1366663" cy="1366663"/>
              </a:xfrm>
              <a:prstGeom prst="rect">
                <a:avLst/>
              </a:prstGeom>
            </p:spPr>
          </p:pic>
          <p:pic>
            <p:nvPicPr>
              <p:cNvPr id="24" name="Picture 23">
                <a:extLst>
                  <a:ext uri="{FF2B5EF4-FFF2-40B4-BE49-F238E27FC236}">
                    <a16:creationId xmlns:a16="http://schemas.microsoft.com/office/drawing/2014/main" id="{C8B7C2CE-D518-4631-A56B-1FC159A38F95}"/>
                  </a:ext>
                </a:extLst>
              </p:cNvPr>
              <p:cNvPicPr>
                <a:picLocks noChangeAspect="1"/>
              </p:cNvPicPr>
              <p:nvPr/>
            </p:nvPicPr>
            <p:blipFill>
              <a:blip r:embed="rId13"/>
              <a:stretch>
                <a:fillRect/>
              </a:stretch>
            </p:blipFill>
            <p:spPr>
              <a:xfrm>
                <a:off x="6662712" y="5112240"/>
                <a:ext cx="1366663" cy="1366663"/>
              </a:xfrm>
              <a:prstGeom prst="rect">
                <a:avLst/>
              </a:prstGeom>
            </p:spPr>
          </p:pic>
          <p:cxnSp>
            <p:nvCxnSpPr>
              <p:cNvPr id="26" name="Straight Connector 25">
                <a:extLst>
                  <a:ext uri="{FF2B5EF4-FFF2-40B4-BE49-F238E27FC236}">
                    <a16:creationId xmlns:a16="http://schemas.microsoft.com/office/drawing/2014/main" id="{B209AE15-903D-421B-BB6C-D3A20E952C82}"/>
                  </a:ext>
                </a:extLst>
              </p:cNvPr>
              <p:cNvCxnSpPr>
                <a:cxnSpLocks/>
              </p:cNvCxnSpPr>
              <p:nvPr/>
            </p:nvCxnSpPr>
            <p:spPr>
              <a:xfrm flipH="1" flipV="1">
                <a:off x="8337577" y="4873597"/>
                <a:ext cx="272203" cy="610912"/>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Graphic 9" descr="Cloud">
                <a:extLst>
                  <a:ext uri="{FF2B5EF4-FFF2-40B4-BE49-F238E27FC236}">
                    <a16:creationId xmlns:a16="http://schemas.microsoft.com/office/drawing/2014/main" id="{0ACA7556-B3DB-49D2-AD06-E8C3316FDC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19046" y="5212656"/>
                <a:ext cx="548640" cy="548640"/>
              </a:xfrm>
              <a:prstGeom prst="rect">
                <a:avLst/>
              </a:prstGeom>
            </p:spPr>
          </p:pic>
          <p:cxnSp>
            <p:nvCxnSpPr>
              <p:cNvPr id="28" name="Straight Connector 27">
                <a:extLst>
                  <a:ext uri="{FF2B5EF4-FFF2-40B4-BE49-F238E27FC236}">
                    <a16:creationId xmlns:a16="http://schemas.microsoft.com/office/drawing/2014/main" id="{F2F85FC0-8B78-4DF5-B8C3-EFE7F5FAB7DA}"/>
                  </a:ext>
                </a:extLst>
              </p:cNvPr>
              <p:cNvCxnSpPr>
                <a:cxnSpLocks/>
              </p:cNvCxnSpPr>
              <p:nvPr/>
            </p:nvCxnSpPr>
            <p:spPr>
              <a:xfrm flipH="1">
                <a:off x="7759666" y="5184256"/>
                <a:ext cx="55175" cy="589983"/>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5FD0C8-CE9C-45D9-923A-D83A83A87203}"/>
                  </a:ext>
                </a:extLst>
              </p:cNvPr>
              <p:cNvCxnSpPr>
                <a:cxnSpLocks/>
              </p:cNvCxnSpPr>
              <p:nvPr/>
            </p:nvCxnSpPr>
            <p:spPr>
              <a:xfrm flipH="1">
                <a:off x="7834561" y="4890402"/>
                <a:ext cx="503016" cy="293855"/>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C092620-8F2F-487F-A956-F551BCBD7581}"/>
                  </a:ext>
                </a:extLst>
              </p:cNvPr>
              <p:cNvCxnSpPr>
                <a:cxnSpLocks/>
              </p:cNvCxnSpPr>
              <p:nvPr/>
            </p:nvCxnSpPr>
            <p:spPr>
              <a:xfrm flipH="1">
                <a:off x="7778140" y="4890402"/>
                <a:ext cx="554279" cy="870377"/>
              </a:xfrm>
              <a:prstGeom prst="line">
                <a:avLst/>
              </a:prstGeom>
              <a:ln w="28575">
                <a:solidFill>
                  <a:schemeClr val="bg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3" name="TextBox 132">
              <a:extLst>
                <a:ext uri="{FF2B5EF4-FFF2-40B4-BE49-F238E27FC236}">
                  <a16:creationId xmlns:a16="http://schemas.microsoft.com/office/drawing/2014/main" id="{7A2283B3-CCE1-43DF-AC71-317DE3EB06F9}"/>
                </a:ext>
              </a:extLst>
            </p:cNvPr>
            <p:cNvSpPr txBox="1"/>
            <p:nvPr/>
          </p:nvSpPr>
          <p:spPr>
            <a:xfrm>
              <a:off x="9308316" y="2346342"/>
              <a:ext cx="2466754" cy="313977"/>
            </a:xfrm>
            <a:prstGeom prst="rect">
              <a:avLst/>
            </a:prstGeom>
            <a:noFill/>
          </p:spPr>
          <p:txBody>
            <a:bodyPr wrap="square" lIns="0" tIns="0" rIns="0" bIns="0" rtlCol="0">
              <a:spAutoFit/>
            </a:bodyPr>
            <a:lstStyle/>
            <a:p>
              <a:pPr algn="ctr"/>
              <a:r>
                <a:rPr lang="en-US" sz="2040" dirty="0">
                  <a:solidFill>
                    <a:srgbClr val="000000"/>
                  </a:solidFill>
                  <a:latin typeface="Segoe UI"/>
                </a:rPr>
                <a:t>Global Operations</a:t>
              </a:r>
            </a:p>
          </p:txBody>
        </p:sp>
        <p:sp>
          <p:nvSpPr>
            <p:cNvPr id="134" name="Rectangle: Rounded Corners 133">
              <a:extLst>
                <a:ext uri="{FF2B5EF4-FFF2-40B4-BE49-F238E27FC236}">
                  <a16:creationId xmlns:a16="http://schemas.microsoft.com/office/drawing/2014/main" id="{49ACA723-B416-4534-8D54-31638600F34F}"/>
                </a:ext>
              </a:extLst>
            </p:cNvPr>
            <p:cNvSpPr/>
            <p:nvPr/>
          </p:nvSpPr>
          <p:spPr bwMode="auto">
            <a:xfrm>
              <a:off x="9175030" y="223284"/>
              <a:ext cx="2600040" cy="2112311"/>
            </a:xfrm>
            <a:prstGeom prst="roundRect">
              <a:avLst>
                <a:gd name="adj" fmla="val 11633"/>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dirty="0">
                <a:noFill/>
                <a:latin typeface="Segoe UI"/>
                <a:ea typeface="Segoe UI" pitchFamily="34" charset="0"/>
                <a:cs typeface="Segoe UI" pitchFamily="34" charset="0"/>
              </a:endParaRPr>
            </a:p>
          </p:txBody>
        </p:sp>
      </p:grpSp>
      <p:grpSp>
        <p:nvGrpSpPr>
          <p:cNvPr id="2" name="Group 1">
            <a:extLst>
              <a:ext uri="{FF2B5EF4-FFF2-40B4-BE49-F238E27FC236}">
                <a16:creationId xmlns:a16="http://schemas.microsoft.com/office/drawing/2014/main" id="{A15D4797-ADF4-46E9-B29D-0A3636532D78}"/>
              </a:ext>
            </a:extLst>
          </p:cNvPr>
          <p:cNvGrpSpPr/>
          <p:nvPr/>
        </p:nvGrpSpPr>
        <p:grpSpPr>
          <a:xfrm>
            <a:off x="10320567" y="5846097"/>
            <a:ext cx="2421703" cy="958572"/>
            <a:chOff x="10321149" y="5846430"/>
            <a:chExt cx="2422046" cy="958708"/>
          </a:xfrm>
        </p:grpSpPr>
        <p:grpSp>
          <p:nvGrpSpPr>
            <p:cNvPr id="171" name="Group 170">
              <a:extLst>
                <a:ext uri="{FF2B5EF4-FFF2-40B4-BE49-F238E27FC236}">
                  <a16:creationId xmlns:a16="http://schemas.microsoft.com/office/drawing/2014/main" id="{D0D1052F-7635-4DF6-9D4D-407B09876D50}"/>
                </a:ext>
              </a:extLst>
            </p:cNvPr>
            <p:cNvGrpSpPr/>
            <p:nvPr/>
          </p:nvGrpSpPr>
          <p:grpSpPr>
            <a:xfrm>
              <a:off x="10421613" y="5846430"/>
              <a:ext cx="373041" cy="373041"/>
              <a:chOff x="9759558" y="5530090"/>
              <a:chExt cx="365760" cy="365760"/>
            </a:xfrm>
          </p:grpSpPr>
          <p:pic>
            <p:nvPicPr>
              <p:cNvPr id="156" name="Graphic 155" descr="Stop">
                <a:extLst>
                  <a:ext uri="{FF2B5EF4-FFF2-40B4-BE49-F238E27FC236}">
                    <a16:creationId xmlns:a16="http://schemas.microsoft.com/office/drawing/2014/main" id="{1FEB39B6-7777-4C57-A1D4-90DD446129D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59558" y="5530090"/>
                <a:ext cx="365760" cy="365760"/>
              </a:xfrm>
              <a:prstGeom prst="rect">
                <a:avLst/>
              </a:prstGeom>
            </p:spPr>
          </p:pic>
          <p:sp>
            <p:nvSpPr>
              <p:cNvPr id="158" name="TextBox 157">
                <a:extLst>
                  <a:ext uri="{FF2B5EF4-FFF2-40B4-BE49-F238E27FC236}">
                    <a16:creationId xmlns:a16="http://schemas.microsoft.com/office/drawing/2014/main" id="{9F005B0C-CCF2-4317-A04B-0E922330CEC9}"/>
                  </a:ext>
                </a:extLst>
              </p:cNvPr>
              <p:cNvSpPr txBox="1"/>
              <p:nvPr/>
            </p:nvSpPr>
            <p:spPr>
              <a:xfrm>
                <a:off x="9804215" y="5589860"/>
                <a:ext cx="276446" cy="251195"/>
              </a:xfrm>
              <a:prstGeom prst="rect">
                <a:avLst/>
              </a:prstGeom>
              <a:noFill/>
            </p:spPr>
            <p:txBody>
              <a:bodyPr wrap="square" lIns="0" tIns="0" rIns="0" bIns="0" rtlCol="0">
                <a:spAutoFit/>
              </a:bodyPr>
              <a:lstStyle/>
              <a:p>
                <a:pPr algn="ctr"/>
                <a:r>
                  <a:rPr lang="en-US" sz="1632" dirty="0">
                    <a:solidFill>
                      <a:srgbClr val="FFFFFF"/>
                    </a:solidFill>
                    <a:latin typeface="Segoe UI"/>
                  </a:rPr>
                  <a:t>W</a:t>
                </a:r>
              </a:p>
            </p:txBody>
          </p:sp>
        </p:grpSp>
        <p:sp>
          <p:nvSpPr>
            <p:cNvPr id="159" name="TextBox 158">
              <a:extLst>
                <a:ext uri="{FF2B5EF4-FFF2-40B4-BE49-F238E27FC236}">
                  <a16:creationId xmlns:a16="http://schemas.microsoft.com/office/drawing/2014/main" id="{7538D8B7-5A3C-458E-B4C2-FD2F45E7A139}"/>
                </a:ext>
              </a:extLst>
            </p:cNvPr>
            <p:cNvSpPr txBox="1"/>
            <p:nvPr/>
          </p:nvSpPr>
          <p:spPr>
            <a:xfrm>
              <a:off x="10906442" y="5933343"/>
              <a:ext cx="1559024" cy="192162"/>
            </a:xfrm>
            <a:prstGeom prst="rect">
              <a:avLst/>
            </a:prstGeom>
            <a:noFill/>
          </p:spPr>
          <p:txBody>
            <a:bodyPr wrap="square" lIns="0" tIns="0" rIns="0" bIns="0" rtlCol="0">
              <a:spAutoFit/>
            </a:bodyPr>
            <a:lstStyle/>
            <a:p>
              <a:r>
                <a:rPr lang="en-US" sz="1224" dirty="0">
                  <a:solidFill>
                    <a:srgbClr val="000000"/>
                  </a:solidFill>
                  <a:latin typeface="Segoe UI"/>
                </a:rPr>
                <a:t>Workload</a:t>
              </a:r>
            </a:p>
          </p:txBody>
        </p:sp>
        <p:sp>
          <p:nvSpPr>
            <p:cNvPr id="165" name="TextBox 164">
              <a:extLst>
                <a:ext uri="{FF2B5EF4-FFF2-40B4-BE49-F238E27FC236}">
                  <a16:creationId xmlns:a16="http://schemas.microsoft.com/office/drawing/2014/main" id="{C6307865-0355-4609-A0B2-32EC0E281EB6}"/>
                </a:ext>
              </a:extLst>
            </p:cNvPr>
            <p:cNvSpPr txBox="1"/>
            <p:nvPr/>
          </p:nvSpPr>
          <p:spPr>
            <a:xfrm>
              <a:off x="10893805" y="6264470"/>
              <a:ext cx="1826940" cy="192162"/>
            </a:xfrm>
            <a:prstGeom prst="rect">
              <a:avLst/>
            </a:prstGeom>
            <a:noFill/>
          </p:spPr>
          <p:txBody>
            <a:bodyPr wrap="square" lIns="0" tIns="0" rIns="0" bIns="0" rtlCol="0">
              <a:spAutoFit/>
            </a:bodyPr>
            <a:lstStyle/>
            <a:p>
              <a:r>
                <a:rPr lang="en-US" sz="1224" dirty="0">
                  <a:solidFill>
                    <a:srgbClr val="000000"/>
                  </a:solidFill>
                  <a:latin typeface="Segoe UI"/>
                </a:rPr>
                <a:t>Landing Zones</a:t>
              </a:r>
            </a:p>
          </p:txBody>
        </p:sp>
        <p:sp>
          <p:nvSpPr>
            <p:cNvPr id="166" name="Rectangle 165">
              <a:extLst>
                <a:ext uri="{FF2B5EF4-FFF2-40B4-BE49-F238E27FC236}">
                  <a16:creationId xmlns:a16="http://schemas.microsoft.com/office/drawing/2014/main" id="{0866F447-B71C-4390-9F87-D1AD873FAABE}"/>
                </a:ext>
              </a:extLst>
            </p:cNvPr>
            <p:cNvSpPr/>
            <p:nvPr/>
          </p:nvSpPr>
          <p:spPr bwMode="auto">
            <a:xfrm>
              <a:off x="10321149" y="6291608"/>
              <a:ext cx="466302" cy="186521"/>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dirty="0">
                <a:solidFill>
                  <a:srgbClr val="000000"/>
                </a:solidFill>
                <a:latin typeface="Segoe UI"/>
                <a:ea typeface="Segoe UI" pitchFamily="34" charset="0"/>
                <a:cs typeface="Segoe UI" pitchFamily="34" charset="0"/>
              </a:endParaRPr>
            </a:p>
          </p:txBody>
        </p:sp>
        <p:sp>
          <p:nvSpPr>
            <p:cNvPr id="168" name="Rectangle 167">
              <a:extLst>
                <a:ext uri="{FF2B5EF4-FFF2-40B4-BE49-F238E27FC236}">
                  <a16:creationId xmlns:a16="http://schemas.microsoft.com/office/drawing/2014/main" id="{72CBADA7-327D-4746-A487-83436837A5A2}"/>
                </a:ext>
              </a:extLst>
            </p:cNvPr>
            <p:cNvSpPr/>
            <p:nvPr/>
          </p:nvSpPr>
          <p:spPr bwMode="auto">
            <a:xfrm>
              <a:off x="10321149" y="6618617"/>
              <a:ext cx="466302" cy="18652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dirty="0">
                <a:solidFill>
                  <a:srgbClr val="000000"/>
                </a:solidFill>
                <a:latin typeface="Segoe UI"/>
                <a:ea typeface="Segoe UI" pitchFamily="34" charset="0"/>
                <a:cs typeface="Segoe UI" pitchFamily="34" charset="0"/>
              </a:endParaRPr>
            </a:p>
          </p:txBody>
        </p:sp>
        <p:sp>
          <p:nvSpPr>
            <p:cNvPr id="170" name="TextBox 169">
              <a:extLst>
                <a:ext uri="{FF2B5EF4-FFF2-40B4-BE49-F238E27FC236}">
                  <a16:creationId xmlns:a16="http://schemas.microsoft.com/office/drawing/2014/main" id="{8A14119D-ED7C-417B-A35F-0738962DC924}"/>
                </a:ext>
              </a:extLst>
            </p:cNvPr>
            <p:cNvSpPr txBox="1"/>
            <p:nvPr/>
          </p:nvSpPr>
          <p:spPr>
            <a:xfrm>
              <a:off x="10916255" y="6602012"/>
              <a:ext cx="1826940" cy="192162"/>
            </a:xfrm>
            <a:prstGeom prst="rect">
              <a:avLst/>
            </a:prstGeom>
            <a:noFill/>
          </p:spPr>
          <p:txBody>
            <a:bodyPr wrap="square" lIns="0" tIns="0" rIns="0" bIns="0" rtlCol="0">
              <a:spAutoFit/>
            </a:bodyPr>
            <a:lstStyle/>
            <a:p>
              <a:r>
                <a:rPr lang="en-US" sz="1224" dirty="0">
                  <a:solidFill>
                    <a:srgbClr val="000000"/>
                  </a:solidFill>
                  <a:latin typeface="Segoe UI"/>
                </a:rPr>
                <a:t>Platform Foundation</a:t>
              </a:r>
            </a:p>
          </p:txBody>
        </p:sp>
      </p:grpSp>
    </p:spTree>
    <p:custDataLst>
      <p:tags r:id="rId1"/>
    </p:custDataLst>
    <p:extLst>
      <p:ext uri="{BB962C8B-B14F-4D97-AF65-F5344CB8AC3E}">
        <p14:creationId xmlns:p14="http://schemas.microsoft.com/office/powerpoint/2010/main" val="518434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25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1000"/>
                                        <p:tgtEl>
                                          <p:spTgt spid="130"/>
                                        </p:tgtEl>
                                      </p:cBhvr>
                                    </p:animEffect>
                                    <p:anim calcmode="lin" valueType="num">
                                      <p:cBhvr>
                                        <p:cTn id="8" dur="1000" fill="hold"/>
                                        <p:tgtEl>
                                          <p:spTgt spid="130"/>
                                        </p:tgtEl>
                                        <p:attrNameLst>
                                          <p:attrName>ppt_x</p:attrName>
                                        </p:attrNameLst>
                                      </p:cBhvr>
                                      <p:tavLst>
                                        <p:tav tm="0">
                                          <p:val>
                                            <p:strVal val="#ppt_x"/>
                                          </p:val>
                                        </p:tav>
                                        <p:tav tm="100000">
                                          <p:val>
                                            <p:strVal val="#ppt_x"/>
                                          </p:val>
                                        </p:tav>
                                      </p:tavLst>
                                    </p:anim>
                                    <p:anim calcmode="lin" valueType="num">
                                      <p:cBhvr>
                                        <p:cTn id="9"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fade">
                                      <p:cBhvr>
                                        <p:cTn id="14" dur="1000"/>
                                        <p:tgtEl>
                                          <p:spTgt spid="129"/>
                                        </p:tgtEl>
                                      </p:cBhvr>
                                    </p:animEffect>
                                    <p:anim calcmode="lin" valueType="num">
                                      <p:cBhvr>
                                        <p:cTn id="15" dur="1000" fill="hold"/>
                                        <p:tgtEl>
                                          <p:spTgt spid="129"/>
                                        </p:tgtEl>
                                        <p:attrNameLst>
                                          <p:attrName>ppt_x</p:attrName>
                                        </p:attrNameLst>
                                      </p:cBhvr>
                                      <p:tavLst>
                                        <p:tav tm="0">
                                          <p:val>
                                            <p:strVal val="#ppt_x"/>
                                          </p:val>
                                        </p:tav>
                                        <p:tav tm="100000">
                                          <p:val>
                                            <p:strVal val="#ppt_x"/>
                                          </p:val>
                                        </p:tav>
                                      </p:tavLst>
                                    </p:anim>
                                    <p:anim calcmode="lin" valueType="num">
                                      <p:cBhvr>
                                        <p:cTn id="16" dur="1000" fill="hold"/>
                                        <p:tgtEl>
                                          <p:spTgt spid="129"/>
                                        </p:tgtEl>
                                        <p:attrNameLst>
                                          <p:attrName>ppt_y</p:attrName>
                                        </p:attrNameLst>
                                      </p:cBhvr>
                                      <p:tavLst>
                                        <p:tav tm="0">
                                          <p:val>
                                            <p:strVal val="#ppt_y+.1"/>
                                          </p:val>
                                        </p:tav>
                                        <p:tav tm="100000">
                                          <p:val>
                                            <p:strVal val="#ppt_y"/>
                                          </p:val>
                                        </p:tav>
                                      </p:tavLst>
                                    </p:anim>
                                  </p:childTnLst>
                                </p:cTn>
                              </p:par>
                              <p:par>
                                <p:cTn id="17" presetID="1" presetClass="entr" presetSubtype="0" fill="hold" nodeType="withEffect">
                                  <p:stCondLst>
                                    <p:cond delay="50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animEffect transition="in" filter="fade">
                                      <p:cBhvr>
                                        <p:cTn id="23" dur="1000"/>
                                        <p:tgtEl>
                                          <p:spTgt spid="131"/>
                                        </p:tgtEl>
                                      </p:cBhvr>
                                    </p:animEffect>
                                    <p:anim calcmode="lin" valueType="num">
                                      <p:cBhvr>
                                        <p:cTn id="24" dur="1000" fill="hold"/>
                                        <p:tgtEl>
                                          <p:spTgt spid="131"/>
                                        </p:tgtEl>
                                        <p:attrNameLst>
                                          <p:attrName>ppt_x</p:attrName>
                                        </p:attrNameLst>
                                      </p:cBhvr>
                                      <p:tavLst>
                                        <p:tav tm="0">
                                          <p:val>
                                            <p:strVal val="#ppt_x"/>
                                          </p:val>
                                        </p:tav>
                                        <p:tav tm="100000">
                                          <p:val>
                                            <p:strVal val="#ppt_x"/>
                                          </p:val>
                                        </p:tav>
                                      </p:tavLst>
                                    </p:anim>
                                    <p:anim calcmode="lin" valueType="num">
                                      <p:cBhvr>
                                        <p:cTn id="25"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35"/>
                                        </p:tgtEl>
                                        <p:attrNameLst>
                                          <p:attrName>style.visibility</p:attrName>
                                        </p:attrNameLst>
                                      </p:cBhvr>
                                      <p:to>
                                        <p:strVal val="visible"/>
                                      </p:to>
                                    </p:set>
                                    <p:animEffect transition="in" filter="fade">
                                      <p:cBhvr>
                                        <p:cTn id="30" dur="1000"/>
                                        <p:tgtEl>
                                          <p:spTgt spid="135"/>
                                        </p:tgtEl>
                                      </p:cBhvr>
                                    </p:animEffect>
                                    <p:anim calcmode="lin" valueType="num">
                                      <p:cBhvr>
                                        <p:cTn id="31" dur="1000" fill="hold"/>
                                        <p:tgtEl>
                                          <p:spTgt spid="135"/>
                                        </p:tgtEl>
                                        <p:attrNameLst>
                                          <p:attrName>ppt_x</p:attrName>
                                        </p:attrNameLst>
                                      </p:cBhvr>
                                      <p:tavLst>
                                        <p:tav tm="0">
                                          <p:val>
                                            <p:strVal val="#ppt_x"/>
                                          </p:val>
                                        </p:tav>
                                        <p:tav tm="100000">
                                          <p:val>
                                            <p:strVal val="#ppt_x"/>
                                          </p:val>
                                        </p:tav>
                                      </p:tavLst>
                                    </p:anim>
                                    <p:anim calcmode="lin" valueType="num">
                                      <p:cBhvr>
                                        <p:cTn id="32" dur="1000" fill="hold"/>
                                        <p:tgtEl>
                                          <p:spTgt spid="1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4D0C6-7C08-4E85-883E-9F00CF72AABF}"/>
              </a:ext>
            </a:extLst>
          </p:cNvPr>
          <p:cNvSpPr>
            <a:spLocks noGrp="1"/>
          </p:cNvSpPr>
          <p:nvPr>
            <p:ph type="title"/>
          </p:nvPr>
        </p:nvSpPr>
        <p:spPr>
          <a:xfrm>
            <a:off x="601652" y="466732"/>
            <a:ext cx="11236276" cy="984745"/>
          </a:xfrm>
        </p:spPr>
        <p:txBody>
          <a:bodyPr/>
          <a:lstStyle/>
          <a:p>
            <a:r>
              <a:rPr lang="en-US" sz="3599" dirty="0">
                <a:solidFill>
                  <a:schemeClr val="tx2"/>
                </a:solidFill>
              </a:rPr>
              <a:t>CAF Foundation blueprint</a:t>
            </a:r>
            <a:br>
              <a:rPr lang="en-US" dirty="0"/>
            </a:br>
            <a:r>
              <a:rPr lang="en-US" i="1" dirty="0">
                <a:solidFill>
                  <a:schemeClr val="accent2"/>
                </a:solidFill>
              </a:rPr>
              <a:t>Customer Story #1</a:t>
            </a:r>
          </a:p>
        </p:txBody>
      </p:sp>
      <p:graphicFrame>
        <p:nvGraphicFramePr>
          <p:cNvPr id="17" name="Table 8">
            <a:extLst>
              <a:ext uri="{FF2B5EF4-FFF2-40B4-BE49-F238E27FC236}">
                <a16:creationId xmlns:a16="http://schemas.microsoft.com/office/drawing/2014/main" id="{6B4DFDE1-3A98-42F5-9BDA-31BF328F8B1B}"/>
              </a:ext>
            </a:extLst>
          </p:cNvPr>
          <p:cNvGraphicFramePr>
            <a:graphicFrameLocks noGrp="1"/>
          </p:cNvGraphicFramePr>
          <p:nvPr/>
        </p:nvGraphicFramePr>
        <p:xfrm>
          <a:off x="4124181" y="3497263"/>
          <a:ext cx="7918290" cy="378168"/>
        </p:xfrm>
        <a:graphic>
          <a:graphicData uri="http://schemas.openxmlformats.org/drawingml/2006/table">
            <a:tbl>
              <a:tblPr firstRow="1" bandRow="1">
                <a:tableStyleId>{93296810-A885-4BE3-A3E7-6D5BEEA58F35}</a:tableStyleId>
              </a:tblPr>
              <a:tblGrid>
                <a:gridCol w="1319715">
                  <a:extLst>
                    <a:ext uri="{9D8B030D-6E8A-4147-A177-3AD203B41FA5}">
                      <a16:colId xmlns:a16="http://schemas.microsoft.com/office/drawing/2014/main" val="715924242"/>
                    </a:ext>
                  </a:extLst>
                </a:gridCol>
                <a:gridCol w="1319715">
                  <a:extLst>
                    <a:ext uri="{9D8B030D-6E8A-4147-A177-3AD203B41FA5}">
                      <a16:colId xmlns:a16="http://schemas.microsoft.com/office/drawing/2014/main" val="3321642936"/>
                    </a:ext>
                  </a:extLst>
                </a:gridCol>
                <a:gridCol w="1319715">
                  <a:extLst>
                    <a:ext uri="{9D8B030D-6E8A-4147-A177-3AD203B41FA5}">
                      <a16:colId xmlns:a16="http://schemas.microsoft.com/office/drawing/2014/main" val="2028026068"/>
                    </a:ext>
                  </a:extLst>
                </a:gridCol>
                <a:gridCol w="1319715">
                  <a:extLst>
                    <a:ext uri="{9D8B030D-6E8A-4147-A177-3AD203B41FA5}">
                      <a16:colId xmlns:a16="http://schemas.microsoft.com/office/drawing/2014/main" val="1041442840"/>
                    </a:ext>
                  </a:extLst>
                </a:gridCol>
                <a:gridCol w="1319715">
                  <a:extLst>
                    <a:ext uri="{9D8B030D-6E8A-4147-A177-3AD203B41FA5}">
                      <a16:colId xmlns:a16="http://schemas.microsoft.com/office/drawing/2014/main" val="133744216"/>
                    </a:ext>
                  </a:extLst>
                </a:gridCol>
                <a:gridCol w="1319715">
                  <a:extLst>
                    <a:ext uri="{9D8B030D-6E8A-4147-A177-3AD203B41FA5}">
                      <a16:colId xmlns:a16="http://schemas.microsoft.com/office/drawing/2014/main" val="3409004525"/>
                    </a:ext>
                  </a:extLst>
                </a:gridCol>
              </a:tblGrid>
              <a:tr h="378168">
                <a:tc>
                  <a:txBody>
                    <a:bodyPr/>
                    <a:lstStyle/>
                    <a:p>
                      <a:pPr algn="ctr"/>
                      <a:r>
                        <a:rPr lang="en-US" sz="1600" b="0" dirty="0">
                          <a:solidFill>
                            <a:schemeClr val="bg1"/>
                          </a:solidFill>
                        </a:rPr>
                        <a:t>Week 1</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tc>
                  <a:txBody>
                    <a:bodyPr/>
                    <a:lstStyle/>
                    <a:p>
                      <a:pPr algn="ctr"/>
                      <a:r>
                        <a:rPr lang="en-US" sz="1600" b="0" dirty="0">
                          <a:solidFill>
                            <a:schemeClr val="bg1"/>
                          </a:solidFill>
                        </a:rPr>
                        <a:t>Week 4</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tc>
                  <a:txBody>
                    <a:bodyPr/>
                    <a:lstStyle/>
                    <a:p>
                      <a:pPr algn="ctr"/>
                      <a:r>
                        <a:rPr lang="en-US" sz="1600" b="0" dirty="0">
                          <a:solidFill>
                            <a:schemeClr val="bg1"/>
                          </a:solidFill>
                        </a:rPr>
                        <a:t>Week 8</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tc>
                  <a:txBody>
                    <a:bodyPr/>
                    <a:lstStyle/>
                    <a:p>
                      <a:pPr algn="ctr"/>
                      <a:r>
                        <a:rPr lang="en-US" sz="1600" b="0" dirty="0">
                          <a:solidFill>
                            <a:schemeClr val="bg1"/>
                          </a:solidFill>
                        </a:rPr>
                        <a:t>Week 12</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tc>
                  <a:txBody>
                    <a:bodyPr/>
                    <a:lstStyle/>
                    <a:p>
                      <a:pPr algn="ctr"/>
                      <a:r>
                        <a:rPr lang="en-US" sz="1600" b="0" dirty="0">
                          <a:solidFill>
                            <a:schemeClr val="bg1"/>
                          </a:solidFill>
                        </a:rPr>
                        <a:t>Week 16</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tc>
                  <a:txBody>
                    <a:bodyPr/>
                    <a:lstStyle/>
                    <a:p>
                      <a:pPr algn="ctr"/>
                      <a:r>
                        <a:rPr lang="en-US" sz="1600" b="0" dirty="0">
                          <a:solidFill>
                            <a:schemeClr val="bg1"/>
                          </a:solidFill>
                        </a:rPr>
                        <a:t>Week 20</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extLst>
                  <a:ext uri="{0D108BD9-81ED-4DB2-BD59-A6C34878D82A}">
                    <a16:rowId xmlns:a16="http://schemas.microsoft.com/office/drawing/2014/main" val="2713296626"/>
                  </a:ext>
                </a:extLst>
              </a:tr>
            </a:tbl>
          </a:graphicData>
        </a:graphic>
      </p:graphicFrame>
      <p:grpSp>
        <p:nvGrpSpPr>
          <p:cNvPr id="3" name="Group 2">
            <a:extLst>
              <a:ext uri="{FF2B5EF4-FFF2-40B4-BE49-F238E27FC236}">
                <a16:creationId xmlns:a16="http://schemas.microsoft.com/office/drawing/2014/main" id="{C38DBE83-F1FD-4A70-BEA7-32DE92BFAA53}"/>
              </a:ext>
            </a:extLst>
          </p:cNvPr>
          <p:cNvGrpSpPr/>
          <p:nvPr/>
        </p:nvGrpSpPr>
        <p:grpSpPr>
          <a:xfrm>
            <a:off x="4506028" y="2437510"/>
            <a:ext cx="7851083" cy="2542412"/>
            <a:chOff x="4505784" y="2437359"/>
            <a:chExt cx="7852197" cy="2542773"/>
          </a:xfrm>
        </p:grpSpPr>
        <p:cxnSp>
          <p:nvCxnSpPr>
            <p:cNvPr id="20" name="Straight Connector 19">
              <a:extLst>
                <a:ext uri="{FF2B5EF4-FFF2-40B4-BE49-F238E27FC236}">
                  <a16:creationId xmlns:a16="http://schemas.microsoft.com/office/drawing/2014/main" id="{B08AA471-C8DB-4184-AABE-20D9A83C46AA}"/>
                </a:ext>
              </a:extLst>
            </p:cNvPr>
            <p:cNvCxnSpPr>
              <a:cxnSpLocks/>
            </p:cNvCxnSpPr>
            <p:nvPr/>
          </p:nvCxnSpPr>
          <p:spPr>
            <a:xfrm flipV="1">
              <a:off x="5375101" y="3857915"/>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802475B-CBFA-4F0A-8EBA-FFA3C800549F}"/>
                </a:ext>
              </a:extLst>
            </p:cNvPr>
            <p:cNvSpPr txBox="1"/>
            <p:nvPr/>
          </p:nvSpPr>
          <p:spPr>
            <a:xfrm>
              <a:off x="4505784" y="4314276"/>
              <a:ext cx="1936734" cy="542476"/>
            </a:xfrm>
            <a:prstGeom prst="rect">
              <a:avLst/>
            </a:prstGeom>
            <a:noFill/>
          </p:spPr>
          <p:txBody>
            <a:bodyPr wrap="square">
              <a:spAutoFit/>
            </a:bodyPr>
            <a:lstStyle/>
            <a:p>
              <a:r>
                <a:rPr lang="da-DK" sz="1428">
                  <a:solidFill>
                    <a:srgbClr val="243A5E"/>
                  </a:solidFill>
                  <a:latin typeface="Segoe UI" panose="020B0502040204020203" pitchFamily="34" charset="0"/>
                  <a:cs typeface="Segoe UI" panose="020B0502040204020203" pitchFamily="34" charset="0"/>
                </a:rPr>
                <a:t>Initial</a:t>
              </a:r>
              <a:r>
                <a:rPr lang="da-DK" sz="1428" b="1">
                  <a:solidFill>
                    <a:srgbClr val="0078D4"/>
                  </a:solidFill>
                  <a:latin typeface="Segoe UI" panose="020B0502040204020203" pitchFamily="34" charset="0"/>
                  <a:cs typeface="Segoe UI" panose="020B0502040204020203" pitchFamily="34" charset="0"/>
                </a:rPr>
                <a:t> landing zone deployed</a:t>
              </a:r>
            </a:p>
          </p:txBody>
        </p:sp>
        <p:cxnSp>
          <p:nvCxnSpPr>
            <p:cNvPr id="22" name="Straight Connector 21">
              <a:extLst>
                <a:ext uri="{FF2B5EF4-FFF2-40B4-BE49-F238E27FC236}">
                  <a16:creationId xmlns:a16="http://schemas.microsoft.com/office/drawing/2014/main" id="{6BF23E81-191F-41C7-8C55-9257C7C2C4CA}"/>
                </a:ext>
              </a:extLst>
            </p:cNvPr>
            <p:cNvCxnSpPr>
              <a:cxnSpLocks/>
            </p:cNvCxnSpPr>
            <p:nvPr/>
          </p:nvCxnSpPr>
          <p:spPr>
            <a:xfrm flipV="1">
              <a:off x="6697557" y="3074630"/>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CC5E7DF-0B10-4BC3-8602-0E0A14E51879}"/>
                </a:ext>
              </a:extLst>
            </p:cNvPr>
            <p:cNvCxnSpPr>
              <a:cxnSpLocks/>
            </p:cNvCxnSpPr>
            <p:nvPr/>
          </p:nvCxnSpPr>
          <p:spPr>
            <a:xfrm flipV="1">
              <a:off x="7969214" y="3857915"/>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593FE6D-E796-4F77-8E5A-88E084D73A02}"/>
                </a:ext>
              </a:extLst>
            </p:cNvPr>
            <p:cNvSpPr txBox="1"/>
            <p:nvPr/>
          </p:nvSpPr>
          <p:spPr>
            <a:xfrm>
              <a:off x="5061729" y="2502022"/>
              <a:ext cx="2218146" cy="542476"/>
            </a:xfrm>
            <a:prstGeom prst="rect">
              <a:avLst/>
            </a:prstGeom>
            <a:noFill/>
          </p:spPr>
          <p:txBody>
            <a:bodyPr wrap="square">
              <a:spAutoFit/>
            </a:bodyPr>
            <a:lstStyle/>
            <a:p>
              <a:r>
                <a:rPr lang="da-DK" sz="1428">
                  <a:solidFill>
                    <a:srgbClr val="000000"/>
                  </a:solidFill>
                  <a:latin typeface="Segoe UI" panose="020B0502040204020203" pitchFamily="34" charset="0"/>
                  <a:cs typeface="Segoe UI" panose="020B0502040204020203" pitchFamily="34" charset="0"/>
                </a:rPr>
                <a:t>Deployed 3 low-risk production workloads</a:t>
              </a:r>
            </a:p>
          </p:txBody>
        </p:sp>
        <p:sp>
          <p:nvSpPr>
            <p:cNvPr id="25" name="TextBox 24">
              <a:extLst>
                <a:ext uri="{FF2B5EF4-FFF2-40B4-BE49-F238E27FC236}">
                  <a16:creationId xmlns:a16="http://schemas.microsoft.com/office/drawing/2014/main" id="{3AB12423-C629-4AE5-9141-6D52B873582F}"/>
                </a:ext>
              </a:extLst>
            </p:cNvPr>
            <p:cNvSpPr txBox="1"/>
            <p:nvPr/>
          </p:nvSpPr>
          <p:spPr>
            <a:xfrm>
              <a:off x="7066071" y="4437656"/>
              <a:ext cx="1806286" cy="542476"/>
            </a:xfrm>
            <a:prstGeom prst="rect">
              <a:avLst/>
            </a:prstGeom>
            <a:noFill/>
          </p:spPr>
          <p:txBody>
            <a:bodyPr wrap="square">
              <a:spAutoFit/>
            </a:bodyPr>
            <a:lstStyle/>
            <a:p>
              <a:r>
                <a:rPr lang="en-US" sz="1428" b="1" dirty="0">
                  <a:solidFill>
                    <a:srgbClr val="0078D4"/>
                  </a:solidFill>
                  <a:latin typeface="Segoe UI" panose="020B0502040204020203" pitchFamily="34" charset="0"/>
                  <a:cs typeface="Segoe UI" panose="020B0502040204020203" pitchFamily="34" charset="0"/>
                </a:rPr>
                <a:t>Manage</a:t>
              </a:r>
              <a:r>
                <a:rPr lang="en-US" sz="1428" b="1" dirty="0">
                  <a:solidFill>
                    <a:srgbClr val="50E6FF"/>
                  </a:solidFill>
                  <a:latin typeface="Segoe UI" panose="020B0502040204020203" pitchFamily="34" charset="0"/>
                  <a:cs typeface="Segoe UI" panose="020B0502040204020203" pitchFamily="34" charset="0"/>
                </a:rPr>
                <a:t> </a:t>
              </a:r>
              <a:r>
                <a:rPr lang="en-US" sz="1428" dirty="0">
                  <a:solidFill>
                    <a:srgbClr val="000000"/>
                  </a:solidFill>
                  <a:latin typeface="Segoe UI" panose="020B0502040204020203" pitchFamily="34" charset="0"/>
                  <a:cs typeface="Segoe UI" panose="020B0502040204020203" pitchFamily="34" charset="0"/>
                </a:rPr>
                <a:t>disciplines implemented</a:t>
              </a:r>
            </a:p>
          </p:txBody>
        </p:sp>
        <p:cxnSp>
          <p:nvCxnSpPr>
            <p:cNvPr id="26" name="Straight Connector 25">
              <a:extLst>
                <a:ext uri="{FF2B5EF4-FFF2-40B4-BE49-F238E27FC236}">
                  <a16:creationId xmlns:a16="http://schemas.microsoft.com/office/drawing/2014/main" id="{41A37242-B6AA-4AE5-AC10-5A26086F39AC}"/>
                </a:ext>
              </a:extLst>
            </p:cNvPr>
            <p:cNvCxnSpPr>
              <a:cxnSpLocks/>
            </p:cNvCxnSpPr>
            <p:nvPr/>
          </p:nvCxnSpPr>
          <p:spPr>
            <a:xfrm flipV="1">
              <a:off x="9343192" y="3066154"/>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39B5B06-0CBE-4088-8B73-A40BC37EA070}"/>
                </a:ext>
              </a:extLst>
            </p:cNvPr>
            <p:cNvSpPr txBox="1"/>
            <p:nvPr/>
          </p:nvSpPr>
          <p:spPr>
            <a:xfrm>
              <a:off x="8234119" y="2437359"/>
              <a:ext cx="2218146" cy="542476"/>
            </a:xfrm>
            <a:prstGeom prst="rect">
              <a:avLst/>
            </a:prstGeom>
            <a:noFill/>
          </p:spPr>
          <p:txBody>
            <a:bodyPr wrap="square">
              <a:spAutoFit/>
            </a:bodyPr>
            <a:lstStyle/>
            <a:p>
              <a:r>
                <a:rPr lang="da-DK" sz="1428" b="1">
                  <a:solidFill>
                    <a:srgbClr val="0078D4"/>
                  </a:solidFill>
                  <a:latin typeface="Segoe UI" panose="020B0502040204020203" pitchFamily="34" charset="0"/>
                  <a:cs typeface="Segoe UI" panose="020B0502040204020203" pitchFamily="34" charset="0"/>
                </a:rPr>
                <a:t>Govern</a:t>
              </a:r>
              <a:r>
                <a:rPr lang="da-DK" sz="1428" b="1">
                  <a:solidFill>
                    <a:srgbClr val="50E6FF"/>
                  </a:solidFill>
                  <a:latin typeface="Segoe UI" panose="020B0502040204020203" pitchFamily="34" charset="0"/>
                  <a:cs typeface="Segoe UI" panose="020B0502040204020203" pitchFamily="34" charset="0"/>
                </a:rPr>
                <a:t> </a:t>
              </a:r>
              <a:r>
                <a:rPr lang="da-DK" sz="1428">
                  <a:solidFill>
                    <a:srgbClr val="000000"/>
                  </a:solidFill>
                  <a:latin typeface="Segoe UI" panose="020B0502040204020203" pitchFamily="34" charset="0"/>
                  <a:cs typeface="Segoe UI" panose="020B0502040204020203" pitchFamily="34" charset="0"/>
                </a:rPr>
                <a:t>disciplines implemented</a:t>
              </a:r>
            </a:p>
          </p:txBody>
        </p:sp>
        <p:cxnSp>
          <p:nvCxnSpPr>
            <p:cNvPr id="28" name="Straight Connector 27">
              <a:extLst>
                <a:ext uri="{FF2B5EF4-FFF2-40B4-BE49-F238E27FC236}">
                  <a16:creationId xmlns:a16="http://schemas.microsoft.com/office/drawing/2014/main" id="{85E77216-CE17-4348-8D48-0EF2566A17C3}"/>
                </a:ext>
              </a:extLst>
            </p:cNvPr>
            <p:cNvCxnSpPr>
              <a:cxnSpLocks/>
            </p:cNvCxnSpPr>
            <p:nvPr/>
          </p:nvCxnSpPr>
          <p:spPr>
            <a:xfrm flipV="1">
              <a:off x="10586793" y="3851157"/>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F94BBC6-A95F-46A0-88E5-184306F1A72A}"/>
                </a:ext>
              </a:extLst>
            </p:cNvPr>
            <p:cNvSpPr txBox="1"/>
            <p:nvPr/>
          </p:nvSpPr>
          <p:spPr>
            <a:xfrm>
              <a:off x="9663676" y="4409680"/>
              <a:ext cx="2457439" cy="542476"/>
            </a:xfrm>
            <a:prstGeom prst="rect">
              <a:avLst/>
            </a:prstGeom>
            <a:noFill/>
          </p:spPr>
          <p:txBody>
            <a:bodyPr wrap="square">
              <a:spAutoFit/>
            </a:bodyPr>
            <a:lstStyle/>
            <a:p>
              <a:r>
                <a:rPr lang="da-DK" sz="1428">
                  <a:solidFill>
                    <a:srgbClr val="000000"/>
                  </a:solidFill>
                  <a:latin typeface="Segoe UI" panose="020B0502040204020203" pitchFamily="34" charset="0"/>
                  <a:cs typeface="Segoe UI" panose="020B0502040204020203" pitchFamily="34" charset="0"/>
                </a:rPr>
                <a:t>Full-scale cloud </a:t>
              </a:r>
              <a:r>
                <a:rPr lang="da-DK" sz="1428" b="1">
                  <a:solidFill>
                    <a:srgbClr val="0078D4"/>
                  </a:solidFill>
                  <a:latin typeface="Segoe UI" panose="020B0502040204020203" pitchFamily="34" charset="0"/>
                  <a:cs typeface="Segoe UI" panose="020B0502040204020203" pitchFamily="34" charset="0"/>
                </a:rPr>
                <a:t>deployment plan </a:t>
              </a:r>
              <a:r>
                <a:rPr lang="da-DK" sz="1428">
                  <a:solidFill>
                    <a:srgbClr val="000000"/>
                  </a:solidFill>
                  <a:latin typeface="Segoe UI" panose="020B0502040204020203" pitchFamily="34" charset="0"/>
                  <a:cs typeface="Segoe UI" panose="020B0502040204020203" pitchFamily="34" charset="0"/>
                </a:rPr>
                <a:t>resumed</a:t>
              </a:r>
            </a:p>
          </p:txBody>
        </p:sp>
        <p:cxnSp>
          <p:nvCxnSpPr>
            <p:cNvPr id="30" name="Straight Connector 29">
              <a:extLst>
                <a:ext uri="{FF2B5EF4-FFF2-40B4-BE49-F238E27FC236}">
                  <a16:creationId xmlns:a16="http://schemas.microsoft.com/office/drawing/2014/main" id="{68F469A8-5DED-4A13-B186-B77928CE128F}"/>
                </a:ext>
              </a:extLst>
            </p:cNvPr>
            <p:cNvCxnSpPr>
              <a:cxnSpLocks/>
            </p:cNvCxnSpPr>
            <p:nvPr/>
          </p:nvCxnSpPr>
          <p:spPr>
            <a:xfrm flipV="1">
              <a:off x="11928384" y="2833003"/>
              <a:ext cx="0" cy="652822"/>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DE29833-9AC9-4A37-9515-E1DF0F533665}"/>
                </a:ext>
              </a:extLst>
            </p:cNvPr>
            <p:cNvSpPr txBox="1"/>
            <p:nvPr/>
          </p:nvSpPr>
          <p:spPr>
            <a:xfrm>
              <a:off x="10815354" y="2437359"/>
              <a:ext cx="1542627" cy="542476"/>
            </a:xfrm>
            <a:prstGeom prst="rect">
              <a:avLst/>
            </a:prstGeom>
            <a:noFill/>
          </p:spPr>
          <p:txBody>
            <a:bodyPr wrap="square">
              <a:spAutoFit/>
            </a:bodyPr>
            <a:lstStyle/>
            <a:p>
              <a:r>
                <a:rPr lang="da-DK" sz="1428">
                  <a:solidFill>
                    <a:srgbClr val="000000"/>
                  </a:solidFill>
                  <a:latin typeface="Segoe UI" panose="020B0502040204020203" pitchFamily="34" charset="0"/>
                  <a:cs typeface="Segoe UI" panose="020B0502040204020203" pitchFamily="34" charset="0"/>
                </a:rPr>
                <a:t>CCoE team established</a:t>
              </a:r>
            </a:p>
          </p:txBody>
        </p:sp>
      </p:grpSp>
      <p:sp>
        <p:nvSpPr>
          <p:cNvPr id="19" name="Content Placeholder 2">
            <a:extLst>
              <a:ext uri="{FF2B5EF4-FFF2-40B4-BE49-F238E27FC236}">
                <a16:creationId xmlns:a16="http://schemas.microsoft.com/office/drawing/2014/main" id="{DAB18C8C-3E59-444F-9F16-EF0BF8AF1A83}"/>
              </a:ext>
            </a:extLst>
          </p:cNvPr>
          <p:cNvSpPr txBox="1">
            <a:spLocks/>
          </p:cNvSpPr>
          <p:nvPr/>
        </p:nvSpPr>
        <p:spPr>
          <a:xfrm>
            <a:off x="2431900" y="5725028"/>
            <a:ext cx="9610576" cy="1024001"/>
          </a:xfrm>
          <a:prstGeom prst="rect">
            <a:avLst/>
          </a:prstGeom>
          <a:noFill/>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1380" indent="-291380" defTabSz="932563">
              <a:spcBef>
                <a:spcPts val="0"/>
              </a:spcBef>
              <a:buFont typeface="Arial" panose="020B0604020202020204" pitchFamily="34" charset="0"/>
              <a:buChar char="•"/>
            </a:pPr>
            <a:r>
              <a:rPr lang="en-US" sz="1632" dirty="0">
                <a:solidFill>
                  <a:srgbClr val="000000"/>
                </a:solidFill>
                <a:latin typeface="Segoe UI" panose="020B0502040204020203" pitchFamily="34" charset="0"/>
                <a:ea typeface="Calibri" panose="020F0502020204030204" pitchFamily="34" charset="0"/>
              </a:rPr>
              <a:t>Creating landing zones unlocks cloud adoption through migration scenarios </a:t>
            </a:r>
          </a:p>
          <a:p>
            <a:pPr marL="291380" indent="-291380" defTabSz="932563">
              <a:spcBef>
                <a:spcPts val="0"/>
              </a:spcBef>
              <a:buFont typeface="Arial" panose="020B0604020202020204" pitchFamily="34" charset="0"/>
              <a:buChar char="•"/>
            </a:pPr>
            <a:r>
              <a:rPr lang="en-US" sz="1632" dirty="0">
                <a:solidFill>
                  <a:srgbClr val="000000"/>
                </a:solidFill>
                <a:latin typeface="Segoe UI" panose="020B0502040204020203" pitchFamily="34" charset="0"/>
                <a:ea typeface="Calibri" panose="020F0502020204030204" pitchFamily="34" charset="0"/>
              </a:rPr>
              <a:t>Understand customer approach – platform development velocity</a:t>
            </a:r>
          </a:p>
          <a:p>
            <a:pPr marL="291380" indent="-291380" defTabSz="932563">
              <a:spcBef>
                <a:spcPts val="0"/>
              </a:spcBef>
              <a:buFont typeface="Arial" panose="020B0604020202020204" pitchFamily="34" charset="0"/>
              <a:buChar char="•"/>
            </a:pPr>
            <a:r>
              <a:rPr lang="en-US" sz="1632" dirty="0">
                <a:solidFill>
                  <a:srgbClr val="000000"/>
                </a:solidFill>
                <a:latin typeface="Segoe UI" panose="020B0502040204020203" pitchFamily="34" charset="0"/>
                <a:ea typeface="Calibri" panose="020F0502020204030204" pitchFamily="34" charset="0"/>
              </a:rPr>
              <a:t>As the team gains skills &amp; confidence, they expanded scope &amp; took on more complex workloads</a:t>
            </a:r>
          </a:p>
        </p:txBody>
      </p:sp>
      <p:sp>
        <p:nvSpPr>
          <p:cNvPr id="29" name="TextBox 28">
            <a:extLst>
              <a:ext uri="{FF2B5EF4-FFF2-40B4-BE49-F238E27FC236}">
                <a16:creationId xmlns:a16="http://schemas.microsoft.com/office/drawing/2014/main" id="{B004534F-2B3E-48A0-A8FA-557DFC12AE56}"/>
              </a:ext>
            </a:extLst>
          </p:cNvPr>
          <p:cNvSpPr txBox="1"/>
          <p:nvPr/>
        </p:nvSpPr>
        <p:spPr>
          <a:xfrm>
            <a:off x="528598" y="6049632"/>
            <a:ext cx="1734738" cy="382308"/>
          </a:xfrm>
          <a:prstGeom prst="rect">
            <a:avLst/>
          </a:prstGeom>
          <a:noFill/>
        </p:spPr>
        <p:txBody>
          <a:bodyPr wrap="square" rtlCol="0">
            <a:spAutoFit/>
          </a:bodyPr>
          <a:lstStyle/>
          <a:p>
            <a:r>
              <a:rPr lang="en-US" sz="1836" b="1" dirty="0">
                <a:solidFill>
                  <a:srgbClr val="0078D4"/>
                </a:solidFill>
                <a:latin typeface="Segoe UI" panose="020B0502040204020203" pitchFamily="34" charset="0"/>
                <a:cs typeface="Segoe UI" panose="020B0502040204020203" pitchFamily="34" charset="0"/>
              </a:rPr>
              <a:t>Key learnings</a:t>
            </a:r>
          </a:p>
        </p:txBody>
      </p:sp>
      <p:sp>
        <p:nvSpPr>
          <p:cNvPr id="5" name="Isosceles Triangle 4">
            <a:extLst>
              <a:ext uri="{FF2B5EF4-FFF2-40B4-BE49-F238E27FC236}">
                <a16:creationId xmlns:a16="http://schemas.microsoft.com/office/drawing/2014/main" id="{1337A38B-47C3-4C61-BE96-8B638D9F3BEC}"/>
              </a:ext>
            </a:extLst>
          </p:cNvPr>
          <p:cNvSpPr/>
          <p:nvPr/>
        </p:nvSpPr>
        <p:spPr bwMode="auto">
          <a:xfrm rot="5400000">
            <a:off x="2333564" y="3511083"/>
            <a:ext cx="2225752" cy="350527"/>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dirty="0">
              <a:solidFill>
                <a:srgbClr val="000000"/>
              </a:soli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FC6545F2-FF83-425E-90C0-F4CFAC74F23A}"/>
              </a:ext>
            </a:extLst>
          </p:cNvPr>
          <p:cNvSpPr txBox="1"/>
          <p:nvPr/>
        </p:nvSpPr>
        <p:spPr>
          <a:xfrm>
            <a:off x="722305" y="2859491"/>
            <a:ext cx="2094047" cy="1502879"/>
          </a:xfrm>
          <a:prstGeom prst="rect">
            <a:avLst/>
          </a:prstGeom>
          <a:noFill/>
        </p:spPr>
        <p:txBody>
          <a:bodyPr wrap="square">
            <a:spAutoFit/>
          </a:bodyPr>
          <a:lstStyle/>
          <a:p>
            <a:r>
              <a:rPr lang="da-DK" sz="1836" b="1" cap="small">
                <a:solidFill>
                  <a:srgbClr val="000000"/>
                </a:solidFill>
                <a:latin typeface="Segoe UI" panose="020B0502040204020203" pitchFamily="34" charset="0"/>
                <a:cs typeface="Segoe UI" panose="020B0502040204020203" pitchFamily="34" charset="0"/>
              </a:rPr>
              <a:t>Situation</a:t>
            </a:r>
          </a:p>
          <a:p>
            <a:pPr marL="285695" indent="-285695">
              <a:buFont typeface="Arial" panose="020B0604020202020204" pitchFamily="34" charset="0"/>
              <a:buChar char="•"/>
            </a:pPr>
            <a:r>
              <a:rPr lang="en-US" sz="1428" dirty="0">
                <a:solidFill>
                  <a:srgbClr val="000000"/>
                </a:solidFill>
                <a:latin typeface="Segoe UI"/>
              </a:rPr>
              <a:t>Complex technical decisions</a:t>
            </a:r>
          </a:p>
          <a:p>
            <a:pPr marL="285695" indent="-285695">
              <a:buFont typeface="Arial" panose="020B0604020202020204" pitchFamily="34" charset="0"/>
              <a:buChar char="•"/>
            </a:pPr>
            <a:r>
              <a:rPr lang="en-US" sz="1428" dirty="0">
                <a:solidFill>
                  <a:srgbClr val="000000"/>
                </a:solidFill>
                <a:latin typeface="Segoe UI"/>
              </a:rPr>
              <a:t>100% parity between on-prem &amp; cloud</a:t>
            </a:r>
          </a:p>
        </p:txBody>
      </p:sp>
    </p:spTree>
    <p:custDataLst>
      <p:tags r:id="rId1"/>
    </p:custDataLst>
    <p:extLst>
      <p:ext uri="{BB962C8B-B14F-4D97-AF65-F5344CB8AC3E}">
        <p14:creationId xmlns:p14="http://schemas.microsoft.com/office/powerpoint/2010/main" val="24260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par>
                                <p:cTn id="12" presetID="22" presetClass="entr" presetSubtype="8" fill="hold" nodeType="withEffect">
                                  <p:stCondLst>
                                    <p:cond delay="50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10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72479E-3FEF-408E-BF3F-05D722E97E24}"/>
              </a:ext>
            </a:extLst>
          </p:cNvPr>
          <p:cNvSpPr>
            <a:spLocks noGrp="1"/>
          </p:cNvSpPr>
          <p:nvPr>
            <p:ph sz="quarter" idx="10"/>
          </p:nvPr>
        </p:nvSpPr>
        <p:spPr>
          <a:xfrm>
            <a:off x="2445247" y="5725948"/>
            <a:ext cx="9610576" cy="1024001"/>
          </a:xfrm>
          <a:noFill/>
        </p:spPr>
        <p:txBody>
          <a:bodyPr anchor="ctr">
            <a:noAutofit/>
          </a:bodyPr>
          <a:lstStyle/>
          <a:p>
            <a:pPr marL="291380" indent="-291380">
              <a:buFont typeface="Arial" panose="020B0604020202020204" pitchFamily="34" charset="0"/>
              <a:buChar char="•"/>
            </a:pPr>
            <a:r>
              <a:rPr lang="en-US" sz="1632" dirty="0">
                <a:solidFill>
                  <a:schemeClr val="tx1">
                    <a:lumMod val="60000"/>
                    <a:lumOff val="40000"/>
                  </a:schemeClr>
                </a:solidFill>
                <a:latin typeface="Segoe UI" panose="020B0502040204020203" pitchFamily="34" charset="0"/>
                <a:ea typeface="Calibri" panose="020F0502020204030204" pitchFamily="34" charset="0"/>
              </a:rPr>
              <a:t>Creating landing zones </a:t>
            </a:r>
            <a:r>
              <a:rPr lang="en-US" sz="1632" b="1" dirty="0">
                <a:solidFill>
                  <a:schemeClr val="tx1">
                    <a:lumMod val="60000"/>
                    <a:lumOff val="40000"/>
                  </a:schemeClr>
                </a:solidFill>
                <a:latin typeface="Segoe UI" panose="020B0502040204020203" pitchFamily="34" charset="0"/>
                <a:ea typeface="Calibri" panose="020F0502020204030204" pitchFamily="34" charset="0"/>
              </a:rPr>
              <a:t>at scale </a:t>
            </a:r>
            <a:r>
              <a:rPr lang="en-US" sz="1632" dirty="0">
                <a:solidFill>
                  <a:schemeClr val="tx1">
                    <a:lumMod val="60000"/>
                    <a:lumOff val="40000"/>
                  </a:schemeClr>
                </a:solidFill>
                <a:latin typeface="Segoe UI" panose="020B0502040204020203" pitchFamily="34" charset="0"/>
                <a:ea typeface="Calibri" panose="020F0502020204030204" pitchFamily="34" charset="0"/>
              </a:rPr>
              <a:t>to unlock cloud adoption through migration scenarios </a:t>
            </a:r>
          </a:p>
          <a:p>
            <a:pPr marL="291380" indent="-291380">
              <a:buFont typeface="Arial" panose="020B0604020202020204" pitchFamily="34" charset="0"/>
              <a:buChar char="•"/>
            </a:pPr>
            <a:r>
              <a:rPr lang="en-US" sz="1632" dirty="0">
                <a:solidFill>
                  <a:schemeClr val="tx1">
                    <a:lumMod val="60000"/>
                    <a:lumOff val="40000"/>
                  </a:schemeClr>
                </a:solidFill>
                <a:latin typeface="Segoe UI" panose="020B0502040204020203" pitchFamily="34" charset="0"/>
                <a:ea typeface="Calibri" panose="020F0502020204030204" pitchFamily="34" charset="0"/>
              </a:rPr>
              <a:t>Understand customer approach – platform development velocity</a:t>
            </a:r>
          </a:p>
          <a:p>
            <a:pPr marL="291380" indent="-291380">
              <a:buFont typeface="Arial" panose="020B0604020202020204" pitchFamily="34" charset="0"/>
              <a:buChar char="•"/>
            </a:pPr>
            <a:r>
              <a:rPr lang="en-US" sz="1632" dirty="0">
                <a:solidFill>
                  <a:schemeClr val="tx1">
                    <a:lumMod val="60000"/>
                    <a:lumOff val="40000"/>
                  </a:schemeClr>
                </a:solidFill>
                <a:latin typeface="Segoe UI" panose="020B0502040204020203" pitchFamily="34" charset="0"/>
                <a:ea typeface="Calibri" panose="020F0502020204030204" pitchFamily="34" charset="0"/>
              </a:rPr>
              <a:t>Workshop sessions with customer to address landing zones design decisions – design areas</a:t>
            </a:r>
          </a:p>
        </p:txBody>
      </p:sp>
      <p:sp>
        <p:nvSpPr>
          <p:cNvPr id="5" name="Title 1">
            <a:extLst>
              <a:ext uri="{FF2B5EF4-FFF2-40B4-BE49-F238E27FC236}">
                <a16:creationId xmlns:a16="http://schemas.microsoft.com/office/drawing/2014/main" id="{8BAA6A45-5164-4337-B383-35DEEF447849}"/>
              </a:ext>
            </a:extLst>
          </p:cNvPr>
          <p:cNvSpPr txBox="1">
            <a:spLocks/>
          </p:cNvSpPr>
          <p:nvPr/>
        </p:nvSpPr>
        <p:spPr>
          <a:xfrm>
            <a:off x="579603" y="454540"/>
            <a:ext cx="11573406" cy="1351760"/>
          </a:xfrm>
          <a:prstGeom prst="rect">
            <a:avLst/>
          </a:prstGeom>
        </p:spPr>
        <p:txBody>
          <a:bodyPr vert="horz" lIns="93247" tIns="46623" rIns="93247" bIns="46623"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4"/>
            <a:r>
              <a:rPr lang="en-US" sz="3599" dirty="0">
                <a:solidFill>
                  <a:schemeClr val="tx2"/>
                </a:solidFill>
                <a:latin typeface="Segoe UI Semibold" panose="020B0702040204020203" pitchFamily="34" charset="0"/>
                <a:cs typeface="Segoe UI Semibold" panose="020B0702040204020203" pitchFamily="34" charset="0"/>
              </a:rPr>
              <a:t>Enterprise-Scale Landing Zones</a:t>
            </a:r>
          </a:p>
          <a:p>
            <a:pPr defTabSz="914224"/>
            <a:r>
              <a:rPr lang="en-US" sz="2800" i="1" dirty="0">
                <a:solidFill>
                  <a:schemeClr val="tx1">
                    <a:lumMod val="60000"/>
                    <a:lumOff val="40000"/>
                  </a:schemeClr>
                </a:solidFill>
                <a:latin typeface="Segoe UI Semibold" panose="020B0702040204020203" pitchFamily="34" charset="0"/>
                <a:cs typeface="Segoe UI Semibold" panose="020B0702040204020203" pitchFamily="34" charset="0"/>
              </a:rPr>
              <a:t>Customer story #2 </a:t>
            </a:r>
          </a:p>
        </p:txBody>
      </p:sp>
      <p:sp>
        <p:nvSpPr>
          <p:cNvPr id="34" name="TextBox 33">
            <a:extLst>
              <a:ext uri="{FF2B5EF4-FFF2-40B4-BE49-F238E27FC236}">
                <a16:creationId xmlns:a16="http://schemas.microsoft.com/office/drawing/2014/main" id="{5A601840-DAFD-4448-8C5D-31E1E6227FD6}"/>
              </a:ext>
            </a:extLst>
          </p:cNvPr>
          <p:cNvSpPr txBox="1"/>
          <p:nvPr/>
        </p:nvSpPr>
        <p:spPr>
          <a:xfrm>
            <a:off x="528598" y="6049632"/>
            <a:ext cx="1734738" cy="382308"/>
          </a:xfrm>
          <a:prstGeom prst="rect">
            <a:avLst/>
          </a:prstGeom>
          <a:noFill/>
        </p:spPr>
        <p:txBody>
          <a:bodyPr wrap="square" rtlCol="0">
            <a:spAutoFit/>
          </a:bodyPr>
          <a:lstStyle/>
          <a:p>
            <a:r>
              <a:rPr lang="en-US" sz="1836" b="1" dirty="0">
                <a:solidFill>
                  <a:srgbClr val="0078D4"/>
                </a:solidFill>
                <a:latin typeface="Segoe UI" panose="020B0502040204020203" pitchFamily="34" charset="0"/>
                <a:cs typeface="Segoe UI" panose="020B0502040204020203" pitchFamily="34" charset="0"/>
              </a:rPr>
              <a:t>Key learnings</a:t>
            </a:r>
          </a:p>
        </p:txBody>
      </p:sp>
      <p:sp>
        <p:nvSpPr>
          <p:cNvPr id="6" name="TextBox 5">
            <a:extLst>
              <a:ext uri="{FF2B5EF4-FFF2-40B4-BE49-F238E27FC236}">
                <a16:creationId xmlns:a16="http://schemas.microsoft.com/office/drawing/2014/main" id="{C91F933E-04A3-4C5A-B5AB-A7F99E512184}"/>
              </a:ext>
            </a:extLst>
          </p:cNvPr>
          <p:cNvSpPr txBox="1"/>
          <p:nvPr/>
        </p:nvSpPr>
        <p:spPr>
          <a:xfrm>
            <a:off x="845623" y="3109505"/>
            <a:ext cx="1833921" cy="1054652"/>
          </a:xfrm>
          <a:prstGeom prst="rect">
            <a:avLst/>
          </a:prstGeom>
          <a:noFill/>
        </p:spPr>
        <p:txBody>
          <a:bodyPr wrap="square">
            <a:spAutoFit/>
          </a:bodyPr>
          <a:lstStyle/>
          <a:p>
            <a:r>
              <a:rPr lang="da-DK" sz="1836" b="1" cap="small" dirty="0">
                <a:solidFill>
                  <a:srgbClr val="000000"/>
                </a:solidFill>
                <a:latin typeface="Segoe UI" panose="020B0502040204020203" pitchFamily="34" charset="0"/>
                <a:cs typeface="Segoe UI" panose="020B0502040204020203" pitchFamily="34" charset="0"/>
              </a:rPr>
              <a:t>Situation</a:t>
            </a:r>
          </a:p>
          <a:p>
            <a:r>
              <a:rPr lang="da-DK" sz="1428" dirty="0">
                <a:solidFill>
                  <a:srgbClr val="000000"/>
                </a:solidFill>
                <a:latin typeface="Segoe UI" panose="020B0502040204020203" pitchFamily="34" charset="0"/>
                <a:cs typeface="Segoe UI" panose="020B0502040204020203" pitchFamily="34" charset="0"/>
              </a:rPr>
              <a:t>Existing ‘landing zone’, not ready for migration projects</a:t>
            </a:r>
          </a:p>
        </p:txBody>
      </p:sp>
      <p:sp>
        <p:nvSpPr>
          <p:cNvPr id="8" name="Isosceles Triangle 7">
            <a:extLst>
              <a:ext uri="{FF2B5EF4-FFF2-40B4-BE49-F238E27FC236}">
                <a16:creationId xmlns:a16="http://schemas.microsoft.com/office/drawing/2014/main" id="{2EB663D3-E52C-488D-A33A-334A19B9C962}"/>
              </a:ext>
            </a:extLst>
          </p:cNvPr>
          <p:cNvSpPr/>
          <p:nvPr/>
        </p:nvSpPr>
        <p:spPr bwMode="auto">
          <a:xfrm rot="5400000">
            <a:off x="1809404" y="3472056"/>
            <a:ext cx="2225752" cy="350527"/>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pPr>
            <a:endParaRPr lang="en-US" sz="2040" dirty="0">
              <a:solidFill>
                <a:srgbClr val="000000"/>
              </a:solidFill>
              <a:latin typeface="Segoe UI"/>
              <a:ea typeface="Segoe UI" pitchFamily="34" charset="0"/>
              <a:cs typeface="Segoe UI" pitchFamily="34" charset="0"/>
            </a:endParaRPr>
          </a:p>
        </p:txBody>
      </p:sp>
      <p:graphicFrame>
        <p:nvGraphicFramePr>
          <p:cNvPr id="2" name="Table 8">
            <a:extLst>
              <a:ext uri="{FF2B5EF4-FFF2-40B4-BE49-F238E27FC236}">
                <a16:creationId xmlns:a16="http://schemas.microsoft.com/office/drawing/2014/main" id="{8B3C6F58-53C1-47E8-B377-DB496502FCE7}"/>
              </a:ext>
            </a:extLst>
          </p:cNvPr>
          <p:cNvGraphicFramePr>
            <a:graphicFrameLocks noGrp="1"/>
          </p:cNvGraphicFramePr>
          <p:nvPr/>
        </p:nvGraphicFramePr>
        <p:xfrm>
          <a:off x="3535621" y="3437380"/>
          <a:ext cx="7918290" cy="378168"/>
        </p:xfrm>
        <a:graphic>
          <a:graphicData uri="http://schemas.openxmlformats.org/drawingml/2006/table">
            <a:tbl>
              <a:tblPr firstRow="1" bandRow="1">
                <a:tableStyleId>{93296810-A885-4BE3-A3E7-6D5BEEA58F35}</a:tableStyleId>
              </a:tblPr>
              <a:tblGrid>
                <a:gridCol w="1319715">
                  <a:extLst>
                    <a:ext uri="{9D8B030D-6E8A-4147-A177-3AD203B41FA5}">
                      <a16:colId xmlns:a16="http://schemas.microsoft.com/office/drawing/2014/main" val="715924242"/>
                    </a:ext>
                  </a:extLst>
                </a:gridCol>
                <a:gridCol w="1319715">
                  <a:extLst>
                    <a:ext uri="{9D8B030D-6E8A-4147-A177-3AD203B41FA5}">
                      <a16:colId xmlns:a16="http://schemas.microsoft.com/office/drawing/2014/main" val="3321642936"/>
                    </a:ext>
                  </a:extLst>
                </a:gridCol>
                <a:gridCol w="1319715">
                  <a:extLst>
                    <a:ext uri="{9D8B030D-6E8A-4147-A177-3AD203B41FA5}">
                      <a16:colId xmlns:a16="http://schemas.microsoft.com/office/drawing/2014/main" val="2028026068"/>
                    </a:ext>
                  </a:extLst>
                </a:gridCol>
                <a:gridCol w="1319715">
                  <a:extLst>
                    <a:ext uri="{9D8B030D-6E8A-4147-A177-3AD203B41FA5}">
                      <a16:colId xmlns:a16="http://schemas.microsoft.com/office/drawing/2014/main" val="1041442840"/>
                    </a:ext>
                  </a:extLst>
                </a:gridCol>
                <a:gridCol w="1319715">
                  <a:extLst>
                    <a:ext uri="{9D8B030D-6E8A-4147-A177-3AD203B41FA5}">
                      <a16:colId xmlns:a16="http://schemas.microsoft.com/office/drawing/2014/main" val="133744216"/>
                    </a:ext>
                  </a:extLst>
                </a:gridCol>
                <a:gridCol w="1319715">
                  <a:extLst>
                    <a:ext uri="{9D8B030D-6E8A-4147-A177-3AD203B41FA5}">
                      <a16:colId xmlns:a16="http://schemas.microsoft.com/office/drawing/2014/main" val="3409004525"/>
                    </a:ext>
                  </a:extLst>
                </a:gridCol>
              </a:tblGrid>
              <a:tr h="378168">
                <a:tc>
                  <a:txBody>
                    <a:bodyPr/>
                    <a:lstStyle/>
                    <a:p>
                      <a:pPr algn="ctr"/>
                      <a:r>
                        <a:rPr lang="en-US" sz="1600" b="0" dirty="0">
                          <a:solidFill>
                            <a:schemeClr val="bg1"/>
                          </a:solidFill>
                        </a:rPr>
                        <a:t>Week 1</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tc>
                  <a:txBody>
                    <a:bodyPr/>
                    <a:lstStyle/>
                    <a:p>
                      <a:pPr algn="ctr"/>
                      <a:r>
                        <a:rPr lang="en-US" sz="1600" b="0" dirty="0">
                          <a:solidFill>
                            <a:schemeClr val="bg1"/>
                          </a:solidFill>
                        </a:rPr>
                        <a:t>Week 4</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tc>
                  <a:txBody>
                    <a:bodyPr/>
                    <a:lstStyle/>
                    <a:p>
                      <a:pPr algn="ctr"/>
                      <a:r>
                        <a:rPr lang="en-US" sz="1600" b="0" dirty="0">
                          <a:solidFill>
                            <a:schemeClr val="bg1"/>
                          </a:solidFill>
                        </a:rPr>
                        <a:t>Week 8</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tc>
                  <a:txBody>
                    <a:bodyPr/>
                    <a:lstStyle/>
                    <a:p>
                      <a:pPr algn="ctr"/>
                      <a:r>
                        <a:rPr lang="en-US" sz="1600" b="0" dirty="0">
                          <a:solidFill>
                            <a:schemeClr val="bg1"/>
                          </a:solidFill>
                        </a:rPr>
                        <a:t>Week 12</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tc>
                  <a:txBody>
                    <a:bodyPr/>
                    <a:lstStyle/>
                    <a:p>
                      <a:pPr algn="ctr"/>
                      <a:r>
                        <a:rPr lang="en-US" sz="1600" b="0" dirty="0">
                          <a:solidFill>
                            <a:schemeClr val="bg1"/>
                          </a:solidFill>
                        </a:rPr>
                        <a:t>Week 16</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tc>
                  <a:txBody>
                    <a:bodyPr/>
                    <a:lstStyle/>
                    <a:p>
                      <a:pPr algn="ctr"/>
                      <a:r>
                        <a:rPr lang="en-US" sz="1600" b="0" dirty="0">
                          <a:solidFill>
                            <a:schemeClr val="bg1"/>
                          </a:solidFill>
                        </a:rPr>
                        <a:t>Week 20</a:t>
                      </a:r>
                      <a:endParaRPr lang="en-US" sz="1600" b="0" dirty="0">
                        <a:solidFill>
                          <a:schemeClr val="bg1"/>
                        </a:solidFill>
                        <a:latin typeface="Segoe UI" panose="020B0502040204020203" pitchFamily="34" charset="0"/>
                        <a:cs typeface="Segoe UI" panose="020B0502040204020203" pitchFamily="34" charset="0"/>
                      </a:endParaRPr>
                    </a:p>
                  </a:txBody>
                  <a:tcPr marL="93247" marR="93247" marT="46623" marB="46623" anchor="ctr">
                    <a:solidFill>
                      <a:schemeClr val="tx2"/>
                    </a:solidFill>
                  </a:tcPr>
                </a:tc>
                <a:extLst>
                  <a:ext uri="{0D108BD9-81ED-4DB2-BD59-A6C34878D82A}">
                    <a16:rowId xmlns:a16="http://schemas.microsoft.com/office/drawing/2014/main" val="2713296626"/>
                  </a:ext>
                </a:extLst>
              </a:tr>
            </a:tbl>
          </a:graphicData>
        </a:graphic>
      </p:graphicFrame>
      <p:grpSp>
        <p:nvGrpSpPr>
          <p:cNvPr id="46" name="Group 45">
            <a:extLst>
              <a:ext uri="{FF2B5EF4-FFF2-40B4-BE49-F238E27FC236}">
                <a16:creationId xmlns:a16="http://schemas.microsoft.com/office/drawing/2014/main" id="{A74B3149-D2EB-4D1C-94C2-CCFB8245773D}"/>
              </a:ext>
            </a:extLst>
          </p:cNvPr>
          <p:cNvGrpSpPr/>
          <p:nvPr/>
        </p:nvGrpSpPr>
        <p:grpSpPr>
          <a:xfrm>
            <a:off x="3430447" y="2268575"/>
            <a:ext cx="8722563" cy="2629700"/>
            <a:chOff x="3430050" y="2268400"/>
            <a:chExt cx="8723801" cy="2630073"/>
          </a:xfrm>
        </p:grpSpPr>
        <p:cxnSp>
          <p:nvCxnSpPr>
            <p:cNvPr id="4" name="Straight Connector 3">
              <a:extLst>
                <a:ext uri="{FF2B5EF4-FFF2-40B4-BE49-F238E27FC236}">
                  <a16:creationId xmlns:a16="http://schemas.microsoft.com/office/drawing/2014/main" id="{FF470B8F-0671-4BDA-85F9-66F5C9C04F76}"/>
                </a:ext>
              </a:extLst>
            </p:cNvPr>
            <p:cNvCxnSpPr>
              <a:cxnSpLocks/>
            </p:cNvCxnSpPr>
            <p:nvPr/>
          </p:nvCxnSpPr>
          <p:spPr>
            <a:xfrm flipV="1">
              <a:off x="6088422" y="3812990"/>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2CEC62-11A1-4C3A-9E22-966957AF341F}"/>
                </a:ext>
              </a:extLst>
            </p:cNvPr>
            <p:cNvSpPr txBox="1"/>
            <p:nvPr/>
          </p:nvSpPr>
          <p:spPr>
            <a:xfrm>
              <a:off x="4980790" y="4269351"/>
              <a:ext cx="2222171" cy="531888"/>
            </a:xfrm>
            <a:prstGeom prst="rect">
              <a:avLst/>
            </a:prstGeom>
            <a:noFill/>
          </p:spPr>
          <p:txBody>
            <a:bodyPr wrap="square">
              <a:spAutoFit/>
            </a:bodyPr>
            <a:lstStyle/>
            <a:p>
              <a:r>
                <a:rPr lang="da-DK" sz="1428" b="1">
                  <a:solidFill>
                    <a:srgbClr val="0078D4"/>
                  </a:solidFill>
                  <a:latin typeface="Segoe UI" panose="020B0502040204020203" pitchFamily="34" charset="0"/>
                  <a:cs typeface="Segoe UI" panose="020B0502040204020203" pitchFamily="34" charset="0"/>
                </a:rPr>
                <a:t>Enterprise-Scale landing zones deployed</a:t>
              </a:r>
            </a:p>
          </p:txBody>
        </p:sp>
        <p:cxnSp>
          <p:nvCxnSpPr>
            <p:cNvPr id="14" name="Straight Connector 13">
              <a:extLst>
                <a:ext uri="{FF2B5EF4-FFF2-40B4-BE49-F238E27FC236}">
                  <a16:creationId xmlns:a16="http://schemas.microsoft.com/office/drawing/2014/main" id="{120A1A57-E98D-4F10-A8D4-C464C994EDA2}"/>
                </a:ext>
              </a:extLst>
            </p:cNvPr>
            <p:cNvCxnSpPr>
              <a:cxnSpLocks/>
            </p:cNvCxnSpPr>
            <p:nvPr/>
          </p:nvCxnSpPr>
          <p:spPr>
            <a:xfrm flipV="1">
              <a:off x="8754549" y="2984893"/>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50F712C-6677-40AA-8CBD-C583236BE95B}"/>
                </a:ext>
              </a:extLst>
            </p:cNvPr>
            <p:cNvSpPr txBox="1"/>
            <p:nvPr/>
          </p:nvSpPr>
          <p:spPr>
            <a:xfrm>
              <a:off x="7202962" y="2358751"/>
              <a:ext cx="2218146" cy="542476"/>
            </a:xfrm>
            <a:prstGeom prst="rect">
              <a:avLst/>
            </a:prstGeom>
            <a:noFill/>
          </p:spPr>
          <p:txBody>
            <a:bodyPr wrap="square">
              <a:spAutoFit/>
            </a:bodyPr>
            <a:lstStyle/>
            <a:p>
              <a:r>
                <a:rPr lang="da-DK" sz="1428">
                  <a:solidFill>
                    <a:srgbClr val="000000"/>
                  </a:solidFill>
                  <a:latin typeface="Segoe UI" panose="020B0502040204020203" pitchFamily="34" charset="0"/>
                  <a:cs typeface="Segoe UI" panose="020B0502040204020203" pitchFamily="34" charset="0"/>
                </a:rPr>
                <a:t>Critical</a:t>
              </a:r>
              <a:r>
                <a:rPr lang="da-DK" sz="1428" b="1">
                  <a:solidFill>
                    <a:srgbClr val="0078D4"/>
                  </a:solidFill>
                  <a:latin typeface="Segoe UI" panose="020B0502040204020203" pitchFamily="34" charset="0"/>
                  <a:cs typeface="Segoe UI" panose="020B0502040204020203" pitchFamily="34" charset="0"/>
                </a:rPr>
                <a:t> migration milestones completed</a:t>
              </a:r>
              <a:endParaRPr lang="da-DK" sz="1428">
                <a:solidFill>
                  <a:srgbClr val="000000"/>
                </a:solidFill>
                <a:latin typeface="Segoe UI" panose="020B0502040204020203" pitchFamily="34" charset="0"/>
                <a:cs typeface="Segoe UI" panose="020B0502040204020203" pitchFamily="34" charset="0"/>
              </a:endParaRPr>
            </a:p>
          </p:txBody>
        </p:sp>
        <p:cxnSp>
          <p:nvCxnSpPr>
            <p:cNvPr id="19" name="Straight Connector 18">
              <a:extLst>
                <a:ext uri="{FF2B5EF4-FFF2-40B4-BE49-F238E27FC236}">
                  <a16:creationId xmlns:a16="http://schemas.microsoft.com/office/drawing/2014/main" id="{D508498F-4B48-480C-865A-4955807688FB}"/>
                </a:ext>
              </a:extLst>
            </p:cNvPr>
            <p:cNvCxnSpPr>
              <a:cxnSpLocks/>
            </p:cNvCxnSpPr>
            <p:nvPr/>
          </p:nvCxnSpPr>
          <p:spPr>
            <a:xfrm flipV="1">
              <a:off x="9235141" y="3797474"/>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5B27188-10A6-492C-AC37-E8808A926A4E}"/>
                </a:ext>
              </a:extLst>
            </p:cNvPr>
            <p:cNvSpPr txBox="1"/>
            <p:nvPr/>
          </p:nvSpPr>
          <p:spPr>
            <a:xfrm>
              <a:off x="8312024" y="4355997"/>
              <a:ext cx="2175049" cy="542476"/>
            </a:xfrm>
            <a:prstGeom prst="rect">
              <a:avLst/>
            </a:prstGeom>
            <a:noFill/>
          </p:spPr>
          <p:txBody>
            <a:bodyPr wrap="square">
              <a:spAutoFit/>
            </a:bodyPr>
            <a:lstStyle/>
            <a:p>
              <a:r>
                <a:rPr lang="da-DK" sz="1428">
                  <a:solidFill>
                    <a:srgbClr val="000000"/>
                  </a:solidFill>
                  <a:latin typeface="Segoe UI" panose="020B0502040204020203" pitchFamily="34" charset="0"/>
                  <a:cs typeface="Segoe UI" panose="020B0502040204020203" pitchFamily="34" charset="0"/>
                </a:rPr>
                <a:t>Full-scale </a:t>
              </a:r>
              <a:r>
                <a:rPr lang="da-DK" sz="1428" b="1">
                  <a:solidFill>
                    <a:srgbClr val="0078D4"/>
                  </a:solidFill>
                  <a:latin typeface="Segoe UI" panose="020B0502040204020203" pitchFamily="34" charset="0"/>
                  <a:cs typeface="Segoe UI" panose="020B0502040204020203" pitchFamily="34" charset="0"/>
                </a:rPr>
                <a:t>migration plan </a:t>
              </a:r>
              <a:r>
                <a:rPr lang="da-DK" sz="1428">
                  <a:solidFill>
                    <a:srgbClr val="000000"/>
                  </a:solidFill>
                  <a:latin typeface="Segoe UI" panose="020B0502040204020203" pitchFamily="34" charset="0"/>
                  <a:cs typeface="Segoe UI" panose="020B0502040204020203" pitchFamily="34" charset="0"/>
                </a:rPr>
                <a:t>resumed</a:t>
              </a:r>
            </a:p>
          </p:txBody>
        </p:sp>
        <p:cxnSp>
          <p:nvCxnSpPr>
            <p:cNvPr id="39" name="Straight Connector 38">
              <a:extLst>
                <a:ext uri="{FF2B5EF4-FFF2-40B4-BE49-F238E27FC236}">
                  <a16:creationId xmlns:a16="http://schemas.microsoft.com/office/drawing/2014/main" id="{C7BECEDE-6835-4664-BCBE-C50EFF84DCA8}"/>
                </a:ext>
              </a:extLst>
            </p:cNvPr>
            <p:cNvCxnSpPr>
              <a:cxnSpLocks/>
            </p:cNvCxnSpPr>
            <p:nvPr/>
          </p:nvCxnSpPr>
          <p:spPr>
            <a:xfrm flipV="1">
              <a:off x="11339741" y="2987917"/>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A28FE0C-6C04-44BF-8946-CA08DE0AD5DB}"/>
                </a:ext>
              </a:extLst>
            </p:cNvPr>
            <p:cNvSpPr txBox="1"/>
            <p:nvPr/>
          </p:nvSpPr>
          <p:spPr>
            <a:xfrm>
              <a:off x="10188619" y="2268400"/>
              <a:ext cx="1965232" cy="542476"/>
            </a:xfrm>
            <a:prstGeom prst="rect">
              <a:avLst/>
            </a:prstGeom>
            <a:noFill/>
          </p:spPr>
          <p:txBody>
            <a:bodyPr wrap="square">
              <a:spAutoFit/>
            </a:bodyPr>
            <a:lstStyle/>
            <a:p>
              <a:r>
                <a:rPr lang="en-US" sz="1428" b="1" dirty="0">
                  <a:solidFill>
                    <a:srgbClr val="0078D4"/>
                  </a:solidFill>
                  <a:latin typeface="Segoe UI" panose="020B0502040204020203" pitchFamily="34" charset="0"/>
                  <a:cs typeface="Segoe UI" panose="020B0502040204020203" pitchFamily="34" charset="0"/>
                </a:rPr>
                <a:t>Additional </a:t>
              </a:r>
              <a:r>
                <a:rPr lang="en-US" sz="1428" dirty="0">
                  <a:solidFill>
                    <a:srgbClr val="000000"/>
                  </a:solidFill>
                  <a:latin typeface="Segoe UI" panose="020B0502040204020203" pitchFamily="34" charset="0"/>
                  <a:cs typeface="Segoe UI" panose="020B0502040204020203" pitchFamily="34" charset="0"/>
                </a:rPr>
                <a:t>migration and new </a:t>
              </a:r>
              <a:r>
                <a:rPr lang="en-US" sz="1428" b="1" dirty="0">
                  <a:solidFill>
                    <a:srgbClr val="0078D4"/>
                  </a:solidFill>
                  <a:latin typeface="Segoe UI" panose="020B0502040204020203" pitchFamily="34" charset="0"/>
                  <a:cs typeface="Segoe UI" panose="020B0502040204020203" pitchFamily="34" charset="0"/>
                </a:rPr>
                <a:t>projects </a:t>
              </a:r>
              <a:endParaRPr lang="en-US" sz="1428" dirty="0">
                <a:solidFill>
                  <a:srgbClr val="000000"/>
                </a:solidFill>
                <a:latin typeface="Segoe UI" panose="020B0502040204020203" pitchFamily="34" charset="0"/>
                <a:cs typeface="Segoe UI" panose="020B0502040204020203" pitchFamily="34" charset="0"/>
              </a:endParaRPr>
            </a:p>
          </p:txBody>
        </p:sp>
        <p:cxnSp>
          <p:nvCxnSpPr>
            <p:cNvPr id="43" name="Straight Connector 42">
              <a:extLst>
                <a:ext uri="{FF2B5EF4-FFF2-40B4-BE49-F238E27FC236}">
                  <a16:creationId xmlns:a16="http://schemas.microsoft.com/office/drawing/2014/main" id="{58E7A563-1C4F-49DC-BA65-6CA9E3E5D73B}"/>
                </a:ext>
              </a:extLst>
            </p:cNvPr>
            <p:cNvCxnSpPr>
              <a:cxnSpLocks/>
            </p:cNvCxnSpPr>
            <p:nvPr/>
          </p:nvCxnSpPr>
          <p:spPr>
            <a:xfrm flipV="1">
              <a:off x="4717892" y="2994028"/>
              <a:ext cx="0" cy="457200"/>
            </a:xfrm>
            <a:prstGeom prst="line">
              <a:avLst/>
            </a:prstGeom>
            <a:ln w="25400">
              <a:solidFill>
                <a:schemeClr val="accent2"/>
              </a:solidFill>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75D8D6D-9BE6-420F-B6C3-E8B7A44B8687}"/>
                </a:ext>
              </a:extLst>
            </p:cNvPr>
            <p:cNvSpPr txBox="1"/>
            <p:nvPr/>
          </p:nvSpPr>
          <p:spPr>
            <a:xfrm>
              <a:off x="3430050" y="2373419"/>
              <a:ext cx="2252231" cy="542476"/>
            </a:xfrm>
            <a:prstGeom prst="rect">
              <a:avLst/>
            </a:prstGeom>
            <a:noFill/>
          </p:spPr>
          <p:txBody>
            <a:bodyPr wrap="square">
              <a:spAutoFit/>
            </a:bodyPr>
            <a:lstStyle/>
            <a:p>
              <a:r>
                <a:rPr lang="da-DK" sz="1428" b="1">
                  <a:solidFill>
                    <a:srgbClr val="0078D4"/>
                  </a:solidFill>
                  <a:latin typeface="Segoe UI" panose="020B0502040204020203" pitchFamily="34" charset="0"/>
                  <a:cs typeface="Segoe UI" panose="020B0502040204020203" pitchFamily="34" charset="0"/>
                </a:rPr>
                <a:t>Vision agreed on</a:t>
              </a:r>
              <a:r>
                <a:rPr lang="da-DK" sz="1428">
                  <a:solidFill>
                    <a:srgbClr val="000000"/>
                  </a:solidFill>
                  <a:latin typeface="Segoe UI" panose="020B0502040204020203" pitchFamily="34" charset="0"/>
                  <a:cs typeface="Segoe UI" panose="020B0502040204020203" pitchFamily="34" charset="0"/>
                </a:rPr>
                <a:t> and implementation to start</a:t>
              </a:r>
            </a:p>
          </p:txBody>
        </p:sp>
      </p:grpSp>
    </p:spTree>
    <p:custDataLst>
      <p:tags r:id="rId1"/>
    </p:custDataLst>
    <p:extLst>
      <p:ext uri="{BB962C8B-B14F-4D97-AF65-F5344CB8AC3E}">
        <p14:creationId xmlns:p14="http://schemas.microsoft.com/office/powerpoint/2010/main" val="614386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1000"/>
                                        <p:tgtEl>
                                          <p:spTgt spid="46"/>
                                        </p:tgtEl>
                                      </p:cBhvr>
                                    </p:animEffect>
                                  </p:childTnLst>
                                </p:cTn>
                              </p:par>
                              <p:par>
                                <p:cTn id="12" presetID="22" presetClass="entr" presetSubtype="8" fill="hold" nodeType="withEffect">
                                  <p:stCondLst>
                                    <p:cond delay="50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1000"/>
                                        <p:tgtEl>
                                          <p:spTgt spid="3">
                                            <p:txEl>
                                              <p:pRg st="2" end="2"/>
                                            </p:txEl>
                                          </p:spTgt>
                                        </p:tgtEl>
                                      </p:cBhvr>
                                    </p:animEffect>
                                    <p:anim calcmode="lin" valueType="num">
                                      <p:cBhvr>
                                        <p:cTn id="3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anim calcmode="lin" valueType="num">
                                      <p:cBhvr>
                                        <p:cTn id="35" dur="1000" fill="hold"/>
                                        <p:tgtEl>
                                          <p:spTgt spid="34"/>
                                        </p:tgtEl>
                                        <p:attrNameLst>
                                          <p:attrName>ppt_x</p:attrName>
                                        </p:attrNameLst>
                                      </p:cBhvr>
                                      <p:tavLst>
                                        <p:tav tm="0">
                                          <p:val>
                                            <p:strVal val="#ppt_x"/>
                                          </p:val>
                                        </p:tav>
                                        <p:tav tm="100000">
                                          <p:val>
                                            <p:strVal val="#ppt_x"/>
                                          </p:val>
                                        </p:tav>
                                      </p:tavLst>
                                    </p:anim>
                                    <p:anim calcmode="lin" valueType="num">
                                      <p:cBhvr>
                                        <p:cTn id="3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4" grpId="0"/>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02AE1D-363F-487A-99BF-D23CD500D1A3}"/>
              </a:ext>
            </a:extLst>
          </p:cNvPr>
          <p:cNvSpPr/>
          <p:nvPr/>
        </p:nvSpPr>
        <p:spPr>
          <a:xfrm>
            <a:off x="882" y="-23211"/>
            <a:ext cx="6456702" cy="70177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a:endParaRPr>
          </a:p>
        </p:txBody>
      </p:sp>
      <p:sp>
        <p:nvSpPr>
          <p:cNvPr id="72" name="Oval 71">
            <a:extLst>
              <a:ext uri="{FF2B5EF4-FFF2-40B4-BE49-F238E27FC236}">
                <a16:creationId xmlns:a16="http://schemas.microsoft.com/office/drawing/2014/main" id="{9D0533C8-6094-474F-93CD-5AF7A8640BE1}"/>
              </a:ext>
            </a:extLst>
          </p:cNvPr>
          <p:cNvSpPr/>
          <p:nvPr/>
        </p:nvSpPr>
        <p:spPr bwMode="auto">
          <a:xfrm>
            <a:off x="5374201" y="3173377"/>
            <a:ext cx="569670" cy="841694"/>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gradFill>
                <a:gsLst>
                  <a:gs pos="0">
                    <a:srgbClr val="FFFFFF"/>
                  </a:gs>
                  <a:gs pos="100000">
                    <a:srgbClr val="FFFFFF"/>
                  </a:gs>
                </a:gsLst>
                <a:lin ang="5400000" scaled="0"/>
              </a:gradFill>
              <a:latin typeface="Segoe UI"/>
              <a:cs typeface="Segoe UI" pitchFamily="34" charset="0"/>
            </a:endParaRPr>
          </a:p>
        </p:txBody>
      </p:sp>
      <p:sp>
        <p:nvSpPr>
          <p:cNvPr id="35" name="TextBox 34" descr="Cloud Adoption Framework ">
            <a:extLst>
              <a:ext uri="{FF2B5EF4-FFF2-40B4-BE49-F238E27FC236}">
                <a16:creationId xmlns:a16="http://schemas.microsoft.com/office/drawing/2014/main" id="{B44E0FAA-8D0E-42FC-BD4F-CA8D589A63BF}"/>
              </a:ext>
            </a:extLst>
          </p:cNvPr>
          <p:cNvSpPr txBox="1"/>
          <p:nvPr/>
        </p:nvSpPr>
        <p:spPr>
          <a:xfrm>
            <a:off x="799135" y="2225820"/>
            <a:ext cx="5073033" cy="1787605"/>
          </a:xfrm>
          <a:prstGeom prst="rect">
            <a:avLst/>
          </a:prstGeom>
          <a:noFill/>
        </p:spPr>
        <p:txBody>
          <a:bodyPr wrap="square" rtlCol="0" anchor="t">
            <a:spAutoFit/>
          </a:bodyPr>
          <a:lstStyle/>
          <a:p>
            <a:pPr defTabSz="932563">
              <a:defRPr/>
            </a:pPr>
            <a:r>
              <a:rPr lang="en-US" sz="3672" spc="-51" dirty="0">
                <a:solidFill>
                  <a:srgbClr val="FFFFFF"/>
                </a:solidFill>
                <a:latin typeface="Segoe UI Semibold"/>
              </a:rPr>
              <a:t>An iterative process that supports your business … as it evolves</a:t>
            </a:r>
          </a:p>
        </p:txBody>
      </p:sp>
      <p:grpSp>
        <p:nvGrpSpPr>
          <p:cNvPr id="177" name="Group 176">
            <a:extLst>
              <a:ext uri="{FF2B5EF4-FFF2-40B4-BE49-F238E27FC236}">
                <a16:creationId xmlns:a16="http://schemas.microsoft.com/office/drawing/2014/main" id="{10B8E034-F23B-4547-A5C7-6F7707734148}"/>
              </a:ext>
            </a:extLst>
          </p:cNvPr>
          <p:cNvGrpSpPr/>
          <p:nvPr/>
        </p:nvGrpSpPr>
        <p:grpSpPr>
          <a:xfrm>
            <a:off x="6723278" y="1136643"/>
            <a:ext cx="5344565" cy="4466658"/>
            <a:chOff x="6627670" y="1239263"/>
            <a:chExt cx="5240245" cy="4379474"/>
          </a:xfrm>
        </p:grpSpPr>
        <p:sp>
          <p:nvSpPr>
            <p:cNvPr id="10" name="Oval 9">
              <a:extLst>
                <a:ext uri="{FF2B5EF4-FFF2-40B4-BE49-F238E27FC236}">
                  <a16:creationId xmlns:a16="http://schemas.microsoft.com/office/drawing/2014/main" id="{930831E2-20CA-466E-939D-62AE80C594CA}"/>
                </a:ext>
                <a:ext uri="{C183D7F6-B498-43B3-948B-1728B52AA6E4}">
                  <adec:decorative xmlns:adec="http://schemas.microsoft.com/office/drawing/2017/decorative" val="1"/>
                </a:ext>
              </a:extLst>
            </p:cNvPr>
            <p:cNvSpPr/>
            <p:nvPr/>
          </p:nvSpPr>
          <p:spPr bwMode="auto">
            <a:xfrm>
              <a:off x="7097431" y="1239263"/>
              <a:ext cx="4402217" cy="437947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1F45FC3-4BAC-4509-8C7C-DA20025EB576}"/>
                </a:ext>
                <a:ext uri="{C183D7F6-B498-43B3-948B-1728B52AA6E4}">
                  <adec:decorative xmlns:adec="http://schemas.microsoft.com/office/drawing/2017/decorative" val="1"/>
                </a:ext>
              </a:extLst>
            </p:cNvPr>
            <p:cNvSpPr/>
            <p:nvPr/>
          </p:nvSpPr>
          <p:spPr bwMode="auto">
            <a:xfrm>
              <a:off x="8133151" y="2255214"/>
              <a:ext cx="2295563" cy="2283704"/>
            </a:xfrm>
            <a:prstGeom prst="ellipse">
              <a:avLst/>
            </a:prstGeom>
            <a:no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D29E357-BE4C-4B33-B974-14C7E63D1B12}"/>
                </a:ext>
              </a:extLst>
            </p:cNvPr>
            <p:cNvSpPr txBox="1"/>
            <p:nvPr/>
          </p:nvSpPr>
          <p:spPr>
            <a:xfrm>
              <a:off x="8563575" y="3471600"/>
              <a:ext cx="1447512" cy="226024"/>
            </a:xfrm>
            <a:prstGeom prst="rect">
              <a:avLst/>
            </a:prstGeom>
            <a:noFill/>
          </p:spPr>
          <p:txBody>
            <a:bodyPr wrap="none" lIns="0" tIns="0" rIns="0" bIns="0" rtlCol="0">
              <a:spAutoFit/>
            </a:bodyPr>
            <a:lstStyle/>
            <a:p>
              <a:pPr algn="ctr" defTabSz="932597">
                <a:lnSpc>
                  <a:spcPct val="90000"/>
                </a:lnSpc>
                <a:defRPr/>
              </a:pPr>
              <a:r>
                <a:rPr lang="en-US" sz="1632" b="1" kern="0">
                  <a:solidFill>
                    <a:srgbClr val="0078D4"/>
                  </a:solidFill>
                  <a:latin typeface="Segoe UI Semibold"/>
                  <a:ea typeface="+mn-lt"/>
                  <a:cs typeface="Calibri" panose="020F0502020204030204"/>
                </a:rPr>
                <a:t>Define strategy</a:t>
              </a:r>
            </a:p>
          </p:txBody>
        </p:sp>
        <p:grpSp>
          <p:nvGrpSpPr>
            <p:cNvPr id="13" name="Group 12" descr="Cloud Adoption Framework ">
              <a:extLst>
                <a:ext uri="{FF2B5EF4-FFF2-40B4-BE49-F238E27FC236}">
                  <a16:creationId xmlns:a16="http://schemas.microsoft.com/office/drawing/2014/main" id="{D7A585BD-7681-47F4-94C3-3A7002052F76}"/>
                </a:ext>
              </a:extLst>
            </p:cNvPr>
            <p:cNvGrpSpPr/>
            <p:nvPr/>
          </p:nvGrpSpPr>
          <p:grpSpPr>
            <a:xfrm>
              <a:off x="8937835" y="1807117"/>
              <a:ext cx="721411" cy="890855"/>
              <a:chOff x="8704863" y="1784159"/>
              <a:chExt cx="717684" cy="890855"/>
            </a:xfrm>
          </p:grpSpPr>
          <p:sp>
            <p:nvSpPr>
              <p:cNvPr id="97" name="Oval 96">
                <a:extLst>
                  <a:ext uri="{FF2B5EF4-FFF2-40B4-BE49-F238E27FC236}">
                    <a16:creationId xmlns:a16="http://schemas.microsoft.com/office/drawing/2014/main" id="{624CB74D-E3CC-4E48-8108-C956DC6B48E4}"/>
                  </a:ext>
                </a:extLst>
              </p:cNvPr>
              <p:cNvSpPr/>
              <p:nvPr/>
            </p:nvSpPr>
            <p:spPr bwMode="auto">
              <a:xfrm>
                <a:off x="8704863" y="195733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gradFill>
                    <a:gsLst>
                      <a:gs pos="0">
                        <a:srgbClr val="FFFFFF"/>
                      </a:gs>
                      <a:gs pos="100000">
                        <a:srgbClr val="FFFFFF"/>
                      </a:gs>
                    </a:gsLst>
                    <a:lin ang="5400000" scaled="0"/>
                  </a:gradFill>
                  <a:latin typeface="Segoe UI"/>
                  <a:cs typeface="Segoe UI" pitchFamily="34" charset="0"/>
                </a:endParaRPr>
              </a:p>
            </p:txBody>
          </p:sp>
          <p:sp>
            <p:nvSpPr>
              <p:cNvPr id="98" name="TextBox 97">
                <a:extLst>
                  <a:ext uri="{FF2B5EF4-FFF2-40B4-BE49-F238E27FC236}">
                    <a16:creationId xmlns:a16="http://schemas.microsoft.com/office/drawing/2014/main" id="{064FCA81-2388-472A-B5B4-A030201C6314}"/>
                  </a:ext>
                </a:extLst>
              </p:cNvPr>
              <p:cNvSpPr txBox="1"/>
              <p:nvPr/>
            </p:nvSpPr>
            <p:spPr>
              <a:xfrm>
                <a:off x="8850023" y="1784159"/>
                <a:ext cx="405059" cy="251159"/>
              </a:xfrm>
              <a:prstGeom prst="rect">
                <a:avLst/>
              </a:prstGeom>
              <a:noFill/>
            </p:spPr>
            <p:txBody>
              <a:bodyPr wrap="none" lIns="0" tIns="0" rIns="0" bIns="0" rtlCol="0">
                <a:spAutoFit/>
              </a:bodyPr>
              <a:lstStyle/>
              <a:p>
                <a:pPr algn="ctr" defTabSz="932597">
                  <a:defRPr/>
                </a:pPr>
                <a:r>
                  <a:rPr lang="en-US" sz="1632" b="1" kern="0">
                    <a:solidFill>
                      <a:srgbClr val="0078D4"/>
                    </a:solidFill>
                    <a:latin typeface="Segoe UI Semibold"/>
                    <a:ea typeface="+mn-lt"/>
                    <a:cs typeface="Calibri" panose="020F0502020204030204"/>
                  </a:rPr>
                  <a:t>Plan</a:t>
                </a:r>
              </a:p>
            </p:txBody>
          </p:sp>
        </p:grpSp>
        <p:grpSp>
          <p:nvGrpSpPr>
            <p:cNvPr id="15" name="Group 14" descr="Cloud Adoption Framework ">
              <a:extLst>
                <a:ext uri="{FF2B5EF4-FFF2-40B4-BE49-F238E27FC236}">
                  <a16:creationId xmlns:a16="http://schemas.microsoft.com/office/drawing/2014/main" id="{F5C73726-C9D2-47FD-8EFC-DA3F9B84B240}"/>
                </a:ext>
              </a:extLst>
            </p:cNvPr>
            <p:cNvGrpSpPr/>
            <p:nvPr/>
          </p:nvGrpSpPr>
          <p:grpSpPr>
            <a:xfrm>
              <a:off x="7976050" y="3797819"/>
              <a:ext cx="721411" cy="928871"/>
              <a:chOff x="7748044" y="3774861"/>
              <a:chExt cx="717684" cy="928871"/>
            </a:xfrm>
          </p:grpSpPr>
          <p:sp>
            <p:nvSpPr>
              <p:cNvPr id="77" name="Oval 76">
                <a:extLst>
                  <a:ext uri="{FF2B5EF4-FFF2-40B4-BE49-F238E27FC236}">
                    <a16:creationId xmlns:a16="http://schemas.microsoft.com/office/drawing/2014/main" id="{EB4C4940-5E80-4318-8A96-82225E5443F6}"/>
                  </a:ext>
                </a:extLst>
              </p:cNvPr>
              <p:cNvSpPr/>
              <p:nvPr/>
            </p:nvSpPr>
            <p:spPr bwMode="auto">
              <a:xfrm>
                <a:off x="7748044" y="3774861"/>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gradFill>
                    <a:gsLst>
                      <a:gs pos="0">
                        <a:srgbClr val="FFFFFF"/>
                      </a:gs>
                      <a:gs pos="100000">
                        <a:srgbClr val="FFFFFF"/>
                      </a:gs>
                    </a:gsLst>
                    <a:lin ang="5400000" scaled="0"/>
                  </a:gradFill>
                  <a:latin typeface="Segoe UI"/>
                  <a:cs typeface="Segoe UI" pitchFamily="34" charset="0"/>
                </a:endParaRPr>
              </a:p>
            </p:txBody>
          </p:sp>
          <p:sp>
            <p:nvSpPr>
              <p:cNvPr id="78" name="TextBox 77">
                <a:extLst>
                  <a:ext uri="{FF2B5EF4-FFF2-40B4-BE49-F238E27FC236}">
                    <a16:creationId xmlns:a16="http://schemas.microsoft.com/office/drawing/2014/main" id="{AE9A4962-208E-4DA7-B38D-D5E0ECDEE7FA}"/>
                  </a:ext>
                </a:extLst>
              </p:cNvPr>
              <p:cNvSpPr txBox="1"/>
              <p:nvPr/>
            </p:nvSpPr>
            <p:spPr>
              <a:xfrm>
                <a:off x="7757068" y="4452573"/>
                <a:ext cx="591643" cy="251159"/>
              </a:xfrm>
              <a:prstGeom prst="rect">
                <a:avLst/>
              </a:prstGeom>
              <a:noFill/>
            </p:spPr>
            <p:txBody>
              <a:bodyPr wrap="none" lIns="0" tIns="0" rIns="0" bIns="0" rtlCol="0">
                <a:spAutoFit/>
              </a:bodyPr>
              <a:lstStyle/>
              <a:p>
                <a:pPr algn="ctr" defTabSz="932597">
                  <a:defRPr/>
                </a:pPr>
                <a:r>
                  <a:rPr lang="en-US" sz="1632" b="1" kern="0">
                    <a:solidFill>
                      <a:srgbClr val="0078D4"/>
                    </a:solidFill>
                    <a:latin typeface="Segoe UI Semibold"/>
                    <a:ea typeface="+mn-lt"/>
                    <a:cs typeface="Calibri" panose="020F0502020204030204"/>
                  </a:rPr>
                  <a:t>Adopt</a:t>
                </a:r>
              </a:p>
            </p:txBody>
          </p:sp>
        </p:grpSp>
        <p:sp>
          <p:nvSpPr>
            <p:cNvPr id="37" name="Oval 36">
              <a:extLst>
                <a:ext uri="{FF2B5EF4-FFF2-40B4-BE49-F238E27FC236}">
                  <a16:creationId xmlns:a16="http://schemas.microsoft.com/office/drawing/2014/main" id="{AA591A7E-DDF1-4EE3-B56C-C5E898568AFC}"/>
                </a:ext>
              </a:extLst>
            </p:cNvPr>
            <p:cNvSpPr/>
            <p:nvPr/>
          </p:nvSpPr>
          <p:spPr bwMode="auto">
            <a:xfrm>
              <a:off x="11205302" y="2904524"/>
              <a:ext cx="558551" cy="825265"/>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gradFill>
                  <a:gsLst>
                    <a:gs pos="0">
                      <a:srgbClr val="FFFFFF"/>
                    </a:gs>
                    <a:gs pos="100000">
                      <a:srgbClr val="FFFFFF"/>
                    </a:gs>
                  </a:gsLst>
                  <a:lin ang="5400000" scaled="0"/>
                </a:gradFill>
                <a:latin typeface="Segoe UI"/>
                <a:cs typeface="Segoe UI" pitchFamily="34" charset="0"/>
              </a:endParaRPr>
            </a:p>
          </p:txBody>
        </p:sp>
        <p:grpSp>
          <p:nvGrpSpPr>
            <p:cNvPr id="18" name="component solutions" descr="component solutions">
              <a:extLst>
                <a:ext uri="{FF2B5EF4-FFF2-40B4-BE49-F238E27FC236}">
                  <a16:creationId xmlns:a16="http://schemas.microsoft.com/office/drawing/2014/main" id="{2CD3EADD-C16B-4E1E-8FB8-973D3391B3FA}"/>
                </a:ext>
              </a:extLst>
            </p:cNvPr>
            <p:cNvGrpSpPr/>
            <p:nvPr/>
          </p:nvGrpSpPr>
          <p:grpSpPr>
            <a:xfrm>
              <a:off x="9054239" y="3004447"/>
              <a:ext cx="466183" cy="325266"/>
              <a:chOff x="-774701" y="4865688"/>
              <a:chExt cx="473075" cy="331788"/>
            </a:xfrm>
          </p:grpSpPr>
          <p:sp>
            <p:nvSpPr>
              <p:cNvPr id="19" name="Rectangle 932">
                <a:extLst>
                  <a:ext uri="{FF2B5EF4-FFF2-40B4-BE49-F238E27FC236}">
                    <a16:creationId xmlns:a16="http://schemas.microsoft.com/office/drawing/2014/main" id="{A647C8AF-A505-4CAD-8275-BAA39FF81095}"/>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20" name="Freeform 933">
                <a:extLst>
                  <a:ext uri="{FF2B5EF4-FFF2-40B4-BE49-F238E27FC236}">
                    <a16:creationId xmlns:a16="http://schemas.microsoft.com/office/drawing/2014/main" id="{85B26A86-614D-4504-ADB5-201F8F82238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21" name="Freeform 934">
                <a:extLst>
                  <a:ext uri="{FF2B5EF4-FFF2-40B4-BE49-F238E27FC236}">
                    <a16:creationId xmlns:a16="http://schemas.microsoft.com/office/drawing/2014/main" id="{D4E93E8A-7BDD-4E2E-9772-10DE4757C417}"/>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22" name="Rectangle 935">
                <a:extLst>
                  <a:ext uri="{FF2B5EF4-FFF2-40B4-BE49-F238E27FC236}">
                    <a16:creationId xmlns:a16="http://schemas.microsoft.com/office/drawing/2014/main" id="{8E77269B-FE48-4CB3-A920-1E35CC09985D}"/>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23" name="Rectangle 936">
                <a:extLst>
                  <a:ext uri="{FF2B5EF4-FFF2-40B4-BE49-F238E27FC236}">
                    <a16:creationId xmlns:a16="http://schemas.microsoft.com/office/drawing/2014/main" id="{A5FE4E61-44CC-4B66-A407-4C46EDE0D97B}"/>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24" name="Rectangle 937">
                <a:extLst>
                  <a:ext uri="{FF2B5EF4-FFF2-40B4-BE49-F238E27FC236}">
                    <a16:creationId xmlns:a16="http://schemas.microsoft.com/office/drawing/2014/main" id="{4845DE93-214A-4530-A742-F9B7728E3D64}"/>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25" name="Oval 938">
                <a:extLst>
                  <a:ext uri="{FF2B5EF4-FFF2-40B4-BE49-F238E27FC236}">
                    <a16:creationId xmlns:a16="http://schemas.microsoft.com/office/drawing/2014/main" id="{3FA061FD-1E41-4FF7-8297-45BD55DA27CC}"/>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26" name="Rectangle 939">
                <a:extLst>
                  <a:ext uri="{FF2B5EF4-FFF2-40B4-BE49-F238E27FC236}">
                    <a16:creationId xmlns:a16="http://schemas.microsoft.com/office/drawing/2014/main" id="{860DEBDC-9CE3-4D07-B8B2-C75639B8BB7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27" name="Oval 940">
                <a:extLst>
                  <a:ext uri="{FF2B5EF4-FFF2-40B4-BE49-F238E27FC236}">
                    <a16:creationId xmlns:a16="http://schemas.microsoft.com/office/drawing/2014/main" id="{7E181E61-5D63-4832-8CB1-FBA871D19EE9}"/>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28" name="Oval 941">
                <a:extLst>
                  <a:ext uri="{FF2B5EF4-FFF2-40B4-BE49-F238E27FC236}">
                    <a16:creationId xmlns:a16="http://schemas.microsoft.com/office/drawing/2014/main" id="{B1A0678E-D12F-4AD4-8AD2-283AE892DE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29" name="Oval 942">
                <a:extLst>
                  <a:ext uri="{FF2B5EF4-FFF2-40B4-BE49-F238E27FC236}">
                    <a16:creationId xmlns:a16="http://schemas.microsoft.com/office/drawing/2014/main" id="{015F95CB-C85F-4998-96A9-4BA9B4644552}"/>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30" name="Rectangle 943">
                <a:extLst>
                  <a:ext uri="{FF2B5EF4-FFF2-40B4-BE49-F238E27FC236}">
                    <a16:creationId xmlns:a16="http://schemas.microsoft.com/office/drawing/2014/main" id="{BD7E2AA4-F608-4426-8F67-1830C529302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31" name="Rectangle 944" descr="component solutions">
                <a:extLst>
                  <a:ext uri="{FF2B5EF4-FFF2-40B4-BE49-F238E27FC236}">
                    <a16:creationId xmlns:a16="http://schemas.microsoft.com/office/drawing/2014/main" id="{3ABD7CF6-5D97-4A98-BFB2-56F9E99607B3}"/>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32" name="Freeform 945">
                <a:extLst>
                  <a:ext uri="{FF2B5EF4-FFF2-40B4-BE49-F238E27FC236}">
                    <a16:creationId xmlns:a16="http://schemas.microsoft.com/office/drawing/2014/main" id="{0A8B28FF-5913-4F93-8545-75A9D69F42F8}"/>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33" name="Freeform 946">
                <a:extLst>
                  <a:ext uri="{FF2B5EF4-FFF2-40B4-BE49-F238E27FC236}">
                    <a16:creationId xmlns:a16="http://schemas.microsoft.com/office/drawing/2014/main" id="{2AF1781B-5D5B-4886-912F-B665F2A422E0}"/>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34" name="Freeform 947">
                <a:extLst>
                  <a:ext uri="{FF2B5EF4-FFF2-40B4-BE49-F238E27FC236}">
                    <a16:creationId xmlns:a16="http://schemas.microsoft.com/office/drawing/2014/main" id="{A69FE9EF-1EF7-4FCC-8632-4A1F50F3782C}"/>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grpSp>
        <p:sp>
          <p:nvSpPr>
            <p:cNvPr id="105" name="Oval 104">
              <a:extLst>
                <a:ext uri="{FF2B5EF4-FFF2-40B4-BE49-F238E27FC236}">
                  <a16:creationId xmlns:a16="http://schemas.microsoft.com/office/drawing/2014/main" id="{E4A97407-1ECF-4E7A-88DD-72BCC30BB000}"/>
                </a:ext>
              </a:extLst>
            </p:cNvPr>
            <p:cNvSpPr/>
            <p:nvPr/>
          </p:nvSpPr>
          <p:spPr>
            <a:xfrm>
              <a:off x="8109031" y="3759736"/>
              <a:ext cx="612077" cy="5283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a:endParaRPr>
            </a:p>
          </p:txBody>
        </p:sp>
        <p:grpSp>
          <p:nvGrpSpPr>
            <p:cNvPr id="5" name="Group 4">
              <a:extLst>
                <a:ext uri="{FF2B5EF4-FFF2-40B4-BE49-F238E27FC236}">
                  <a16:creationId xmlns:a16="http://schemas.microsoft.com/office/drawing/2014/main" id="{B4D86EB2-02D2-4AD6-81B5-AE139684D510}"/>
                </a:ext>
              </a:extLst>
            </p:cNvPr>
            <p:cNvGrpSpPr/>
            <p:nvPr/>
          </p:nvGrpSpPr>
          <p:grpSpPr>
            <a:xfrm>
              <a:off x="8220264" y="3865587"/>
              <a:ext cx="353861" cy="330734"/>
              <a:chOff x="7974903" y="4013014"/>
              <a:chExt cx="371569" cy="264040"/>
            </a:xfrm>
          </p:grpSpPr>
          <p:sp>
            <p:nvSpPr>
              <p:cNvPr id="108" name="Freeform: Shape 107">
                <a:extLst>
                  <a:ext uri="{FF2B5EF4-FFF2-40B4-BE49-F238E27FC236}">
                    <a16:creationId xmlns:a16="http://schemas.microsoft.com/office/drawing/2014/main" id="{9CED2774-46CF-48B5-8B9C-31C8D36277C8}"/>
                  </a:ext>
                </a:extLst>
              </p:cNvPr>
              <p:cNvSpPr/>
              <p:nvPr/>
            </p:nvSpPr>
            <p:spPr>
              <a:xfrm>
                <a:off x="8032466" y="4021602"/>
                <a:ext cx="255454" cy="255452"/>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32597">
                  <a:defRPr/>
                </a:pPr>
                <a:endParaRPr lang="en-US" sz="1632" kern="0">
                  <a:solidFill>
                    <a:srgbClr val="FFFFFF"/>
                  </a:solidFill>
                  <a:latin typeface="Segoe UI"/>
                </a:endParaRPr>
              </a:p>
            </p:txBody>
          </p:sp>
          <p:sp>
            <p:nvSpPr>
              <p:cNvPr id="106" name="Freeform: Shape 105">
                <a:extLst>
                  <a:ext uri="{FF2B5EF4-FFF2-40B4-BE49-F238E27FC236}">
                    <a16:creationId xmlns:a16="http://schemas.microsoft.com/office/drawing/2014/main" id="{1D37BF80-E626-4C7D-B652-BD29997054E6}"/>
                  </a:ext>
                </a:extLst>
              </p:cNvPr>
              <p:cNvSpPr/>
              <p:nvPr/>
            </p:nvSpPr>
            <p:spPr>
              <a:xfrm>
                <a:off x="7974903" y="4042112"/>
                <a:ext cx="371569" cy="229581"/>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32597">
                  <a:defRPr/>
                </a:pPr>
                <a:endParaRPr lang="en-US" sz="1632" kern="0">
                  <a:solidFill>
                    <a:srgbClr val="FFFFFF"/>
                  </a:solidFill>
                  <a:latin typeface="Segoe UI"/>
                </a:endParaRPr>
              </a:p>
            </p:txBody>
          </p:sp>
          <p:sp>
            <p:nvSpPr>
              <p:cNvPr id="107" name="Freeform: Shape 106">
                <a:extLst>
                  <a:ext uri="{FF2B5EF4-FFF2-40B4-BE49-F238E27FC236}">
                    <a16:creationId xmlns:a16="http://schemas.microsoft.com/office/drawing/2014/main" id="{72A62ECA-4C08-42AF-835C-474BE9EA3E0E}"/>
                  </a:ext>
                </a:extLst>
              </p:cNvPr>
              <p:cNvSpPr/>
              <p:nvPr/>
            </p:nvSpPr>
            <p:spPr>
              <a:xfrm>
                <a:off x="8098540" y="4013014"/>
                <a:ext cx="247713" cy="136314"/>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32597">
                  <a:defRPr/>
                </a:pPr>
                <a:endParaRPr lang="en-US" sz="1632" kern="0">
                  <a:solidFill>
                    <a:srgbClr val="FFFFFF"/>
                  </a:solidFill>
                  <a:latin typeface="Segoe UI"/>
                </a:endParaRPr>
              </a:p>
            </p:txBody>
          </p:sp>
        </p:grpSp>
        <p:grpSp>
          <p:nvGrpSpPr>
            <p:cNvPr id="6" name="Group 5">
              <a:extLst>
                <a:ext uri="{FF2B5EF4-FFF2-40B4-BE49-F238E27FC236}">
                  <a16:creationId xmlns:a16="http://schemas.microsoft.com/office/drawing/2014/main" id="{8A8B9742-B22F-40D0-9E21-78516B9FEE78}"/>
                </a:ext>
              </a:extLst>
            </p:cNvPr>
            <p:cNvGrpSpPr/>
            <p:nvPr/>
          </p:nvGrpSpPr>
          <p:grpSpPr>
            <a:xfrm>
              <a:off x="8998977" y="2061669"/>
              <a:ext cx="601881" cy="597983"/>
              <a:chOff x="8665124" y="2156737"/>
              <a:chExt cx="601881" cy="597983"/>
            </a:xfrm>
          </p:grpSpPr>
          <p:sp>
            <p:nvSpPr>
              <p:cNvPr id="109" name="Oval 108">
                <a:extLst>
                  <a:ext uri="{FF2B5EF4-FFF2-40B4-BE49-F238E27FC236}">
                    <a16:creationId xmlns:a16="http://schemas.microsoft.com/office/drawing/2014/main" id="{73F7D867-034A-4C7D-AF29-F48F1502DD9D}"/>
                  </a:ext>
                </a:extLst>
              </p:cNvPr>
              <p:cNvSpPr/>
              <p:nvPr/>
            </p:nvSpPr>
            <p:spPr>
              <a:xfrm>
                <a:off x="8665124" y="2156737"/>
                <a:ext cx="601881" cy="597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a:endParaRPr>
              </a:p>
            </p:txBody>
          </p:sp>
          <p:sp>
            <p:nvSpPr>
              <p:cNvPr id="111" name="Freeform 88">
                <a:extLst>
                  <a:ext uri="{FF2B5EF4-FFF2-40B4-BE49-F238E27FC236}">
                    <a16:creationId xmlns:a16="http://schemas.microsoft.com/office/drawing/2014/main" id="{A947E410-45A8-4D84-88E9-F82EBD82E4B7}"/>
                  </a:ext>
                </a:extLst>
              </p:cNvPr>
              <p:cNvSpPr>
                <a:spLocks/>
              </p:cNvSpPr>
              <p:nvPr/>
            </p:nvSpPr>
            <p:spPr bwMode="auto">
              <a:xfrm>
                <a:off x="8805850" y="2260491"/>
                <a:ext cx="297759" cy="36905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12" name="Line 90">
                <a:extLst>
                  <a:ext uri="{FF2B5EF4-FFF2-40B4-BE49-F238E27FC236}">
                    <a16:creationId xmlns:a16="http://schemas.microsoft.com/office/drawing/2014/main" id="{A2266CCB-8F0C-403C-A467-9F5151EC0434}"/>
                  </a:ext>
                </a:extLst>
              </p:cNvPr>
              <p:cNvSpPr>
                <a:spLocks noChangeShapeType="1"/>
              </p:cNvSpPr>
              <p:nvPr/>
            </p:nvSpPr>
            <p:spPr bwMode="auto">
              <a:xfrm>
                <a:off x="8883434" y="2453406"/>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13" name="Line 91">
                <a:extLst>
                  <a:ext uri="{FF2B5EF4-FFF2-40B4-BE49-F238E27FC236}">
                    <a16:creationId xmlns:a16="http://schemas.microsoft.com/office/drawing/2014/main" id="{AD3B3091-B9AE-4DED-A1B3-9E3026722D88}"/>
                  </a:ext>
                </a:extLst>
              </p:cNvPr>
              <p:cNvSpPr>
                <a:spLocks noChangeShapeType="1"/>
              </p:cNvSpPr>
              <p:nvPr/>
            </p:nvSpPr>
            <p:spPr bwMode="auto">
              <a:xfrm>
                <a:off x="8883434" y="2524701"/>
                <a:ext cx="14049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14" name="Freeform 89">
                <a:extLst>
                  <a:ext uri="{FF2B5EF4-FFF2-40B4-BE49-F238E27FC236}">
                    <a16:creationId xmlns:a16="http://schemas.microsoft.com/office/drawing/2014/main" id="{73D355E8-0664-4CB8-A8B2-6FAE5724F310}"/>
                  </a:ext>
                </a:extLst>
              </p:cNvPr>
              <p:cNvSpPr>
                <a:spLocks/>
              </p:cNvSpPr>
              <p:nvPr/>
            </p:nvSpPr>
            <p:spPr bwMode="auto">
              <a:xfrm flipH="1" flipV="1">
                <a:off x="8805850" y="2260490"/>
                <a:ext cx="140492" cy="153783"/>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grpSp>
        <p:sp>
          <p:nvSpPr>
            <p:cNvPr id="115" name="Oval 114">
              <a:extLst>
                <a:ext uri="{FF2B5EF4-FFF2-40B4-BE49-F238E27FC236}">
                  <a16:creationId xmlns:a16="http://schemas.microsoft.com/office/drawing/2014/main" id="{8A098BCF-BA90-477A-B431-AADE07ED5B9B}"/>
                </a:ext>
              </a:extLst>
            </p:cNvPr>
            <p:cNvSpPr/>
            <p:nvPr/>
          </p:nvSpPr>
          <p:spPr>
            <a:xfrm>
              <a:off x="10000537" y="3723807"/>
              <a:ext cx="661345" cy="6529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a:endParaRPr>
            </a:p>
          </p:txBody>
        </p:sp>
        <p:grpSp>
          <p:nvGrpSpPr>
            <p:cNvPr id="116" name="Group 115" descr="Cloud Adoption Framework ">
              <a:extLst>
                <a:ext uri="{FF2B5EF4-FFF2-40B4-BE49-F238E27FC236}">
                  <a16:creationId xmlns:a16="http://schemas.microsoft.com/office/drawing/2014/main" id="{6B688C70-8AA3-47ED-BE2F-72F1495B1817}"/>
                </a:ext>
              </a:extLst>
            </p:cNvPr>
            <p:cNvGrpSpPr/>
            <p:nvPr/>
          </p:nvGrpSpPr>
          <p:grpSpPr>
            <a:xfrm>
              <a:off x="10000522" y="3693199"/>
              <a:ext cx="752785" cy="1004774"/>
              <a:chOff x="9624513" y="3783047"/>
              <a:chExt cx="748897" cy="1004774"/>
            </a:xfrm>
          </p:grpSpPr>
          <p:sp>
            <p:nvSpPr>
              <p:cNvPr id="117" name="Oval 116">
                <a:extLst>
                  <a:ext uri="{FF2B5EF4-FFF2-40B4-BE49-F238E27FC236}">
                    <a16:creationId xmlns:a16="http://schemas.microsoft.com/office/drawing/2014/main" id="{E63665FC-DC65-4D67-A986-85F3A6DB4423}"/>
                  </a:ext>
                </a:extLst>
              </p:cNvPr>
              <p:cNvSpPr/>
              <p:nvPr/>
            </p:nvSpPr>
            <p:spPr bwMode="auto">
              <a:xfrm>
                <a:off x="9624513" y="3783047"/>
                <a:ext cx="717684" cy="717677"/>
              </a:xfrm>
              <a:prstGeom prst="ellipse">
                <a:avLst/>
              </a:prstGeom>
              <a:noFill/>
              <a:ln w="1905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836" kern="0" err="1">
                  <a:gradFill>
                    <a:gsLst>
                      <a:gs pos="0">
                        <a:srgbClr val="FFFFFF"/>
                      </a:gs>
                      <a:gs pos="100000">
                        <a:srgbClr val="FFFFFF"/>
                      </a:gs>
                    </a:gsLst>
                    <a:lin ang="5400000" scaled="0"/>
                  </a:gradFill>
                  <a:latin typeface="Segoe UI"/>
                  <a:cs typeface="Segoe UI" pitchFamily="34" charset="0"/>
                </a:endParaRPr>
              </a:p>
            </p:txBody>
          </p:sp>
          <p:sp>
            <p:nvSpPr>
              <p:cNvPr id="118" name="TextBox 117">
                <a:extLst>
                  <a:ext uri="{FF2B5EF4-FFF2-40B4-BE49-F238E27FC236}">
                    <a16:creationId xmlns:a16="http://schemas.microsoft.com/office/drawing/2014/main" id="{BF395DC1-6EDE-472D-9E19-19A231A6B3BF}"/>
                  </a:ext>
                </a:extLst>
              </p:cNvPr>
              <p:cNvSpPr txBox="1"/>
              <p:nvPr/>
            </p:nvSpPr>
            <p:spPr>
              <a:xfrm>
                <a:off x="9794524" y="4536662"/>
                <a:ext cx="578886" cy="251159"/>
              </a:xfrm>
              <a:prstGeom prst="rect">
                <a:avLst/>
              </a:prstGeom>
              <a:noFill/>
            </p:spPr>
            <p:txBody>
              <a:bodyPr wrap="none" lIns="0" tIns="0" rIns="0" bIns="0" rtlCol="0">
                <a:spAutoFit/>
              </a:bodyPr>
              <a:lstStyle/>
              <a:p>
                <a:pPr algn="ctr" defTabSz="932597">
                  <a:defRPr/>
                </a:pPr>
                <a:r>
                  <a:rPr lang="en-US" sz="1632" b="1" kern="0">
                    <a:solidFill>
                      <a:srgbClr val="0078D4"/>
                    </a:solidFill>
                    <a:latin typeface="Segoe UI Semibold"/>
                    <a:ea typeface="+mn-lt"/>
                    <a:cs typeface="Calibri" panose="020F0502020204030204"/>
                  </a:rPr>
                  <a:t>Ready</a:t>
                </a:r>
              </a:p>
            </p:txBody>
          </p:sp>
          <p:grpSp>
            <p:nvGrpSpPr>
              <p:cNvPr id="119" name="Group 152" descr="check, approve">
                <a:extLst>
                  <a:ext uri="{FF2B5EF4-FFF2-40B4-BE49-F238E27FC236}">
                    <a16:creationId xmlns:a16="http://schemas.microsoft.com/office/drawing/2014/main" id="{4A48AF73-911A-400C-A6E4-0B12F124EC2B}"/>
                  </a:ext>
                </a:extLst>
              </p:cNvPr>
              <p:cNvGrpSpPr>
                <a:grpSpLocks noChangeAspect="1"/>
              </p:cNvGrpSpPr>
              <p:nvPr/>
            </p:nvGrpSpPr>
            <p:grpSpPr bwMode="auto">
              <a:xfrm>
                <a:off x="9756732" y="3916047"/>
                <a:ext cx="453245" cy="451675"/>
                <a:chOff x="4560" y="2506"/>
                <a:chExt cx="289" cy="288"/>
              </a:xfrm>
            </p:grpSpPr>
            <p:sp>
              <p:nvSpPr>
                <p:cNvPr id="120" name="AutoShape 151">
                  <a:extLst>
                    <a:ext uri="{FF2B5EF4-FFF2-40B4-BE49-F238E27FC236}">
                      <a16:creationId xmlns:a16="http://schemas.microsoft.com/office/drawing/2014/main" id="{FDA4E331-B270-4354-9DA2-8EA69849121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FFFFFF"/>
                    </a:solidFill>
                    <a:latin typeface="Segoe UI"/>
                  </a:endParaRPr>
                </a:p>
              </p:txBody>
            </p:sp>
            <p:sp>
              <p:nvSpPr>
                <p:cNvPr id="121" name="Oval 153">
                  <a:extLst>
                    <a:ext uri="{FF2B5EF4-FFF2-40B4-BE49-F238E27FC236}">
                      <a16:creationId xmlns:a16="http://schemas.microsoft.com/office/drawing/2014/main" id="{2FB14EBD-9D59-403B-8190-DD01FBDB02B1}"/>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FFFFFF"/>
                    </a:solidFill>
                    <a:latin typeface="Segoe UI"/>
                  </a:endParaRPr>
                </a:p>
              </p:txBody>
            </p:sp>
            <p:sp>
              <p:nvSpPr>
                <p:cNvPr id="122" name="Freeform 154">
                  <a:extLst>
                    <a:ext uri="{FF2B5EF4-FFF2-40B4-BE49-F238E27FC236}">
                      <a16:creationId xmlns:a16="http://schemas.microsoft.com/office/drawing/2014/main" id="{177DCB9A-073C-48FF-9D7F-D8313F7688CA}"/>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FFFFFF"/>
                    </a:solidFill>
                    <a:latin typeface="Segoe UI"/>
                  </a:endParaRPr>
                </a:p>
              </p:txBody>
            </p:sp>
            <p:sp>
              <p:nvSpPr>
                <p:cNvPr id="123" name="Freeform 155">
                  <a:extLst>
                    <a:ext uri="{FF2B5EF4-FFF2-40B4-BE49-F238E27FC236}">
                      <a16:creationId xmlns:a16="http://schemas.microsoft.com/office/drawing/2014/main" id="{8940235B-67ED-4C80-8026-1827BB24ECD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FFFFFF"/>
                    </a:solidFill>
                    <a:latin typeface="Segoe UI"/>
                  </a:endParaRPr>
                </a:p>
              </p:txBody>
            </p:sp>
            <p:sp>
              <p:nvSpPr>
                <p:cNvPr id="124" name="Freeform 156">
                  <a:extLst>
                    <a:ext uri="{FF2B5EF4-FFF2-40B4-BE49-F238E27FC236}">
                      <a16:creationId xmlns:a16="http://schemas.microsoft.com/office/drawing/2014/main" id="{3906FF93-50D1-4416-BA92-7808CFEADB53}"/>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FFFFFF"/>
                    </a:solidFill>
                    <a:latin typeface="Segoe UI"/>
                  </a:endParaRPr>
                </a:p>
              </p:txBody>
            </p:sp>
            <p:sp>
              <p:nvSpPr>
                <p:cNvPr id="125" name="Freeform 157">
                  <a:extLst>
                    <a:ext uri="{FF2B5EF4-FFF2-40B4-BE49-F238E27FC236}">
                      <a16:creationId xmlns:a16="http://schemas.microsoft.com/office/drawing/2014/main" id="{51DDB7E5-16CD-4D7D-AFF8-43575362F7A9}"/>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FFFFFF"/>
                    </a:solidFill>
                    <a:latin typeface="Segoe UI"/>
                  </a:endParaRPr>
                </a:p>
              </p:txBody>
            </p:sp>
            <p:sp>
              <p:nvSpPr>
                <p:cNvPr id="126" name="Freeform 158">
                  <a:extLst>
                    <a:ext uri="{FF2B5EF4-FFF2-40B4-BE49-F238E27FC236}">
                      <a16:creationId xmlns:a16="http://schemas.microsoft.com/office/drawing/2014/main" id="{AA0F8093-A80C-4CBE-B669-B6692DF63173}"/>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FFFFFF"/>
                    </a:solidFill>
                    <a:latin typeface="Segoe UI"/>
                  </a:endParaRPr>
                </a:p>
              </p:txBody>
            </p:sp>
            <p:sp>
              <p:nvSpPr>
                <p:cNvPr id="127" name="Freeform 159">
                  <a:extLst>
                    <a:ext uri="{FF2B5EF4-FFF2-40B4-BE49-F238E27FC236}">
                      <a16:creationId xmlns:a16="http://schemas.microsoft.com/office/drawing/2014/main" id="{3EDF1A64-9CB6-4504-B496-71F208E33EC9}"/>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FFFFFF"/>
                    </a:solidFill>
                    <a:latin typeface="Segoe UI"/>
                  </a:endParaRPr>
                </a:p>
              </p:txBody>
            </p:sp>
            <p:sp>
              <p:nvSpPr>
                <p:cNvPr id="128" name="Freeform 160">
                  <a:extLst>
                    <a:ext uri="{FF2B5EF4-FFF2-40B4-BE49-F238E27FC236}">
                      <a16:creationId xmlns:a16="http://schemas.microsoft.com/office/drawing/2014/main" id="{18F122C3-D66C-4CBB-AF31-684942782608}"/>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FFFFFF"/>
                    </a:solidFill>
                    <a:latin typeface="Segoe UI"/>
                  </a:endParaRPr>
                </a:p>
              </p:txBody>
            </p:sp>
            <p:sp>
              <p:nvSpPr>
                <p:cNvPr id="129" name="Freeform 161">
                  <a:extLst>
                    <a:ext uri="{FF2B5EF4-FFF2-40B4-BE49-F238E27FC236}">
                      <a16:creationId xmlns:a16="http://schemas.microsoft.com/office/drawing/2014/main" id="{ABD38BA8-E8DD-472E-8833-6D548D4277F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FFFFFF"/>
                    </a:solidFill>
                    <a:latin typeface="Segoe UI"/>
                  </a:endParaRPr>
                </a:p>
              </p:txBody>
            </p:sp>
            <p:sp>
              <p:nvSpPr>
                <p:cNvPr id="130" name="Freeform 162">
                  <a:extLst>
                    <a:ext uri="{FF2B5EF4-FFF2-40B4-BE49-F238E27FC236}">
                      <a16:creationId xmlns:a16="http://schemas.microsoft.com/office/drawing/2014/main" id="{431B45C4-99FF-4C39-B6C2-D0EF186F80E4}"/>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632" kern="0">
                    <a:solidFill>
                      <a:srgbClr val="FFFFFF"/>
                    </a:solidFill>
                    <a:latin typeface="Segoe UI"/>
                  </a:endParaRPr>
                </a:p>
              </p:txBody>
            </p:sp>
          </p:grpSp>
        </p:grpSp>
        <p:sp>
          <p:nvSpPr>
            <p:cNvPr id="131" name="Oval 130">
              <a:extLst>
                <a:ext uri="{FF2B5EF4-FFF2-40B4-BE49-F238E27FC236}">
                  <a16:creationId xmlns:a16="http://schemas.microsoft.com/office/drawing/2014/main" id="{5F4D1E12-E43E-4B34-A2AE-D4C2A58C22F0}"/>
                </a:ext>
              </a:extLst>
            </p:cNvPr>
            <p:cNvSpPr/>
            <p:nvPr/>
          </p:nvSpPr>
          <p:spPr>
            <a:xfrm>
              <a:off x="11037873" y="2934472"/>
              <a:ext cx="830042" cy="8252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a:endParaRPr>
            </a:p>
          </p:txBody>
        </p:sp>
        <p:grpSp>
          <p:nvGrpSpPr>
            <p:cNvPr id="132" name="Group 131" descr="test">
              <a:extLst>
                <a:ext uri="{FF2B5EF4-FFF2-40B4-BE49-F238E27FC236}">
                  <a16:creationId xmlns:a16="http://schemas.microsoft.com/office/drawing/2014/main" id="{BFE262A2-376A-4F3F-B387-BF8530E13171}"/>
                </a:ext>
              </a:extLst>
            </p:cNvPr>
            <p:cNvGrpSpPr/>
            <p:nvPr/>
          </p:nvGrpSpPr>
          <p:grpSpPr>
            <a:xfrm>
              <a:off x="11222189" y="3279449"/>
              <a:ext cx="335416" cy="333676"/>
              <a:chOff x="4486289" y="2163470"/>
              <a:chExt cx="406192" cy="406193"/>
            </a:xfrm>
          </p:grpSpPr>
          <p:sp>
            <p:nvSpPr>
              <p:cNvPr id="133" name="Rectangle 251">
                <a:extLst>
                  <a:ext uri="{FF2B5EF4-FFF2-40B4-BE49-F238E27FC236}">
                    <a16:creationId xmlns:a16="http://schemas.microsoft.com/office/drawing/2014/main" id="{2E328399-B44F-46DD-AA7D-A220E0B2FB49}"/>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34" name="Rectangle 252">
                <a:extLst>
                  <a:ext uri="{FF2B5EF4-FFF2-40B4-BE49-F238E27FC236}">
                    <a16:creationId xmlns:a16="http://schemas.microsoft.com/office/drawing/2014/main" id="{73D54D7E-CE10-4FEF-856E-9F228792BFA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35" name="Rectangle 253">
                <a:extLst>
                  <a:ext uri="{FF2B5EF4-FFF2-40B4-BE49-F238E27FC236}">
                    <a16:creationId xmlns:a16="http://schemas.microsoft.com/office/drawing/2014/main" id="{98BC8C8E-D3E2-43D8-B696-5E0989957A19}"/>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36" name="Rectangle 254">
                <a:extLst>
                  <a:ext uri="{FF2B5EF4-FFF2-40B4-BE49-F238E27FC236}">
                    <a16:creationId xmlns:a16="http://schemas.microsoft.com/office/drawing/2014/main" id="{BD3CD791-440F-4414-BCAB-E71801F4A344}"/>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37" name="Rectangle 255">
                <a:extLst>
                  <a:ext uri="{FF2B5EF4-FFF2-40B4-BE49-F238E27FC236}">
                    <a16:creationId xmlns:a16="http://schemas.microsoft.com/office/drawing/2014/main" id="{0F4CA1CA-27A9-4C88-A706-3C2F6F5F2C4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38" name="Rectangle 256">
                <a:extLst>
                  <a:ext uri="{FF2B5EF4-FFF2-40B4-BE49-F238E27FC236}">
                    <a16:creationId xmlns:a16="http://schemas.microsoft.com/office/drawing/2014/main" id="{99338317-E015-438C-9E71-F02FDBC0352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39" name="Rectangle 257">
                <a:extLst>
                  <a:ext uri="{FF2B5EF4-FFF2-40B4-BE49-F238E27FC236}">
                    <a16:creationId xmlns:a16="http://schemas.microsoft.com/office/drawing/2014/main" id="{C1BECA22-1F82-469B-9198-8198653A08E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40" name="Rectangle 258">
                <a:extLst>
                  <a:ext uri="{FF2B5EF4-FFF2-40B4-BE49-F238E27FC236}">
                    <a16:creationId xmlns:a16="http://schemas.microsoft.com/office/drawing/2014/main" id="{C4E45B8E-48C6-4DCF-8A17-E22D1FBC8AAB}"/>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41" name="Rectangle 259">
                <a:extLst>
                  <a:ext uri="{FF2B5EF4-FFF2-40B4-BE49-F238E27FC236}">
                    <a16:creationId xmlns:a16="http://schemas.microsoft.com/office/drawing/2014/main" id="{AF1187F0-D03F-40BC-80DB-0F0A97AAD815}"/>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42" name="Rectangle 260">
                <a:extLst>
                  <a:ext uri="{FF2B5EF4-FFF2-40B4-BE49-F238E27FC236}">
                    <a16:creationId xmlns:a16="http://schemas.microsoft.com/office/drawing/2014/main" id="{573AA398-B303-42B8-971B-4ABB87FF4D8B}"/>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43" name="Rectangle 261">
                <a:extLst>
                  <a:ext uri="{FF2B5EF4-FFF2-40B4-BE49-F238E27FC236}">
                    <a16:creationId xmlns:a16="http://schemas.microsoft.com/office/drawing/2014/main" id="{82EF8B48-F455-4A75-A6E0-06347420B93D}"/>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44" name="Rectangle 262">
                <a:extLst>
                  <a:ext uri="{FF2B5EF4-FFF2-40B4-BE49-F238E27FC236}">
                    <a16:creationId xmlns:a16="http://schemas.microsoft.com/office/drawing/2014/main" id="{6EFBCFDB-858F-49E1-A461-9EEC3B705F7C}"/>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45" name="Rectangle 263">
                <a:extLst>
                  <a:ext uri="{FF2B5EF4-FFF2-40B4-BE49-F238E27FC236}">
                    <a16:creationId xmlns:a16="http://schemas.microsoft.com/office/drawing/2014/main" id="{D6A95F8D-07BC-4469-A15B-EEDC912E0CA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46" name="Rectangle 264">
                <a:extLst>
                  <a:ext uri="{FF2B5EF4-FFF2-40B4-BE49-F238E27FC236}">
                    <a16:creationId xmlns:a16="http://schemas.microsoft.com/office/drawing/2014/main" id="{341F608E-03A8-4C7F-A7EB-44D9B9CE8797}"/>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47" name="Rectangle 265">
                <a:extLst>
                  <a:ext uri="{FF2B5EF4-FFF2-40B4-BE49-F238E27FC236}">
                    <a16:creationId xmlns:a16="http://schemas.microsoft.com/office/drawing/2014/main" id="{862C58D0-5403-48FE-9F71-CC221C976C89}"/>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48" name="Rectangle 266">
                <a:extLst>
                  <a:ext uri="{FF2B5EF4-FFF2-40B4-BE49-F238E27FC236}">
                    <a16:creationId xmlns:a16="http://schemas.microsoft.com/office/drawing/2014/main" id="{67D2C7A0-10A4-41C1-B7FE-7B0918472B2A}"/>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49" name="Rectangle 267">
                <a:extLst>
                  <a:ext uri="{FF2B5EF4-FFF2-40B4-BE49-F238E27FC236}">
                    <a16:creationId xmlns:a16="http://schemas.microsoft.com/office/drawing/2014/main" id="{C80AAB8F-4F36-4D56-B104-D5ED1A480BEB}"/>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50" name="Rectangle 268">
                <a:extLst>
                  <a:ext uri="{FF2B5EF4-FFF2-40B4-BE49-F238E27FC236}">
                    <a16:creationId xmlns:a16="http://schemas.microsoft.com/office/drawing/2014/main" id="{69CA28B5-4B5F-42E8-B5D9-477156663997}"/>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51" name="Rectangle 269">
                <a:extLst>
                  <a:ext uri="{FF2B5EF4-FFF2-40B4-BE49-F238E27FC236}">
                    <a16:creationId xmlns:a16="http://schemas.microsoft.com/office/drawing/2014/main" id="{CE050994-ECBA-4AB4-9DF6-1864FD2D7BA8}"/>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52" name="Rectangle 270">
                <a:extLst>
                  <a:ext uri="{FF2B5EF4-FFF2-40B4-BE49-F238E27FC236}">
                    <a16:creationId xmlns:a16="http://schemas.microsoft.com/office/drawing/2014/main" id="{CDDCBF8A-3953-4D99-ABA2-D217663CABC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53" name="Rectangle 271">
                <a:extLst>
                  <a:ext uri="{FF2B5EF4-FFF2-40B4-BE49-F238E27FC236}">
                    <a16:creationId xmlns:a16="http://schemas.microsoft.com/office/drawing/2014/main" id="{0535F826-4438-48C4-9753-9FEAEEBB8BCC}"/>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54" name="Rectangle 272">
                <a:extLst>
                  <a:ext uri="{FF2B5EF4-FFF2-40B4-BE49-F238E27FC236}">
                    <a16:creationId xmlns:a16="http://schemas.microsoft.com/office/drawing/2014/main" id="{3F483B96-9682-4588-8B5A-CFD4147B545A}"/>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55" name="Rectangle 273">
                <a:extLst>
                  <a:ext uri="{FF2B5EF4-FFF2-40B4-BE49-F238E27FC236}">
                    <a16:creationId xmlns:a16="http://schemas.microsoft.com/office/drawing/2014/main" id="{AE0468D6-C09E-4761-A47E-1181CCCDF53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56" name="Rectangle 274">
                <a:extLst>
                  <a:ext uri="{FF2B5EF4-FFF2-40B4-BE49-F238E27FC236}">
                    <a16:creationId xmlns:a16="http://schemas.microsoft.com/office/drawing/2014/main" id="{694E2772-F4E2-474B-8E29-DEF6721CBC6B}"/>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57" name="Rectangle 275">
                <a:extLst>
                  <a:ext uri="{FF2B5EF4-FFF2-40B4-BE49-F238E27FC236}">
                    <a16:creationId xmlns:a16="http://schemas.microsoft.com/office/drawing/2014/main" id="{9741FA3F-7E00-4998-81D7-97EF4FE5C309}"/>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58" name="Rectangle 276">
                <a:extLst>
                  <a:ext uri="{FF2B5EF4-FFF2-40B4-BE49-F238E27FC236}">
                    <a16:creationId xmlns:a16="http://schemas.microsoft.com/office/drawing/2014/main" id="{EF90B7B1-75E2-48B6-80FC-EE133741ECEF}"/>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60" name="Rectangle 277">
                <a:extLst>
                  <a:ext uri="{FF2B5EF4-FFF2-40B4-BE49-F238E27FC236}">
                    <a16:creationId xmlns:a16="http://schemas.microsoft.com/office/drawing/2014/main" id="{3AAD4CC5-F788-423F-9906-6E6E858674ED}"/>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61" name="Rectangle 278">
                <a:extLst>
                  <a:ext uri="{FF2B5EF4-FFF2-40B4-BE49-F238E27FC236}">
                    <a16:creationId xmlns:a16="http://schemas.microsoft.com/office/drawing/2014/main" id="{615E3A60-9EFD-4E73-9DB1-B258C51981A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62" name="Rectangle 279">
                <a:extLst>
                  <a:ext uri="{FF2B5EF4-FFF2-40B4-BE49-F238E27FC236}">
                    <a16:creationId xmlns:a16="http://schemas.microsoft.com/office/drawing/2014/main" id="{EE21898B-F653-4EFE-8C22-FED44205B685}"/>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63" name="Rectangle 280">
                <a:extLst>
                  <a:ext uri="{FF2B5EF4-FFF2-40B4-BE49-F238E27FC236}">
                    <a16:creationId xmlns:a16="http://schemas.microsoft.com/office/drawing/2014/main" id="{E74896F4-7B0D-4A10-A29A-E45357858C7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64" name="Rectangle 281">
                <a:extLst>
                  <a:ext uri="{FF2B5EF4-FFF2-40B4-BE49-F238E27FC236}">
                    <a16:creationId xmlns:a16="http://schemas.microsoft.com/office/drawing/2014/main" id="{D30F2618-3C3F-4C33-B349-D7F442F644D8}"/>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grpSp>
        <p:sp>
          <p:nvSpPr>
            <p:cNvPr id="165" name="TextBox 164">
              <a:extLst>
                <a:ext uri="{FF2B5EF4-FFF2-40B4-BE49-F238E27FC236}">
                  <a16:creationId xmlns:a16="http://schemas.microsoft.com/office/drawing/2014/main" id="{010F7660-3B29-4870-AF98-63A778473519}"/>
                </a:ext>
              </a:extLst>
            </p:cNvPr>
            <p:cNvSpPr txBox="1"/>
            <p:nvPr/>
          </p:nvSpPr>
          <p:spPr>
            <a:xfrm>
              <a:off x="11026973" y="2930974"/>
              <a:ext cx="771045" cy="251159"/>
            </a:xfrm>
            <a:prstGeom prst="rect">
              <a:avLst/>
            </a:prstGeom>
            <a:noFill/>
          </p:spPr>
          <p:txBody>
            <a:bodyPr wrap="none" lIns="0" tIns="0" rIns="0" bIns="0" rtlCol="0">
              <a:spAutoFit/>
            </a:bodyPr>
            <a:lstStyle/>
            <a:p>
              <a:pPr defTabSz="932597">
                <a:defRPr/>
              </a:pPr>
              <a:r>
                <a:rPr lang="en-US" sz="1632" b="1" kern="0">
                  <a:solidFill>
                    <a:srgbClr val="0078D4"/>
                  </a:solidFill>
                  <a:latin typeface="Segoe UI Semibold"/>
                  <a:ea typeface="+mn-lt"/>
                  <a:cs typeface="Calibri" panose="020F0502020204030204"/>
                </a:rPr>
                <a:t>Manage</a:t>
              </a:r>
            </a:p>
          </p:txBody>
        </p:sp>
        <p:sp>
          <p:nvSpPr>
            <p:cNvPr id="174" name="Oval 173">
              <a:extLst>
                <a:ext uri="{FF2B5EF4-FFF2-40B4-BE49-F238E27FC236}">
                  <a16:creationId xmlns:a16="http://schemas.microsoft.com/office/drawing/2014/main" id="{55185448-DD5B-42A0-A88E-2F62E9500D89}"/>
                </a:ext>
              </a:extLst>
            </p:cNvPr>
            <p:cNvSpPr/>
            <p:nvPr/>
          </p:nvSpPr>
          <p:spPr>
            <a:xfrm>
              <a:off x="6627670" y="2869866"/>
              <a:ext cx="816058" cy="841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a:endParaRPr>
            </a:p>
          </p:txBody>
        </p:sp>
        <p:sp>
          <p:nvSpPr>
            <p:cNvPr id="175" name="Freeform 5">
              <a:extLst>
                <a:ext uri="{FF2B5EF4-FFF2-40B4-BE49-F238E27FC236}">
                  <a16:creationId xmlns:a16="http://schemas.microsoft.com/office/drawing/2014/main" id="{D5CAE30E-6CC5-4F76-ADE3-1BDA41AF13CC}"/>
                </a:ext>
              </a:extLst>
            </p:cNvPr>
            <p:cNvSpPr>
              <a:spLocks noEditPoints="1"/>
            </p:cNvSpPr>
            <p:nvPr/>
          </p:nvSpPr>
          <p:spPr bwMode="auto">
            <a:xfrm>
              <a:off x="6937683" y="3268390"/>
              <a:ext cx="345033" cy="346372"/>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algn="ctr" defTabSz="914224" fontAlgn="base">
                <a:defRPr/>
              </a:pPr>
              <a:endParaRPr lang="en-US" sz="1632" kern="0">
                <a:solidFill>
                  <a:srgbClr val="505050"/>
                </a:solidFill>
                <a:latin typeface="Segoe UI"/>
              </a:endParaRPr>
            </a:p>
          </p:txBody>
        </p:sp>
        <p:sp>
          <p:nvSpPr>
            <p:cNvPr id="176" name="TextBox 175">
              <a:extLst>
                <a:ext uri="{FF2B5EF4-FFF2-40B4-BE49-F238E27FC236}">
                  <a16:creationId xmlns:a16="http://schemas.microsoft.com/office/drawing/2014/main" id="{E08DB4AC-BF5A-496D-BE2D-C9A9023983FB}"/>
                </a:ext>
              </a:extLst>
            </p:cNvPr>
            <p:cNvSpPr txBox="1"/>
            <p:nvPr/>
          </p:nvSpPr>
          <p:spPr>
            <a:xfrm>
              <a:off x="6826062" y="2916968"/>
              <a:ext cx="686086" cy="251159"/>
            </a:xfrm>
            <a:prstGeom prst="rect">
              <a:avLst/>
            </a:prstGeom>
            <a:noFill/>
          </p:spPr>
          <p:txBody>
            <a:bodyPr wrap="none" lIns="0" tIns="0" rIns="0" bIns="0" rtlCol="0">
              <a:spAutoFit/>
            </a:bodyPr>
            <a:lstStyle/>
            <a:p>
              <a:pPr algn="r" defTabSz="932597">
                <a:defRPr/>
              </a:pPr>
              <a:r>
                <a:rPr lang="en-US" sz="1632" b="1" kern="0">
                  <a:solidFill>
                    <a:srgbClr val="0078D4"/>
                  </a:solidFill>
                  <a:latin typeface="Segoe UI Semibold"/>
                  <a:ea typeface="+mn-lt"/>
                  <a:cs typeface="Calibri" panose="020F0502020204030204"/>
                </a:rPr>
                <a:t>Govern</a:t>
              </a:r>
            </a:p>
          </p:txBody>
        </p:sp>
      </p:grpSp>
    </p:spTree>
    <p:extLst>
      <p:ext uri="{BB962C8B-B14F-4D97-AF65-F5344CB8AC3E}">
        <p14:creationId xmlns:p14="http://schemas.microsoft.com/office/powerpoint/2010/main" val="118618423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8EEEE-2D0A-465A-B721-8C2230113F1C}"/>
              </a:ext>
            </a:extLst>
          </p:cNvPr>
          <p:cNvPicPr>
            <a:picLocks noChangeAspect="1"/>
          </p:cNvPicPr>
          <p:nvPr/>
        </p:nvPicPr>
        <p:blipFill>
          <a:blip r:embed="rId2"/>
          <a:stretch>
            <a:fillRect/>
          </a:stretch>
        </p:blipFill>
        <p:spPr>
          <a:xfrm>
            <a:off x="1764" y="89794"/>
            <a:ext cx="12434711" cy="6814935"/>
          </a:xfrm>
          <a:prstGeom prst="rect">
            <a:avLst/>
          </a:prstGeom>
        </p:spPr>
      </p:pic>
    </p:spTree>
    <p:extLst>
      <p:ext uri="{BB962C8B-B14F-4D97-AF65-F5344CB8AC3E}">
        <p14:creationId xmlns:p14="http://schemas.microsoft.com/office/powerpoint/2010/main" val="312552484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4CDC5A-63ED-4383-A333-EA97CD0FF202}"/>
              </a:ext>
            </a:extLst>
          </p:cNvPr>
          <p:cNvPicPr>
            <a:picLocks noChangeAspect="1"/>
          </p:cNvPicPr>
          <p:nvPr/>
        </p:nvPicPr>
        <p:blipFill rotWithShape="1">
          <a:blip r:embed="rId2"/>
          <a:srcRect b="4491"/>
          <a:stretch/>
        </p:blipFill>
        <p:spPr>
          <a:xfrm>
            <a:off x="882" y="157043"/>
            <a:ext cx="12434711" cy="6680441"/>
          </a:xfrm>
          <a:prstGeom prst="rect">
            <a:avLst/>
          </a:prstGeom>
        </p:spPr>
      </p:pic>
    </p:spTree>
    <p:extLst>
      <p:ext uri="{BB962C8B-B14F-4D97-AF65-F5344CB8AC3E}">
        <p14:creationId xmlns:p14="http://schemas.microsoft.com/office/powerpoint/2010/main" val="374015490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614B6F-A3B4-4EAC-97E2-78AE3209F1FC}"/>
              </a:ext>
            </a:extLst>
          </p:cNvPr>
          <p:cNvPicPr>
            <a:picLocks noChangeAspect="1"/>
          </p:cNvPicPr>
          <p:nvPr/>
        </p:nvPicPr>
        <p:blipFill rotWithShape="1">
          <a:blip r:embed="rId2"/>
          <a:srcRect t="1227" b="3878"/>
          <a:stretch/>
        </p:blipFill>
        <p:spPr>
          <a:xfrm>
            <a:off x="882" y="178482"/>
            <a:ext cx="12434711" cy="6637563"/>
          </a:xfrm>
          <a:prstGeom prst="rect">
            <a:avLst/>
          </a:prstGeom>
        </p:spPr>
      </p:pic>
    </p:spTree>
    <p:extLst>
      <p:ext uri="{BB962C8B-B14F-4D97-AF65-F5344CB8AC3E}">
        <p14:creationId xmlns:p14="http://schemas.microsoft.com/office/powerpoint/2010/main" val="259396221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6398CD-B19D-4252-936E-2A6C6E8A4D9A}"/>
              </a:ext>
            </a:extLst>
          </p:cNvPr>
          <p:cNvPicPr>
            <a:picLocks noChangeAspect="1"/>
          </p:cNvPicPr>
          <p:nvPr/>
        </p:nvPicPr>
        <p:blipFill rotWithShape="1">
          <a:blip r:embed="rId2"/>
          <a:srcRect b="5594"/>
          <a:stretch/>
        </p:blipFill>
        <p:spPr>
          <a:xfrm>
            <a:off x="882" y="195632"/>
            <a:ext cx="12434711" cy="6603260"/>
          </a:xfrm>
          <a:prstGeom prst="rect">
            <a:avLst/>
          </a:prstGeom>
        </p:spPr>
      </p:pic>
    </p:spTree>
    <p:extLst>
      <p:ext uri="{BB962C8B-B14F-4D97-AF65-F5344CB8AC3E}">
        <p14:creationId xmlns:p14="http://schemas.microsoft.com/office/powerpoint/2010/main" val="373419697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D159060D-0092-404C-BFD7-0956A7324A0E}"/>
              </a:ext>
            </a:extLst>
          </p:cNvPr>
          <p:cNvSpPr txBox="1">
            <a:spLocks/>
          </p:cNvSpPr>
          <p:nvPr/>
        </p:nvSpPr>
        <p:spPr>
          <a:xfrm>
            <a:off x="394651" y="2323151"/>
            <a:ext cx="4949797" cy="757521"/>
          </a:xfrm>
          <a:prstGeom prst="rect">
            <a:avLst/>
          </a:prstGeom>
        </p:spPr>
        <p:txBody>
          <a:bodyPr lIns="124347" tIns="62174" rIns="124347" bIns="62174"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720" dirty="0">
              <a:latin typeface="Segoe UI Light" panose="020B0502040204020203" pitchFamily="34" charset="0"/>
              <a:cs typeface="Segoe UI Light" panose="020B0502040204020203" pitchFamily="34" charset="0"/>
            </a:endParaRPr>
          </a:p>
        </p:txBody>
      </p:sp>
      <p:sp>
        <p:nvSpPr>
          <p:cNvPr id="6" name="Text Placeholder 2">
            <a:extLst>
              <a:ext uri="{FF2B5EF4-FFF2-40B4-BE49-F238E27FC236}">
                <a16:creationId xmlns:a16="http://schemas.microsoft.com/office/drawing/2014/main" id="{F064BF8D-7F46-AA47-ABB7-3B22378ED9E9}"/>
              </a:ext>
            </a:extLst>
          </p:cNvPr>
          <p:cNvSpPr txBox="1">
            <a:spLocks/>
          </p:cNvSpPr>
          <p:nvPr/>
        </p:nvSpPr>
        <p:spPr>
          <a:xfrm>
            <a:off x="396716" y="2651819"/>
            <a:ext cx="8549591" cy="3823192"/>
          </a:xfrm>
          <a:prstGeom prst="rect">
            <a:avLst/>
          </a:prstGeom>
        </p:spPr>
        <p:txBody>
          <a:bodyPr lIns="124347" tIns="62174" rIns="124347" bIns="62174"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904" dirty="0">
              <a:latin typeface="Calibri"/>
              <a:ea typeface="+mn-lt"/>
              <a:cs typeface="Calibri"/>
            </a:endParaRPr>
          </a:p>
          <a:p>
            <a:endParaRPr lang="en-US" sz="1904" dirty="0">
              <a:latin typeface="Calibri"/>
              <a:ea typeface="+mn-lt"/>
              <a:cs typeface="Calibri"/>
            </a:endParaRPr>
          </a:p>
        </p:txBody>
      </p:sp>
      <p:pic>
        <p:nvPicPr>
          <p:cNvPr id="3" name="Picture 2" descr="Diagram&#10;&#10;Description automatically generated">
            <a:extLst>
              <a:ext uri="{FF2B5EF4-FFF2-40B4-BE49-F238E27FC236}">
                <a16:creationId xmlns:a16="http://schemas.microsoft.com/office/drawing/2014/main" id="{46355DC6-A83A-4C8D-9354-33E9C963BA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4482" y="-7553"/>
            <a:ext cx="10105953" cy="6994525"/>
          </a:xfrm>
          <a:prstGeom prst="rect">
            <a:avLst/>
          </a:prstGeom>
        </p:spPr>
      </p:pic>
    </p:spTree>
    <p:extLst>
      <p:ext uri="{BB962C8B-B14F-4D97-AF65-F5344CB8AC3E}">
        <p14:creationId xmlns:p14="http://schemas.microsoft.com/office/powerpoint/2010/main" val="13532518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3D5B4ECE-3F32-4F1D-AA23-A144FD5D8976}"/>
              </a:ext>
            </a:extLst>
          </p:cNvPr>
          <p:cNvSpPr>
            <a:spLocks noGrp="1"/>
          </p:cNvSpPr>
          <p:nvPr>
            <p:ph type="title"/>
          </p:nvPr>
        </p:nvSpPr>
        <p:spPr/>
        <p:txBody>
          <a:bodyPr/>
          <a:lstStyle/>
          <a:p>
            <a:r>
              <a:rPr lang="en-US" dirty="0"/>
              <a:t>Demo </a:t>
            </a:r>
            <a:br>
              <a:rPr lang="en-US" dirty="0"/>
            </a:br>
            <a:br>
              <a:rPr lang="en-US" dirty="0"/>
            </a:br>
            <a:br>
              <a:rPr lang="en-US" dirty="0"/>
            </a:br>
            <a:r>
              <a:rPr lang="en-US" sz="3200" dirty="0">
                <a:solidFill>
                  <a:schemeClr val="tx1">
                    <a:lumMod val="75000"/>
                  </a:schemeClr>
                </a:solidFill>
              </a:rPr>
              <a:t>Start with Enterprise Scale ARM Templates</a:t>
            </a:r>
            <a:endParaRPr lang="en-US" sz="1600" dirty="0">
              <a:solidFill>
                <a:schemeClr val="tx1">
                  <a:lumMod val="75000"/>
                </a:schemeClr>
              </a:solidFill>
            </a:endParaRPr>
          </a:p>
        </p:txBody>
      </p:sp>
    </p:spTree>
    <p:extLst>
      <p:ext uri="{BB962C8B-B14F-4D97-AF65-F5344CB8AC3E}">
        <p14:creationId xmlns:p14="http://schemas.microsoft.com/office/powerpoint/2010/main" val="399850844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D3D6-8BC0-45E8-A293-7129D3E1C708}"/>
              </a:ext>
            </a:extLst>
          </p:cNvPr>
          <p:cNvSpPr>
            <a:spLocks noGrp="1"/>
          </p:cNvSpPr>
          <p:nvPr>
            <p:ph type="title"/>
          </p:nvPr>
        </p:nvSpPr>
        <p:spPr>
          <a:xfrm>
            <a:off x="465138" y="494334"/>
            <a:ext cx="11533187" cy="830262"/>
          </a:xfrm>
        </p:spPr>
        <p:txBody>
          <a:bodyPr/>
          <a:lstStyle/>
          <a:p>
            <a:r>
              <a:rPr lang="en-US" dirty="0">
                <a:solidFill>
                  <a:schemeClr val="tx2"/>
                </a:solidFill>
              </a:rPr>
              <a:t>Enterprise-scale Reference Implementation: </a:t>
            </a:r>
            <a:br>
              <a:rPr lang="en-US" dirty="0"/>
            </a:br>
            <a:r>
              <a:rPr lang="en-US" dirty="0"/>
              <a:t>Unblock &amp; Accelerate to Production</a:t>
            </a:r>
            <a:endParaRPr lang="en-GB" dirty="0"/>
          </a:p>
        </p:txBody>
      </p:sp>
      <p:sp>
        <p:nvSpPr>
          <p:cNvPr id="27" name="Text Placeholder 26">
            <a:extLst>
              <a:ext uri="{FF2B5EF4-FFF2-40B4-BE49-F238E27FC236}">
                <a16:creationId xmlns:a16="http://schemas.microsoft.com/office/drawing/2014/main" id="{E2B4586C-11DE-4444-8D89-2AFA5FC06F1D}"/>
              </a:ext>
            </a:extLst>
          </p:cNvPr>
          <p:cNvSpPr>
            <a:spLocks noGrp="1"/>
          </p:cNvSpPr>
          <p:nvPr>
            <p:ph type="body" sz="quarter" idx="10"/>
          </p:nvPr>
        </p:nvSpPr>
        <p:spPr>
          <a:xfrm>
            <a:off x="438150" y="1288647"/>
            <a:ext cx="11239500" cy="695325"/>
          </a:xfrm>
        </p:spPr>
        <p:txBody>
          <a:bodyPr/>
          <a:lstStyle/>
          <a:p>
            <a:r>
              <a:rPr lang="en-US" dirty="0"/>
              <a:t>1st Party reference implementation of Enterprise-scale</a:t>
            </a:r>
          </a:p>
        </p:txBody>
      </p:sp>
      <p:sp>
        <p:nvSpPr>
          <p:cNvPr id="8" name="Rectangle 7">
            <a:extLst>
              <a:ext uri="{FF2B5EF4-FFF2-40B4-BE49-F238E27FC236}">
                <a16:creationId xmlns:a16="http://schemas.microsoft.com/office/drawing/2014/main" id="{4C5458F4-1792-4CFD-BF09-68EC884B1653}"/>
              </a:ext>
            </a:extLst>
          </p:cNvPr>
          <p:cNvSpPr/>
          <p:nvPr/>
        </p:nvSpPr>
        <p:spPr>
          <a:xfrm>
            <a:off x="8376862" y="2232744"/>
            <a:ext cx="3458260" cy="43059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sp>
        <p:nvSpPr>
          <p:cNvPr id="9" name="Rectangle 8">
            <a:extLst>
              <a:ext uri="{FF2B5EF4-FFF2-40B4-BE49-F238E27FC236}">
                <a16:creationId xmlns:a16="http://schemas.microsoft.com/office/drawing/2014/main" id="{7C0242E6-50EB-400E-BA93-EC2BC60FCAC9}"/>
              </a:ext>
            </a:extLst>
          </p:cNvPr>
          <p:cNvSpPr/>
          <p:nvPr/>
        </p:nvSpPr>
        <p:spPr>
          <a:xfrm>
            <a:off x="4315789" y="2232744"/>
            <a:ext cx="3824835" cy="43059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sp>
        <p:nvSpPr>
          <p:cNvPr id="10" name="Rectangle 9">
            <a:extLst>
              <a:ext uri="{FF2B5EF4-FFF2-40B4-BE49-F238E27FC236}">
                <a16:creationId xmlns:a16="http://schemas.microsoft.com/office/drawing/2014/main" id="{32D20DF8-86F7-4CE5-BCF1-0719B18D9A8D}"/>
              </a:ext>
            </a:extLst>
          </p:cNvPr>
          <p:cNvSpPr/>
          <p:nvPr/>
        </p:nvSpPr>
        <p:spPr>
          <a:xfrm>
            <a:off x="600855" y="2232744"/>
            <a:ext cx="3478402" cy="43059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a:endParaRPr>
          </a:p>
        </p:txBody>
      </p:sp>
      <p:sp>
        <p:nvSpPr>
          <p:cNvPr id="11" name="Rectangle 10">
            <a:extLst>
              <a:ext uri="{FF2B5EF4-FFF2-40B4-BE49-F238E27FC236}">
                <a16:creationId xmlns:a16="http://schemas.microsoft.com/office/drawing/2014/main" id="{57BA8DE3-CF4F-42A7-859A-95A5FD84341E}"/>
              </a:ext>
            </a:extLst>
          </p:cNvPr>
          <p:cNvSpPr/>
          <p:nvPr/>
        </p:nvSpPr>
        <p:spPr>
          <a:xfrm>
            <a:off x="4315792" y="2232744"/>
            <a:ext cx="3824835" cy="1014193"/>
          </a:xfrm>
          <a:prstGeom prst="rect">
            <a:avLst/>
          </a:prstGeom>
          <a:solidFill>
            <a:schemeClr val="tx2"/>
          </a:solidFill>
          <a:ln>
            <a:noFill/>
          </a:ln>
          <a:effectLst>
            <a:outerShdw blurRad="127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6630" rtlCol="0" anchor="ctr"/>
          <a:lstStyle/>
          <a:p>
            <a:pPr algn="ctr" defTabSz="931935" fontAlgn="base">
              <a:lnSpc>
                <a:spcPct val="90000"/>
              </a:lnSpc>
              <a:spcBef>
                <a:spcPct val="0"/>
              </a:spcBef>
              <a:spcAft>
                <a:spcPct val="0"/>
              </a:spcAft>
              <a:defRPr/>
            </a:pPr>
            <a:endParaRPr lang="en-US" sz="1632" kern="0">
              <a:solidFill>
                <a:srgbClr val="FFFFFF"/>
              </a:solidFill>
              <a:latin typeface="Segoe UI"/>
              <a:cs typeface="Segoe UI"/>
            </a:endParaRPr>
          </a:p>
        </p:txBody>
      </p:sp>
      <p:sp>
        <p:nvSpPr>
          <p:cNvPr id="12" name="Rectangle 11">
            <a:extLst>
              <a:ext uri="{FF2B5EF4-FFF2-40B4-BE49-F238E27FC236}">
                <a16:creationId xmlns:a16="http://schemas.microsoft.com/office/drawing/2014/main" id="{B419FC88-EFE6-4876-8527-71763F07BC01}"/>
              </a:ext>
            </a:extLst>
          </p:cNvPr>
          <p:cNvSpPr/>
          <p:nvPr/>
        </p:nvSpPr>
        <p:spPr>
          <a:xfrm>
            <a:off x="8371646" y="2232744"/>
            <a:ext cx="3463958" cy="1014193"/>
          </a:xfrm>
          <a:prstGeom prst="rect">
            <a:avLst/>
          </a:prstGeom>
          <a:solidFill>
            <a:schemeClr val="tx2"/>
          </a:solidFill>
          <a:ln>
            <a:noFill/>
          </a:ln>
        </p:spPr>
        <p:style>
          <a:lnRef idx="2">
            <a:schemeClr val="accent4">
              <a:shade val="50000"/>
            </a:schemeClr>
          </a:lnRef>
          <a:fillRef idx="1">
            <a:schemeClr val="accent4"/>
          </a:fillRef>
          <a:effectRef idx="0">
            <a:schemeClr val="accent4"/>
          </a:effectRef>
          <a:fontRef idx="minor">
            <a:schemeClr val="lt1"/>
          </a:fontRef>
        </p:style>
        <p:txBody>
          <a:bodyPr tIns="46630" rtlCol="0" anchor="ctr"/>
          <a:lstStyle/>
          <a:p>
            <a:pPr algn="ctr" defTabSz="931935" fontAlgn="base">
              <a:lnSpc>
                <a:spcPct val="90000"/>
              </a:lnSpc>
              <a:spcBef>
                <a:spcPct val="0"/>
              </a:spcBef>
              <a:spcAft>
                <a:spcPct val="0"/>
              </a:spcAft>
              <a:defRPr/>
            </a:pPr>
            <a:endParaRPr lang="en-US" kern="0">
              <a:solidFill>
                <a:srgbClr val="FFFFFF"/>
              </a:solidFill>
              <a:latin typeface="Segoe UI"/>
            </a:endParaRPr>
          </a:p>
        </p:txBody>
      </p:sp>
      <p:graphicFrame>
        <p:nvGraphicFramePr>
          <p:cNvPr id="13" name="Table 12">
            <a:extLst>
              <a:ext uri="{FF2B5EF4-FFF2-40B4-BE49-F238E27FC236}">
                <a16:creationId xmlns:a16="http://schemas.microsoft.com/office/drawing/2014/main" id="{8FC95DC8-8B22-416F-95A4-9890A345D7E3}"/>
              </a:ext>
            </a:extLst>
          </p:cNvPr>
          <p:cNvGraphicFramePr>
            <a:graphicFrameLocks noGrp="1"/>
          </p:cNvGraphicFramePr>
          <p:nvPr>
            <p:extLst>
              <p:ext uri="{D42A27DB-BD31-4B8C-83A1-F6EECF244321}">
                <p14:modId xmlns:p14="http://schemas.microsoft.com/office/powerpoint/2010/main" val="1106026245"/>
              </p:ext>
            </p:extLst>
          </p:nvPr>
        </p:nvGraphicFramePr>
        <p:xfrm>
          <a:off x="600855" y="3246936"/>
          <a:ext cx="3483918" cy="3291750"/>
        </p:xfrm>
        <a:graphic>
          <a:graphicData uri="http://schemas.openxmlformats.org/drawingml/2006/table">
            <a:tbl>
              <a:tblPr firstRow="1" bandRow="1"/>
              <a:tblGrid>
                <a:gridCol w="3483918">
                  <a:extLst>
                    <a:ext uri="{9D8B030D-6E8A-4147-A177-3AD203B41FA5}">
                      <a16:colId xmlns:a16="http://schemas.microsoft.com/office/drawing/2014/main" val="2878942626"/>
                    </a:ext>
                  </a:extLst>
                </a:gridCol>
              </a:tblGrid>
              <a:tr h="819855">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Segoe UI"/>
                          <a:ea typeface="+mn-ea"/>
                          <a:cs typeface="+mn-cs"/>
                        </a:rPr>
                        <a:t>Git &gt; Commit is now “Az</a:t>
                      </a:r>
                      <a:r>
                        <a:rPr lang="en-US" sz="1400" b="1" kern="1200" baseline="0" dirty="0">
                          <a:solidFill>
                            <a:schemeClr val="tx1"/>
                          </a:solidFill>
                          <a:latin typeface="Segoe UI"/>
                          <a:ea typeface="+mn-ea"/>
                          <a:cs typeface="+mn-cs"/>
                        </a:rPr>
                        <a:t> Deploy”</a:t>
                      </a:r>
                      <a:endParaRPr lang="en-US" sz="1400" b="1" kern="1200" dirty="0">
                        <a:solidFill>
                          <a:schemeClr val="tx1"/>
                        </a:solidFill>
                        <a:latin typeface="Segoe UI"/>
                        <a:ea typeface="+mn-ea"/>
                        <a:cs typeface="+mn-cs"/>
                      </a:endParaRPr>
                    </a:p>
                  </a:txBody>
                  <a:tcPr marL="93260" marR="91427" marT="46630" marB="46630" anchor="ctr">
                    <a:lnL w="12700" cmpd="sng">
                      <a:noFill/>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8942793"/>
                  </a:ext>
                </a:extLst>
              </a:tr>
              <a:tr h="81985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solidFill>
                            <a:schemeClr val="tx1"/>
                          </a:solidFill>
                        </a:rPr>
                        <a:t>Git repository scoped at customer</a:t>
                      </a:r>
                      <a:br>
                        <a:rPr lang="en-GB" sz="1400" dirty="0">
                          <a:solidFill>
                            <a:schemeClr val="tx1"/>
                          </a:solidFill>
                        </a:rPr>
                      </a:br>
                      <a:r>
                        <a:rPr lang="en-GB" sz="1400" dirty="0">
                          <a:solidFill>
                            <a:schemeClr val="tx1"/>
                          </a:solidFill>
                        </a:rPr>
                        <a:t>AAD tenant for all Azure infrastructure</a:t>
                      </a:r>
                    </a:p>
                  </a:txBody>
                  <a:tcPr marL="93260" marR="91427" marT="46630" marB="46630" anchor="ctr">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5747994"/>
                  </a:ext>
                </a:extLst>
              </a:tr>
              <a:tr h="83218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Discover the existing</a:t>
                      </a:r>
                      <a:br>
                        <a:rPr lang="en-US" sz="1400" dirty="0">
                          <a:solidFill>
                            <a:schemeClr val="tx1"/>
                          </a:solidFill>
                        </a:rPr>
                      </a:br>
                      <a:r>
                        <a:rPr lang="en-US" sz="1400" dirty="0">
                          <a:solidFill>
                            <a:schemeClr val="tx1"/>
                          </a:solidFill>
                        </a:rPr>
                        <a:t>Azure environment as-is</a:t>
                      </a:r>
                    </a:p>
                  </a:txBody>
                  <a:tcPr marL="93260" marR="91427" marT="46630" marB="46630" anchor="ctr">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0594924"/>
                  </a:ext>
                </a:extLst>
              </a:tr>
              <a:tr h="819855">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Turn on the lights for</a:t>
                      </a:r>
                      <a:br>
                        <a:rPr lang="en-US" sz="1400" dirty="0">
                          <a:solidFill>
                            <a:schemeClr val="tx1"/>
                          </a:solidFill>
                        </a:rPr>
                      </a:br>
                      <a:r>
                        <a:rPr lang="en-US" sz="1400" dirty="0">
                          <a:solidFill>
                            <a:schemeClr val="tx1"/>
                          </a:solidFill>
                        </a:rPr>
                        <a:t>existing resources &amp; configuration</a:t>
                      </a:r>
                    </a:p>
                  </a:txBody>
                  <a:tcPr marL="93260" marR="91427" marT="46630" marB="46630" anchor="ctr">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0945168"/>
                  </a:ext>
                </a:extLst>
              </a:tr>
            </a:tbl>
          </a:graphicData>
        </a:graphic>
      </p:graphicFrame>
      <p:sp>
        <p:nvSpPr>
          <p:cNvPr id="14" name="Rectangle 13">
            <a:extLst>
              <a:ext uri="{FF2B5EF4-FFF2-40B4-BE49-F238E27FC236}">
                <a16:creationId xmlns:a16="http://schemas.microsoft.com/office/drawing/2014/main" id="{6AE409F0-0194-4291-9903-1E40FA3C11CB}"/>
              </a:ext>
            </a:extLst>
          </p:cNvPr>
          <p:cNvSpPr/>
          <p:nvPr/>
        </p:nvSpPr>
        <p:spPr>
          <a:xfrm>
            <a:off x="601348" y="2232744"/>
            <a:ext cx="3483426" cy="1014193"/>
          </a:xfrm>
          <a:prstGeom prst="rect">
            <a:avLst/>
          </a:prstGeom>
          <a:solidFill>
            <a:schemeClr val="tx2"/>
          </a:solidFill>
          <a:ln/>
        </p:spPr>
        <p:style>
          <a:lnRef idx="3">
            <a:schemeClr val="lt1"/>
          </a:lnRef>
          <a:fillRef idx="1">
            <a:schemeClr val="dk1"/>
          </a:fillRef>
          <a:effectRef idx="1">
            <a:schemeClr val="dk1"/>
          </a:effectRef>
          <a:fontRef idx="minor">
            <a:schemeClr val="lt1"/>
          </a:fontRef>
        </p:style>
        <p:txBody>
          <a:bodyPr tIns="46630" rtlCol="0" anchor="ctr"/>
          <a:lstStyle/>
          <a:p>
            <a:pPr algn="ctr" defTabSz="931935" fontAlgn="base">
              <a:lnSpc>
                <a:spcPct val="90000"/>
              </a:lnSpc>
              <a:spcBef>
                <a:spcPct val="0"/>
              </a:spcBef>
              <a:spcAft>
                <a:spcPct val="0"/>
              </a:spcAft>
              <a:defRPr/>
            </a:pPr>
            <a:endParaRPr lang="en-US" kern="0">
              <a:solidFill>
                <a:srgbClr val="FFFFFF"/>
              </a:solidFill>
              <a:latin typeface="Segoe UI"/>
            </a:endParaRPr>
          </a:p>
        </p:txBody>
      </p:sp>
      <p:grpSp>
        <p:nvGrpSpPr>
          <p:cNvPr id="54" name="Group 53">
            <a:extLst>
              <a:ext uri="{FF2B5EF4-FFF2-40B4-BE49-F238E27FC236}">
                <a16:creationId xmlns:a16="http://schemas.microsoft.com/office/drawing/2014/main" id="{888E1668-8FAC-47B1-A985-1F41CE4F3D6E}"/>
              </a:ext>
            </a:extLst>
          </p:cNvPr>
          <p:cNvGrpSpPr/>
          <p:nvPr/>
        </p:nvGrpSpPr>
        <p:grpSpPr>
          <a:xfrm>
            <a:off x="4182427" y="1874723"/>
            <a:ext cx="4073708" cy="4919958"/>
            <a:chOff x="4099927" y="2137025"/>
            <a:chExt cx="3994194" cy="4438153"/>
          </a:xfrm>
        </p:grpSpPr>
        <p:cxnSp>
          <p:nvCxnSpPr>
            <p:cNvPr id="15" name="Straight Connector 14">
              <a:extLst>
                <a:ext uri="{FF2B5EF4-FFF2-40B4-BE49-F238E27FC236}">
                  <a16:creationId xmlns:a16="http://schemas.microsoft.com/office/drawing/2014/main" id="{EAD424A6-6665-425D-B0B5-269F26EA285B}"/>
                </a:ext>
              </a:extLst>
            </p:cNvPr>
            <p:cNvCxnSpPr>
              <a:cxnSpLocks/>
            </p:cNvCxnSpPr>
            <p:nvPr/>
          </p:nvCxnSpPr>
          <p:spPr>
            <a:xfrm>
              <a:off x="4099927" y="2137025"/>
              <a:ext cx="17508" cy="44257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BFB5091-C9D0-4FB9-A224-D13BC632B5D8}"/>
                </a:ext>
              </a:extLst>
            </p:cNvPr>
            <p:cNvCxnSpPr>
              <a:cxnSpLocks/>
            </p:cNvCxnSpPr>
            <p:nvPr/>
          </p:nvCxnSpPr>
          <p:spPr>
            <a:xfrm>
              <a:off x="8094121" y="2137025"/>
              <a:ext cx="0" cy="4438153"/>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aphicFrame>
        <p:nvGraphicFramePr>
          <p:cNvPr id="17" name="Table 16">
            <a:extLst>
              <a:ext uri="{FF2B5EF4-FFF2-40B4-BE49-F238E27FC236}">
                <a16:creationId xmlns:a16="http://schemas.microsoft.com/office/drawing/2014/main" id="{9B523547-E68F-4705-8EA8-C42273DDD22E}"/>
              </a:ext>
            </a:extLst>
          </p:cNvPr>
          <p:cNvGraphicFramePr>
            <a:graphicFrameLocks noGrp="1"/>
          </p:cNvGraphicFramePr>
          <p:nvPr>
            <p:extLst>
              <p:ext uri="{D42A27DB-BD31-4B8C-83A1-F6EECF244321}">
                <p14:modId xmlns:p14="http://schemas.microsoft.com/office/powerpoint/2010/main" val="1157148849"/>
              </p:ext>
            </p:extLst>
          </p:nvPr>
        </p:nvGraphicFramePr>
        <p:xfrm>
          <a:off x="4315792" y="3240119"/>
          <a:ext cx="3824834" cy="3291753"/>
        </p:xfrm>
        <a:graphic>
          <a:graphicData uri="http://schemas.openxmlformats.org/drawingml/2006/table">
            <a:tbl>
              <a:tblPr firstRow="1" bandRow="1"/>
              <a:tblGrid>
                <a:gridCol w="3824834">
                  <a:extLst>
                    <a:ext uri="{9D8B030D-6E8A-4147-A177-3AD203B41FA5}">
                      <a16:colId xmlns:a16="http://schemas.microsoft.com/office/drawing/2014/main" val="2878942626"/>
                    </a:ext>
                  </a:extLst>
                </a:gridCol>
              </a:tblGrid>
              <a:tr h="806483">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Segoe UI"/>
                          <a:ea typeface="+mn-ea"/>
                          <a:cs typeface="+mn-cs"/>
                        </a:rPr>
                        <a:t>E2E orchestration to deploy</a:t>
                      </a:r>
                    </a:p>
                  </a:txBody>
                  <a:tcPr marL="93260" marR="91427" marT="46630" marB="46630" anchor="ctr">
                    <a:lnL w="12700" cmpd="sng">
                      <a:noFill/>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8942793"/>
                  </a:ext>
                </a:extLst>
              </a:tr>
              <a:tr h="8242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Integrated CI/CD pipeline with File &gt; New</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Regions &amp; Landing</a:t>
                      </a:r>
                      <a:r>
                        <a:rPr lang="en-US" sz="1400" baseline="0" dirty="0">
                          <a:solidFill>
                            <a:schemeClr val="tx1"/>
                          </a:solidFill>
                        </a:rPr>
                        <a:t> Zones i.e. subscriptions</a:t>
                      </a:r>
                      <a:endParaRPr lang="en-US" sz="1400" dirty="0">
                        <a:solidFill>
                          <a:schemeClr val="tx1"/>
                        </a:solidFill>
                      </a:endParaRPr>
                    </a:p>
                  </a:txBody>
                  <a:tcPr marL="93260" marR="91427" marT="46630" marB="46630" anchor="ctr">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5747994"/>
                  </a:ext>
                </a:extLst>
              </a:tr>
              <a:tr h="83668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rtl="0" eaLnBrk="1" fontAlgn="auto" latinLnBrk="0" hangingPunct="1">
                        <a:lnSpc>
                          <a:spcPct val="100000"/>
                        </a:lnSpc>
                        <a:spcBef>
                          <a:spcPts val="0"/>
                        </a:spcBef>
                        <a:spcAft>
                          <a:spcPts val="0"/>
                        </a:spcAft>
                        <a:buFontTx/>
                        <a:buNone/>
                      </a:pPr>
                      <a:r>
                        <a:rPr lang="en-GB" sz="1400" b="0" kern="1200" dirty="0">
                          <a:solidFill>
                            <a:schemeClr val="tx1"/>
                          </a:solidFill>
                          <a:latin typeface="Segoe UI"/>
                          <a:ea typeface="+mn-ea"/>
                          <a:cs typeface="+mn-cs"/>
                        </a:rPr>
                        <a:t>Autonomous Landing Zones –</a:t>
                      </a:r>
                      <a:br>
                        <a:rPr lang="en-GB" sz="1400" b="0" kern="1200" dirty="0">
                          <a:solidFill>
                            <a:schemeClr val="tx1"/>
                          </a:solidFill>
                          <a:latin typeface="Segoe UI"/>
                          <a:ea typeface="+mn-ea"/>
                          <a:cs typeface="+mn-cs"/>
                        </a:rPr>
                      </a:br>
                      <a:r>
                        <a:rPr lang="en-GB" sz="1400" b="0" kern="1200" dirty="0">
                          <a:solidFill>
                            <a:schemeClr val="tx1"/>
                          </a:solidFill>
                          <a:latin typeface="Segoe UI"/>
                          <a:ea typeface="+mn-ea"/>
                          <a:cs typeface="+mn-cs"/>
                        </a:rPr>
                        <a:t>Enforced by Azure Policy in platform</a:t>
                      </a:r>
                    </a:p>
                  </a:txBody>
                  <a:tcPr marL="93260" marR="91427" marT="46630" marB="46630" anchor="ctr">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0594924"/>
                  </a:ext>
                </a:extLst>
              </a:tr>
              <a:tr h="824292">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rtl="0" eaLnBrk="1" fontAlgn="auto" latinLnBrk="0" hangingPunct="1">
                        <a:lnSpc>
                          <a:spcPct val="100000"/>
                        </a:lnSpc>
                        <a:spcBef>
                          <a:spcPts val="0"/>
                        </a:spcBef>
                        <a:spcAft>
                          <a:spcPts val="0"/>
                        </a:spcAft>
                        <a:buFontTx/>
                        <a:buNone/>
                      </a:pPr>
                      <a:r>
                        <a:rPr lang="en-US" sz="1400" kern="1200" dirty="0">
                          <a:solidFill>
                            <a:schemeClr val="tx1"/>
                          </a:solidFill>
                          <a:latin typeface="Segoe UI"/>
                          <a:ea typeface="+mn-ea"/>
                          <a:cs typeface="+mn-cs"/>
                        </a:rPr>
                        <a:t>Azure Engineering &amp;</a:t>
                      </a:r>
                      <a:br>
                        <a:rPr lang="en-US" sz="1400" kern="1200" dirty="0">
                          <a:solidFill>
                            <a:schemeClr val="tx1"/>
                          </a:solidFill>
                          <a:latin typeface="Segoe UI"/>
                          <a:ea typeface="+mn-ea"/>
                          <a:cs typeface="+mn-cs"/>
                        </a:rPr>
                      </a:br>
                      <a:r>
                        <a:rPr lang="en-US" sz="1400" kern="1200" dirty="0">
                          <a:solidFill>
                            <a:schemeClr val="tx1"/>
                          </a:solidFill>
                          <a:latin typeface="Segoe UI"/>
                          <a:ea typeface="+mn-ea"/>
                          <a:cs typeface="+mn-cs"/>
                        </a:rPr>
                        <a:t>platform roadmap aligned</a:t>
                      </a:r>
                      <a:endParaRPr lang="en-US" sz="1400" dirty="0">
                        <a:solidFill>
                          <a:schemeClr val="tx1"/>
                        </a:solidFill>
                        <a:latin typeface="+mn-lt"/>
                      </a:endParaRPr>
                    </a:p>
                  </a:txBody>
                  <a:tcPr marL="93260" marR="91427" marT="46630" marB="46630" anchor="ctr">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0945168"/>
                  </a:ext>
                </a:extLst>
              </a:tr>
            </a:tbl>
          </a:graphicData>
        </a:graphic>
      </p:graphicFrame>
      <p:grpSp>
        <p:nvGrpSpPr>
          <p:cNvPr id="34" name="Group 33">
            <a:extLst>
              <a:ext uri="{FF2B5EF4-FFF2-40B4-BE49-F238E27FC236}">
                <a16:creationId xmlns:a16="http://schemas.microsoft.com/office/drawing/2014/main" id="{BD44CA9D-86F8-4224-841C-9E1FF25D911F}"/>
              </a:ext>
            </a:extLst>
          </p:cNvPr>
          <p:cNvGrpSpPr/>
          <p:nvPr/>
        </p:nvGrpSpPr>
        <p:grpSpPr>
          <a:xfrm>
            <a:off x="3963081" y="1674591"/>
            <a:ext cx="429176" cy="419658"/>
            <a:chOff x="598175" y="2090258"/>
            <a:chExt cx="420799" cy="411467"/>
          </a:xfrm>
        </p:grpSpPr>
        <p:sp>
          <p:nvSpPr>
            <p:cNvPr id="31" name="Oval 30">
              <a:extLst>
                <a:ext uri="{FF2B5EF4-FFF2-40B4-BE49-F238E27FC236}">
                  <a16:creationId xmlns:a16="http://schemas.microsoft.com/office/drawing/2014/main" id="{9FC226DB-AC91-4CC7-A978-F7A53749EDE1}"/>
                </a:ext>
              </a:extLst>
            </p:cNvPr>
            <p:cNvSpPr/>
            <p:nvPr/>
          </p:nvSpPr>
          <p:spPr>
            <a:xfrm>
              <a:off x="607507" y="2090258"/>
              <a:ext cx="411467" cy="411467"/>
            </a:xfrm>
            <a:prstGeom prst="ellipse">
              <a:avLst/>
            </a:prstGeom>
            <a:solidFill>
              <a:schemeClr val="tx2">
                <a:alpha val="9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46083" rIns="0" bIns="186521" numCol="1" spcCol="0" rtlCol="0" fromWordArt="0" anchor="ctr" anchorCtr="0" forceAA="0" compatLnSpc="1">
              <a:prstTxWarp prst="textNoShape">
                <a:avLst/>
              </a:prstTxWarp>
              <a:noAutofit/>
            </a:bodyPr>
            <a:lstStyle/>
            <a:p>
              <a:pPr algn="ctr" defTabSz="932597">
                <a:spcBef>
                  <a:spcPts val="1224"/>
                </a:spcBef>
              </a:pPr>
              <a:endParaRPr lang="en-US" sz="1428">
                <a:solidFill>
                  <a:prstClr val="white"/>
                </a:solidFill>
                <a:latin typeface="Calibri" panose="020F0502020204030204"/>
              </a:endParaRPr>
            </a:p>
          </p:txBody>
        </p:sp>
        <p:sp>
          <p:nvSpPr>
            <p:cNvPr id="33" name="Rectangle 32">
              <a:extLst>
                <a:ext uri="{FF2B5EF4-FFF2-40B4-BE49-F238E27FC236}">
                  <a16:creationId xmlns:a16="http://schemas.microsoft.com/office/drawing/2014/main" id="{EF27A2B3-CB4D-4EDF-AB04-FE5A5C6A3EB7}"/>
                </a:ext>
              </a:extLst>
            </p:cNvPr>
            <p:cNvSpPr/>
            <p:nvPr/>
          </p:nvSpPr>
          <p:spPr>
            <a:xfrm>
              <a:off x="598175" y="2114526"/>
              <a:ext cx="411468" cy="374846"/>
            </a:xfrm>
            <a:prstGeom prst="rect">
              <a:avLst/>
            </a:prstGeom>
          </p:spPr>
          <p:txBody>
            <a:bodyPr wrap="square" anchor="ctr">
              <a:spAutoFit/>
            </a:bodyPr>
            <a:lstStyle/>
            <a:p>
              <a:pPr algn="ctr" defTabSz="1269368">
                <a:lnSpc>
                  <a:spcPct val="90000"/>
                </a:lnSpc>
                <a:spcBef>
                  <a:spcPct val="0"/>
                </a:spcBef>
                <a:spcAft>
                  <a:spcPct val="35000"/>
                </a:spcAft>
                <a:defRPr/>
              </a:pPr>
              <a:r>
                <a:rPr lang="en-US" sz="2040" dirty="0">
                  <a:solidFill>
                    <a:prstClr val="white"/>
                  </a:solidFill>
                  <a:latin typeface="Calibri Light" panose="020F0302020204030204"/>
                </a:rPr>
                <a:t>1</a:t>
              </a:r>
            </a:p>
          </p:txBody>
        </p:sp>
      </p:grpSp>
      <p:grpSp>
        <p:nvGrpSpPr>
          <p:cNvPr id="41" name="Group 40">
            <a:extLst>
              <a:ext uri="{FF2B5EF4-FFF2-40B4-BE49-F238E27FC236}">
                <a16:creationId xmlns:a16="http://schemas.microsoft.com/office/drawing/2014/main" id="{1F042FAA-AE74-4779-8531-17CA4DA129C7}"/>
              </a:ext>
            </a:extLst>
          </p:cNvPr>
          <p:cNvGrpSpPr/>
          <p:nvPr/>
        </p:nvGrpSpPr>
        <p:grpSpPr>
          <a:xfrm>
            <a:off x="8045598" y="1674591"/>
            <a:ext cx="419659" cy="419658"/>
            <a:chOff x="607506" y="2090258"/>
            <a:chExt cx="411468" cy="411467"/>
          </a:xfrm>
        </p:grpSpPr>
        <p:sp>
          <p:nvSpPr>
            <p:cNvPr id="39" name="Oval 38">
              <a:extLst>
                <a:ext uri="{FF2B5EF4-FFF2-40B4-BE49-F238E27FC236}">
                  <a16:creationId xmlns:a16="http://schemas.microsoft.com/office/drawing/2014/main" id="{E3184F05-46C3-492E-9517-5E837A5B42CD}"/>
                </a:ext>
              </a:extLst>
            </p:cNvPr>
            <p:cNvSpPr/>
            <p:nvPr/>
          </p:nvSpPr>
          <p:spPr>
            <a:xfrm>
              <a:off x="607507" y="2090258"/>
              <a:ext cx="411467" cy="411467"/>
            </a:xfrm>
            <a:prstGeom prst="ellipse">
              <a:avLst/>
            </a:prstGeom>
            <a:solidFill>
              <a:schemeClr val="tx2">
                <a:alpha val="9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46083" rIns="0" bIns="186521" numCol="1" spcCol="0" rtlCol="0" fromWordArt="0" anchor="ctr" anchorCtr="0" forceAA="0" compatLnSpc="1">
              <a:prstTxWarp prst="textNoShape">
                <a:avLst/>
              </a:prstTxWarp>
              <a:noAutofit/>
            </a:bodyPr>
            <a:lstStyle/>
            <a:p>
              <a:pPr algn="ctr" defTabSz="932597">
                <a:spcBef>
                  <a:spcPts val="1224"/>
                </a:spcBef>
              </a:pPr>
              <a:endParaRPr lang="en-US" sz="1428">
                <a:solidFill>
                  <a:prstClr val="white"/>
                </a:solidFill>
                <a:latin typeface="Calibri" panose="020F0502020204030204"/>
              </a:endParaRPr>
            </a:p>
          </p:txBody>
        </p:sp>
        <p:sp>
          <p:nvSpPr>
            <p:cNvPr id="40" name="Rectangle 39">
              <a:extLst>
                <a:ext uri="{FF2B5EF4-FFF2-40B4-BE49-F238E27FC236}">
                  <a16:creationId xmlns:a16="http://schemas.microsoft.com/office/drawing/2014/main" id="{52C0ECC3-73AE-4FB9-9472-E031453EB947}"/>
                </a:ext>
              </a:extLst>
            </p:cNvPr>
            <p:cNvSpPr/>
            <p:nvPr/>
          </p:nvSpPr>
          <p:spPr>
            <a:xfrm>
              <a:off x="607506" y="2114526"/>
              <a:ext cx="411468" cy="374846"/>
            </a:xfrm>
            <a:prstGeom prst="rect">
              <a:avLst/>
            </a:prstGeom>
          </p:spPr>
          <p:txBody>
            <a:bodyPr wrap="square" anchor="ctr">
              <a:spAutoFit/>
            </a:bodyPr>
            <a:lstStyle/>
            <a:p>
              <a:pPr algn="ctr" defTabSz="1269368">
                <a:lnSpc>
                  <a:spcPct val="90000"/>
                </a:lnSpc>
                <a:spcBef>
                  <a:spcPct val="0"/>
                </a:spcBef>
                <a:spcAft>
                  <a:spcPct val="35000"/>
                </a:spcAft>
                <a:defRPr/>
              </a:pPr>
              <a:r>
                <a:rPr lang="en-US" sz="2040" dirty="0">
                  <a:solidFill>
                    <a:prstClr val="white"/>
                  </a:solidFill>
                  <a:latin typeface="Calibri Light" panose="020F0302020204030204"/>
                </a:rPr>
                <a:t>2</a:t>
              </a:r>
            </a:p>
          </p:txBody>
        </p:sp>
      </p:grpSp>
      <p:sp>
        <p:nvSpPr>
          <p:cNvPr id="43" name="Book_2" title="Icon of a book and a pencil">
            <a:extLst>
              <a:ext uri="{FF2B5EF4-FFF2-40B4-BE49-F238E27FC236}">
                <a16:creationId xmlns:a16="http://schemas.microsoft.com/office/drawing/2014/main" id="{03A4DE87-00F7-44B8-B63A-6739E0CCC6D3}"/>
              </a:ext>
            </a:extLst>
          </p:cNvPr>
          <p:cNvSpPr>
            <a:spLocks noChangeAspect="1" noEditPoints="1"/>
          </p:cNvSpPr>
          <p:nvPr/>
        </p:nvSpPr>
        <p:spPr bwMode="auto">
          <a:xfrm>
            <a:off x="810247" y="2573508"/>
            <a:ext cx="408611" cy="372988"/>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97">
              <a:defRPr/>
            </a:pPr>
            <a:endParaRPr lang="en-US" sz="1873">
              <a:solidFill>
                <a:srgbClr val="434343"/>
              </a:solidFill>
              <a:latin typeface="Segoe UI"/>
            </a:endParaRPr>
          </a:p>
        </p:txBody>
      </p:sp>
      <p:sp>
        <p:nvSpPr>
          <p:cNvPr id="44" name="Rectangle 43">
            <a:extLst>
              <a:ext uri="{FF2B5EF4-FFF2-40B4-BE49-F238E27FC236}">
                <a16:creationId xmlns:a16="http://schemas.microsoft.com/office/drawing/2014/main" id="{ACB9DA1C-95F0-4945-A778-38287D7B9B66}"/>
              </a:ext>
            </a:extLst>
          </p:cNvPr>
          <p:cNvSpPr/>
          <p:nvPr/>
        </p:nvSpPr>
        <p:spPr>
          <a:xfrm>
            <a:off x="1362912" y="2467105"/>
            <a:ext cx="2583694" cy="612765"/>
          </a:xfrm>
          <a:prstGeom prst="rect">
            <a:avLst/>
          </a:prstGeom>
        </p:spPr>
        <p:txBody>
          <a:bodyPr wrap="square">
            <a:spAutoFit/>
          </a:bodyPr>
          <a:lstStyle/>
          <a:p>
            <a:pPr defTabSz="931935" fontAlgn="base">
              <a:lnSpc>
                <a:spcPct val="90000"/>
              </a:lnSpc>
              <a:spcBef>
                <a:spcPct val="0"/>
              </a:spcBef>
              <a:spcAft>
                <a:spcPct val="0"/>
              </a:spcAft>
              <a:defRPr/>
            </a:pPr>
            <a:r>
              <a:rPr lang="en-US" sz="1836" kern="0" dirty="0">
                <a:solidFill>
                  <a:srgbClr val="FFFFFF"/>
                </a:solidFill>
                <a:latin typeface="Calibri" panose="020F0502020204030204"/>
              </a:rPr>
              <a:t>Git -&gt; Clone -&gt; </a:t>
            </a:r>
            <a:br>
              <a:rPr lang="en-US" sz="1836" kern="0" dirty="0">
                <a:solidFill>
                  <a:srgbClr val="FFFFFF"/>
                </a:solidFill>
                <a:latin typeface="Calibri" panose="020F0502020204030204"/>
              </a:rPr>
            </a:br>
            <a:r>
              <a:rPr lang="en-US" sz="1836" kern="0" dirty="0">
                <a:solidFill>
                  <a:srgbClr val="FFFFFF"/>
                </a:solidFill>
                <a:latin typeface="Calibri" panose="020F0502020204030204"/>
              </a:rPr>
              <a:t>Azure / Enterprise-scale</a:t>
            </a:r>
          </a:p>
        </p:txBody>
      </p:sp>
      <p:sp>
        <p:nvSpPr>
          <p:cNvPr id="47" name="3D" title="Icon of a 3D box with square points on each corner">
            <a:extLst>
              <a:ext uri="{FF2B5EF4-FFF2-40B4-BE49-F238E27FC236}">
                <a16:creationId xmlns:a16="http://schemas.microsoft.com/office/drawing/2014/main" id="{EB61DD5C-694C-4730-B189-66588234C6B4}"/>
              </a:ext>
            </a:extLst>
          </p:cNvPr>
          <p:cNvSpPr>
            <a:spLocks noChangeAspect="1" noEditPoints="1"/>
          </p:cNvSpPr>
          <p:nvPr/>
        </p:nvSpPr>
        <p:spPr bwMode="auto">
          <a:xfrm>
            <a:off x="4529045" y="2545054"/>
            <a:ext cx="348820" cy="37298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97">
              <a:defRPr/>
            </a:pPr>
            <a:endParaRPr lang="en-US" sz="1873">
              <a:solidFill>
                <a:srgbClr val="434343"/>
              </a:solidFill>
              <a:latin typeface="Segoe UI"/>
            </a:endParaRPr>
          </a:p>
        </p:txBody>
      </p:sp>
      <p:sp>
        <p:nvSpPr>
          <p:cNvPr id="48" name="Rectangle 47">
            <a:extLst>
              <a:ext uri="{FF2B5EF4-FFF2-40B4-BE49-F238E27FC236}">
                <a16:creationId xmlns:a16="http://schemas.microsoft.com/office/drawing/2014/main" id="{9A5C47AA-0A31-4099-9A10-42FA8CC215F3}"/>
              </a:ext>
            </a:extLst>
          </p:cNvPr>
          <p:cNvSpPr/>
          <p:nvPr/>
        </p:nvSpPr>
        <p:spPr>
          <a:xfrm>
            <a:off x="4992879" y="2374095"/>
            <a:ext cx="3085130" cy="785741"/>
          </a:xfrm>
          <a:prstGeom prst="rect">
            <a:avLst/>
          </a:prstGeom>
          <a:noFill/>
        </p:spPr>
        <p:txBody>
          <a:bodyPr wrap="square">
            <a:spAutoFit/>
          </a:bodyPr>
          <a:lstStyle/>
          <a:p>
            <a:pPr defTabSz="931935" fontAlgn="base">
              <a:lnSpc>
                <a:spcPct val="90000"/>
              </a:lnSpc>
              <a:spcBef>
                <a:spcPct val="0"/>
              </a:spcBef>
              <a:spcAft>
                <a:spcPct val="0"/>
              </a:spcAft>
              <a:defRPr/>
            </a:pPr>
            <a:r>
              <a:rPr lang="en-US" sz="1632" kern="0" dirty="0">
                <a:solidFill>
                  <a:srgbClr val="FFFFFF"/>
                </a:solidFill>
                <a:latin typeface="Calibri" panose="020F0502020204030204"/>
              </a:rPr>
              <a:t>ARM as orchestrator to declare Goal-state at all 4 scopes:</a:t>
            </a:r>
            <a:r>
              <a:rPr lang="en-US" sz="1632" kern="0" dirty="0">
                <a:solidFill>
                  <a:srgbClr val="FFFFFF"/>
                </a:solidFill>
                <a:latin typeface="Calibri" panose="020F0502020204030204"/>
                <a:cs typeface="Segoe UI"/>
              </a:rPr>
              <a:t> </a:t>
            </a:r>
            <a:r>
              <a:rPr lang="en-US" sz="1632" kern="0" dirty="0">
                <a:solidFill>
                  <a:srgbClr val="FFFFFF"/>
                </a:solidFill>
                <a:latin typeface="Calibri" panose="020F0502020204030204"/>
              </a:rPr>
              <a:t>Tenant &gt; MGs &gt; Subs &gt; RGs</a:t>
            </a:r>
            <a:endParaRPr lang="en-US" sz="1632" kern="0" dirty="0">
              <a:solidFill>
                <a:srgbClr val="FFFFFF"/>
              </a:solidFill>
              <a:latin typeface="Calibri" panose="020F0502020204030204"/>
              <a:cs typeface="Segoe UI"/>
            </a:endParaRPr>
          </a:p>
        </p:txBody>
      </p:sp>
      <p:sp>
        <p:nvSpPr>
          <p:cNvPr id="50" name="magnify" title="Icon of a magnifying glass">
            <a:extLst>
              <a:ext uri="{FF2B5EF4-FFF2-40B4-BE49-F238E27FC236}">
                <a16:creationId xmlns:a16="http://schemas.microsoft.com/office/drawing/2014/main" id="{8C90DF05-6D31-48E7-BEFE-70A068B8D686}"/>
              </a:ext>
            </a:extLst>
          </p:cNvPr>
          <p:cNvSpPr>
            <a:spLocks noChangeAspect="1" noEditPoints="1"/>
          </p:cNvSpPr>
          <p:nvPr/>
        </p:nvSpPr>
        <p:spPr bwMode="auto">
          <a:xfrm flipH="1">
            <a:off x="8555584" y="2545054"/>
            <a:ext cx="380255" cy="37298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97">
              <a:defRPr/>
            </a:pPr>
            <a:endParaRPr lang="en-US" sz="1873">
              <a:solidFill>
                <a:srgbClr val="434343"/>
              </a:solidFill>
              <a:latin typeface="Segoe UI"/>
            </a:endParaRPr>
          </a:p>
        </p:txBody>
      </p:sp>
      <p:sp>
        <p:nvSpPr>
          <p:cNvPr id="51" name="Rectangle 50">
            <a:extLst>
              <a:ext uri="{FF2B5EF4-FFF2-40B4-BE49-F238E27FC236}">
                <a16:creationId xmlns:a16="http://schemas.microsoft.com/office/drawing/2014/main" id="{599FFB89-F929-4970-BA6F-17337D62E4AC}"/>
              </a:ext>
            </a:extLst>
          </p:cNvPr>
          <p:cNvSpPr/>
          <p:nvPr/>
        </p:nvSpPr>
        <p:spPr>
          <a:xfrm>
            <a:off x="9171661" y="2359690"/>
            <a:ext cx="2587416" cy="785741"/>
          </a:xfrm>
          <a:prstGeom prst="rect">
            <a:avLst/>
          </a:prstGeom>
        </p:spPr>
        <p:txBody>
          <a:bodyPr wrap="square">
            <a:spAutoFit/>
          </a:bodyPr>
          <a:lstStyle/>
          <a:p>
            <a:pPr defTabSz="931935" fontAlgn="base">
              <a:lnSpc>
                <a:spcPct val="90000"/>
              </a:lnSpc>
              <a:spcBef>
                <a:spcPct val="0"/>
              </a:spcBef>
              <a:spcAft>
                <a:spcPct val="0"/>
              </a:spcAft>
              <a:defRPr/>
            </a:pPr>
            <a:r>
              <a:rPr lang="en-US" sz="1632" kern="0" dirty="0">
                <a:solidFill>
                  <a:srgbClr val="FFFFFF"/>
                </a:solidFill>
                <a:latin typeface="Calibri" panose="020F0502020204030204"/>
              </a:rPr>
              <a:t>Configuration,</a:t>
            </a:r>
            <a:br>
              <a:rPr lang="en-US" sz="1632" kern="0" dirty="0">
                <a:solidFill>
                  <a:srgbClr val="FFFFFF"/>
                </a:solidFill>
                <a:latin typeface="Calibri" panose="020F0502020204030204"/>
              </a:rPr>
            </a:br>
            <a:r>
              <a:rPr lang="en-US" sz="1632" kern="0" dirty="0">
                <a:solidFill>
                  <a:srgbClr val="FFFFFF"/>
                </a:solidFill>
                <a:latin typeface="Calibri" panose="020F0502020204030204"/>
              </a:rPr>
              <a:t>Drift Detection,</a:t>
            </a:r>
            <a:br>
              <a:rPr lang="en-US" sz="1632" kern="0" dirty="0">
                <a:solidFill>
                  <a:srgbClr val="FFFFFF"/>
                </a:solidFill>
                <a:latin typeface="Calibri" panose="020F0502020204030204"/>
              </a:rPr>
            </a:br>
            <a:r>
              <a:rPr lang="en-US" sz="1632" kern="0" dirty="0">
                <a:solidFill>
                  <a:srgbClr val="FFFFFF"/>
                </a:solidFill>
                <a:latin typeface="Calibri" panose="020F0502020204030204"/>
              </a:rPr>
              <a:t>&amp; Reconciliation</a:t>
            </a:r>
          </a:p>
        </p:txBody>
      </p:sp>
      <p:graphicFrame>
        <p:nvGraphicFramePr>
          <p:cNvPr id="55" name="Table 54">
            <a:extLst>
              <a:ext uri="{FF2B5EF4-FFF2-40B4-BE49-F238E27FC236}">
                <a16:creationId xmlns:a16="http://schemas.microsoft.com/office/drawing/2014/main" id="{2E97D92A-5EAE-4CD5-B736-63F5C326B613}"/>
              </a:ext>
            </a:extLst>
          </p:cNvPr>
          <p:cNvGraphicFramePr>
            <a:graphicFrameLocks noGrp="1"/>
          </p:cNvGraphicFramePr>
          <p:nvPr>
            <p:extLst>
              <p:ext uri="{D42A27DB-BD31-4B8C-83A1-F6EECF244321}">
                <p14:modId xmlns:p14="http://schemas.microsoft.com/office/powerpoint/2010/main" val="187210567"/>
              </p:ext>
            </p:extLst>
          </p:nvPr>
        </p:nvGraphicFramePr>
        <p:xfrm>
          <a:off x="8371645" y="3230353"/>
          <a:ext cx="3463963" cy="3296105"/>
        </p:xfrm>
        <a:graphic>
          <a:graphicData uri="http://schemas.openxmlformats.org/drawingml/2006/table">
            <a:tbl>
              <a:tblPr firstRow="1" bandRow="1"/>
              <a:tblGrid>
                <a:gridCol w="3463963">
                  <a:extLst>
                    <a:ext uri="{9D8B030D-6E8A-4147-A177-3AD203B41FA5}">
                      <a16:colId xmlns:a16="http://schemas.microsoft.com/office/drawing/2014/main" val="2878942626"/>
                    </a:ext>
                  </a:extLst>
                </a:gridCol>
              </a:tblGrid>
              <a:tr h="815348">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GB" sz="1400" b="1" dirty="0">
                          <a:solidFill>
                            <a:schemeClr val="tx1"/>
                          </a:solidFill>
                          <a:latin typeface="+mn-lt"/>
                        </a:rPr>
                        <a:t>Azure-Native</a:t>
                      </a:r>
                      <a:br>
                        <a:rPr lang="en-GB" sz="1400" b="1" dirty="0">
                          <a:solidFill>
                            <a:schemeClr val="tx1"/>
                          </a:solidFill>
                          <a:latin typeface="+mn-lt"/>
                        </a:rPr>
                      </a:br>
                      <a:r>
                        <a:rPr lang="en-GB" sz="1400" b="1" dirty="0">
                          <a:solidFill>
                            <a:schemeClr val="tx1"/>
                          </a:solidFill>
                          <a:latin typeface="+mn-lt"/>
                        </a:rPr>
                        <a:t>immutable configuration in Git</a:t>
                      </a:r>
                    </a:p>
                  </a:txBody>
                  <a:tcPr marL="93260" marR="93260" marT="46630" marB="46630" anchor="ctr">
                    <a:lnL w="12700" cmpd="sng">
                      <a:noFill/>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8942793"/>
                  </a:ext>
                </a:extLst>
              </a:tr>
              <a:tr h="83780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Segoe UI"/>
                          <a:ea typeface="+mn-ea"/>
                          <a:cs typeface="+mn-cs"/>
                        </a:rPr>
                        <a:t>Native platform capabilities</a:t>
                      </a:r>
                      <a:r>
                        <a:rPr lang="en-US" sz="1400" kern="1200" baseline="0" dirty="0">
                          <a:solidFill>
                            <a:schemeClr val="tx1"/>
                          </a:solidFill>
                          <a:latin typeface="Segoe UI"/>
                          <a:ea typeface="+mn-ea"/>
                          <a:cs typeface="+mn-cs"/>
                        </a:rPr>
                        <a:t> for what-if, rollback, rollforward &amp; complete mode</a:t>
                      </a:r>
                    </a:p>
                  </a:txBody>
                  <a:tcPr marL="93260" marR="93260" marT="46630" marB="46630" anchor="ctr">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5747994"/>
                  </a:ext>
                </a:extLst>
              </a:tr>
              <a:tr h="82760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kern="1200" dirty="0">
                          <a:solidFill>
                            <a:schemeClr val="tx1"/>
                          </a:solidFill>
                          <a:latin typeface="Segoe UI"/>
                          <a:ea typeface="+mn-ea"/>
                          <a:cs typeface="+mn-cs"/>
                        </a:rPr>
                        <a:t>Inclusive of DevOps (Git)</a:t>
                      </a:r>
                      <a:br>
                        <a:rPr lang="en-GB" sz="1400" b="0" kern="1200" dirty="0">
                          <a:solidFill>
                            <a:schemeClr val="tx1"/>
                          </a:solidFill>
                          <a:latin typeface="Segoe UI"/>
                          <a:ea typeface="+mn-ea"/>
                          <a:cs typeface="+mn-cs"/>
                        </a:rPr>
                      </a:br>
                      <a:r>
                        <a:rPr lang="en-GB" sz="1400" b="0" kern="1200" dirty="0">
                          <a:solidFill>
                            <a:schemeClr val="tx1"/>
                          </a:solidFill>
                          <a:latin typeface="Segoe UI"/>
                          <a:ea typeface="+mn-ea"/>
                          <a:cs typeface="+mn-cs"/>
                        </a:rPr>
                        <a:t>&amp; ITPros (Portal)</a:t>
                      </a:r>
                    </a:p>
                  </a:txBody>
                  <a:tcPr marL="93260" marR="93260" marT="46630" marB="46630" anchor="ctr">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0594924"/>
                  </a:ext>
                </a:extLst>
              </a:tr>
              <a:tr h="81534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1400" dirty="0">
                          <a:solidFill>
                            <a:schemeClr val="tx1"/>
                          </a:solidFill>
                          <a:latin typeface="+mn-lt"/>
                        </a:rPr>
                        <a:t>Consistent export of all resources</a:t>
                      </a:r>
                      <a:br>
                        <a:rPr lang="en-US" sz="1400" dirty="0">
                          <a:solidFill>
                            <a:schemeClr val="tx1"/>
                          </a:solidFill>
                          <a:latin typeface="+mn-lt"/>
                        </a:rPr>
                      </a:br>
                      <a:r>
                        <a:rPr lang="en-US" sz="1400" dirty="0">
                          <a:solidFill>
                            <a:schemeClr val="tx1"/>
                          </a:solidFill>
                          <a:latin typeface="+mn-lt"/>
                        </a:rPr>
                        <a:t>at all scopes across the tenant</a:t>
                      </a:r>
                      <a:br>
                        <a:rPr lang="en-US" sz="1400" dirty="0">
                          <a:solidFill>
                            <a:schemeClr val="tx1"/>
                          </a:solidFill>
                          <a:latin typeface="+mn-lt"/>
                        </a:rPr>
                      </a:br>
                      <a:r>
                        <a:rPr lang="en-US" sz="1400" dirty="0">
                          <a:solidFill>
                            <a:schemeClr val="tx1"/>
                          </a:solidFill>
                          <a:latin typeface="+mn-lt"/>
                        </a:rPr>
                        <a:t>with implicit dependencies</a:t>
                      </a:r>
                    </a:p>
                  </a:txBody>
                  <a:tcPr marL="93260" marR="93260" marT="46630" marB="46630" anchor="ctr">
                    <a:lnL w="12700" cmpd="sng">
                      <a:noFill/>
                    </a:lnL>
                    <a:lnR w="3175"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0945168"/>
                  </a:ext>
                </a:extLst>
              </a:tr>
            </a:tbl>
          </a:graphicData>
        </a:graphic>
      </p:graphicFrame>
    </p:spTree>
    <p:custDataLst>
      <p:tags r:id="rId1"/>
    </p:custDataLst>
    <p:extLst>
      <p:ext uri="{BB962C8B-B14F-4D97-AF65-F5344CB8AC3E}">
        <p14:creationId xmlns:p14="http://schemas.microsoft.com/office/powerpoint/2010/main" val="2791075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par>
                                <p:cTn id="8" presetID="22" presetClass="entr" presetSubtype="1" fill="hold" nodeType="withEffect">
                                  <p:stCondLst>
                                    <p:cond delay="50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1000"/>
                                        <p:tgtEl>
                                          <p:spTgt spid="17"/>
                                        </p:tgtEl>
                                      </p:cBhvr>
                                    </p:animEffect>
                                  </p:childTnLst>
                                </p:cTn>
                              </p:par>
                              <p:par>
                                <p:cTn id="11" presetID="22" presetClass="entr" presetSubtype="1" fill="hold" nodeType="withEffect">
                                  <p:stCondLst>
                                    <p:cond delay="500"/>
                                  </p:stCondLst>
                                  <p:childTnLst>
                                    <p:set>
                                      <p:cBhvr>
                                        <p:cTn id="12" dur="1" fill="hold">
                                          <p:stCondLst>
                                            <p:cond delay="0"/>
                                          </p:stCondLst>
                                        </p:cTn>
                                        <p:tgtEl>
                                          <p:spTgt spid="55"/>
                                        </p:tgtEl>
                                        <p:attrNameLst>
                                          <p:attrName>style.visibility</p:attrName>
                                        </p:attrNameLst>
                                      </p:cBhvr>
                                      <p:to>
                                        <p:strVal val="visible"/>
                                      </p:to>
                                    </p:set>
                                    <p:animEffect transition="in" filter="wipe(up)">
                                      <p:cBhvr>
                                        <p:cTn id="13"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7AF2F10C-169C-4BF3-8FDC-F0A3DFE0814B}"/>
              </a:ext>
            </a:extLst>
          </p:cNvPr>
          <p:cNvSpPr/>
          <p:nvPr/>
        </p:nvSpPr>
        <p:spPr bwMode="auto">
          <a:xfrm>
            <a:off x="-882" y="1843407"/>
            <a:ext cx="12436475" cy="307703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A22F9781-8C77-4FA5-B1AD-3A31FAF0BA5D}"/>
              </a:ext>
            </a:extLst>
          </p:cNvPr>
          <p:cNvSpPr/>
          <p:nvPr/>
        </p:nvSpPr>
        <p:spPr>
          <a:xfrm>
            <a:off x="8241199" y="1246647"/>
            <a:ext cx="4129701" cy="5634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3" name="Trapezoid 2">
            <a:extLst>
              <a:ext uri="{FF2B5EF4-FFF2-40B4-BE49-F238E27FC236}">
                <a16:creationId xmlns:a16="http://schemas.microsoft.com/office/drawing/2014/main" id="{91300CB8-779E-49E7-8612-1E852546ACF0}"/>
              </a:ext>
            </a:extLst>
          </p:cNvPr>
          <p:cNvSpPr/>
          <p:nvPr/>
        </p:nvSpPr>
        <p:spPr>
          <a:xfrm rot="10800000">
            <a:off x="65576" y="1246646"/>
            <a:ext cx="3473365" cy="5254985"/>
          </a:xfrm>
          <a:prstGeom prst="trapezoid">
            <a:avLst/>
          </a:prstGeom>
          <a:solidFill>
            <a:schemeClr val="tx1">
              <a:lumMod val="40000"/>
              <a:lumOff val="6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55" name="Rectangle 54">
            <a:extLst>
              <a:ext uri="{FF2B5EF4-FFF2-40B4-BE49-F238E27FC236}">
                <a16:creationId xmlns:a16="http://schemas.microsoft.com/office/drawing/2014/main" id="{1D365175-737E-40B5-8E86-178C3812EBBE}"/>
              </a:ext>
            </a:extLst>
          </p:cNvPr>
          <p:cNvSpPr/>
          <p:nvPr/>
        </p:nvSpPr>
        <p:spPr>
          <a:xfrm>
            <a:off x="295713" y="563166"/>
            <a:ext cx="2930044" cy="589281"/>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Semibold" panose="020B0702040204020203" pitchFamily="34" charset="0"/>
                <a:cs typeface="Segoe UI Semibold" panose="020B0702040204020203" pitchFamily="34" charset="0"/>
              </a:rPr>
              <a:t>Hosting Hierarchy </a:t>
            </a:r>
          </a:p>
        </p:txBody>
      </p:sp>
      <p:sp>
        <p:nvSpPr>
          <p:cNvPr id="15" name="Rectangle 14">
            <a:extLst>
              <a:ext uri="{FF2B5EF4-FFF2-40B4-BE49-F238E27FC236}">
                <a16:creationId xmlns:a16="http://schemas.microsoft.com/office/drawing/2014/main" id="{071F178F-3A5D-4BF5-AB48-4CFB26B1FF47}"/>
              </a:ext>
            </a:extLst>
          </p:cNvPr>
          <p:cNvSpPr/>
          <p:nvPr/>
        </p:nvSpPr>
        <p:spPr>
          <a:xfrm>
            <a:off x="393148" y="1418670"/>
            <a:ext cx="2832609" cy="691277"/>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Portfolio</a:t>
            </a:r>
          </a:p>
        </p:txBody>
      </p:sp>
      <p:sp>
        <p:nvSpPr>
          <p:cNvPr id="40" name="Rectangle 39">
            <a:extLst>
              <a:ext uri="{FF2B5EF4-FFF2-40B4-BE49-F238E27FC236}">
                <a16:creationId xmlns:a16="http://schemas.microsoft.com/office/drawing/2014/main" id="{6E3D36BC-AEDD-45E2-9A14-DA4C0DF6A40B}"/>
              </a:ext>
            </a:extLst>
          </p:cNvPr>
          <p:cNvSpPr/>
          <p:nvPr/>
        </p:nvSpPr>
        <p:spPr>
          <a:xfrm>
            <a:off x="3619677" y="1370191"/>
            <a:ext cx="4450496" cy="83934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endParaRPr lang="en-US" sz="1428">
              <a:solidFill>
                <a:srgbClr val="171717"/>
              </a:solidFill>
              <a:latin typeface="Segoe UI" panose="020B0502040204020203" pitchFamily="34" charset="0"/>
              <a:cs typeface="Segoe UI" panose="020B0502040204020203" pitchFamily="34" charset="0"/>
            </a:endParaRPr>
          </a:p>
          <a:p>
            <a:pPr algn="r" defTabSz="932597"/>
            <a:r>
              <a:rPr lang="en-US" sz="1428" dirty="0">
                <a:solidFill>
                  <a:srgbClr val="171717"/>
                </a:solidFill>
                <a:latin typeface="Segoe UI" panose="020B0502040204020203" pitchFamily="34" charset="0"/>
                <a:cs typeface="Segoe UI" panose="020B0502040204020203" pitchFamily="34" charset="0"/>
              </a:rPr>
              <a:t>The collection of </a:t>
            </a:r>
            <a:r>
              <a:rPr lang="en-US" sz="1428" b="1" dirty="0">
                <a:solidFill>
                  <a:srgbClr val="171717"/>
                </a:solidFill>
                <a:latin typeface="Segoe UI" panose="020B0502040204020203" pitchFamily="34" charset="0"/>
                <a:cs typeface="Segoe UI" panose="020B0502040204020203" pitchFamily="34" charset="0"/>
              </a:rPr>
              <a:t>workloads, assets, and supporting resources,</a:t>
            </a:r>
            <a:r>
              <a:rPr lang="en-US" sz="1428" dirty="0">
                <a:solidFill>
                  <a:srgbClr val="171717"/>
                </a:solidFill>
                <a:latin typeface="Segoe UI" panose="020B0502040204020203" pitchFamily="34" charset="0"/>
                <a:cs typeface="Segoe UI" panose="020B0502040204020203" pitchFamily="34" charset="0"/>
              </a:rPr>
              <a:t> and the collection of </a:t>
            </a:r>
            <a:r>
              <a:rPr lang="en-US" sz="1428" b="1" dirty="0">
                <a:solidFill>
                  <a:srgbClr val="171717"/>
                </a:solidFill>
                <a:latin typeface="Segoe UI" panose="020B0502040204020203" pitchFamily="34" charset="0"/>
                <a:cs typeface="Segoe UI" panose="020B0502040204020203" pitchFamily="34" charset="0"/>
              </a:rPr>
              <a:t>projects, people, and processes, </a:t>
            </a:r>
            <a:r>
              <a:rPr lang="en-US" sz="1428" dirty="0">
                <a:solidFill>
                  <a:srgbClr val="171717"/>
                </a:solidFill>
                <a:latin typeface="Segoe UI" panose="020B0502040204020203" pitchFamily="34" charset="0"/>
                <a:cs typeface="Segoe UI" panose="020B0502040204020203" pitchFamily="34" charset="0"/>
              </a:rPr>
              <a:t>make the portfolio</a:t>
            </a:r>
            <a:endParaRPr lang="en-US" sz="1428" dirty="0">
              <a:solidFill>
                <a:srgbClr val="FFFFFF"/>
              </a:solidFill>
              <a:latin typeface="Segoe UI" panose="020B0502040204020203" pitchFamily="34" charset="0"/>
              <a:cs typeface="Segoe UI" panose="020B0502040204020203" pitchFamily="34" charset="0"/>
            </a:endParaRPr>
          </a:p>
          <a:p>
            <a:pPr algn="r" defTabSz="932597"/>
            <a:endParaRPr lang="en-US" sz="1428">
              <a:solidFill>
                <a:srgbClr val="FFFFFF"/>
              </a:solidFill>
              <a:latin typeface="Segoe UI" panose="020B0502040204020203" pitchFamily="34" charset="0"/>
              <a:cs typeface="Segoe UI" panose="020B0502040204020203" pitchFamily="34" charset="0"/>
            </a:endParaRPr>
          </a:p>
        </p:txBody>
      </p:sp>
      <p:sp>
        <p:nvSpPr>
          <p:cNvPr id="2" name="Rectangle: Rounded Corners 1">
            <a:extLst>
              <a:ext uri="{FF2B5EF4-FFF2-40B4-BE49-F238E27FC236}">
                <a16:creationId xmlns:a16="http://schemas.microsoft.com/office/drawing/2014/main" id="{6810BA2D-69D6-4226-A52B-211C12513B8A}"/>
              </a:ext>
            </a:extLst>
          </p:cNvPr>
          <p:cNvSpPr/>
          <p:nvPr/>
        </p:nvSpPr>
        <p:spPr>
          <a:xfrm>
            <a:off x="8401290" y="1370191"/>
            <a:ext cx="1977938" cy="83934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Strategy &amp; Plan</a:t>
            </a:r>
          </a:p>
        </p:txBody>
      </p:sp>
      <p:sp>
        <p:nvSpPr>
          <p:cNvPr id="19" name="Rectangle 18">
            <a:extLst>
              <a:ext uri="{FF2B5EF4-FFF2-40B4-BE49-F238E27FC236}">
                <a16:creationId xmlns:a16="http://schemas.microsoft.com/office/drawing/2014/main" id="{5F2DC130-F94C-4F27-9BBA-F41056419DBD}"/>
              </a:ext>
            </a:extLst>
          </p:cNvPr>
          <p:cNvSpPr/>
          <p:nvPr/>
        </p:nvSpPr>
        <p:spPr>
          <a:xfrm>
            <a:off x="556934" y="2448744"/>
            <a:ext cx="2515931" cy="691277"/>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Cloud Platforms </a:t>
            </a:r>
          </a:p>
        </p:txBody>
      </p:sp>
      <p:sp>
        <p:nvSpPr>
          <p:cNvPr id="48" name="Rectangle 47">
            <a:extLst>
              <a:ext uri="{FF2B5EF4-FFF2-40B4-BE49-F238E27FC236}">
                <a16:creationId xmlns:a16="http://schemas.microsoft.com/office/drawing/2014/main" id="{FED94ADC-9235-4078-9F9E-82ADFADF48DF}"/>
              </a:ext>
            </a:extLst>
          </p:cNvPr>
          <p:cNvSpPr/>
          <p:nvPr/>
        </p:nvSpPr>
        <p:spPr>
          <a:xfrm>
            <a:off x="3619677" y="2448744"/>
            <a:ext cx="4450496" cy="74608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endParaRPr lang="en-US" sz="1428">
              <a:solidFill>
                <a:srgbClr val="171717"/>
              </a:solidFill>
              <a:latin typeface="Segoe UI" panose="020B0502040204020203" pitchFamily="34" charset="0"/>
              <a:cs typeface="Segoe UI" panose="020B0502040204020203" pitchFamily="34" charset="0"/>
            </a:endParaRPr>
          </a:p>
          <a:p>
            <a:pPr algn="r" defTabSz="932597"/>
            <a:r>
              <a:rPr lang="en-US" sz="1428" dirty="0">
                <a:solidFill>
                  <a:srgbClr val="171717"/>
                </a:solidFill>
                <a:latin typeface="Segoe UI" panose="020B0502040204020203" pitchFamily="34" charset="0"/>
                <a:cs typeface="Segoe UI" panose="020B0502040204020203" pitchFamily="34" charset="0"/>
              </a:rPr>
              <a:t>Distinct deployments of the platform foundation, to </a:t>
            </a:r>
            <a:r>
              <a:rPr lang="en-US" sz="1428" b="1" dirty="0">
                <a:solidFill>
                  <a:srgbClr val="171717"/>
                </a:solidFill>
                <a:latin typeface="Segoe UI" panose="020B0502040204020203" pitchFamily="34" charset="0"/>
                <a:cs typeface="Segoe UI" panose="020B0502040204020203" pitchFamily="34" charset="0"/>
              </a:rPr>
              <a:t>govern multiple regions, hybrid solutions, or multi-cloud solutions.</a:t>
            </a:r>
            <a:endParaRPr lang="en-US" sz="1428" b="1" dirty="0">
              <a:solidFill>
                <a:srgbClr val="FFFFFF"/>
              </a:solidFill>
              <a:latin typeface="Segoe UI" panose="020B0502040204020203" pitchFamily="34" charset="0"/>
              <a:cs typeface="Segoe UI" panose="020B0502040204020203" pitchFamily="34" charset="0"/>
            </a:endParaRPr>
          </a:p>
          <a:p>
            <a:pPr algn="r" defTabSz="932597"/>
            <a:endParaRPr lang="en-US" sz="1428">
              <a:solidFill>
                <a:srgbClr val="FFFFFF"/>
              </a:solidFill>
              <a:latin typeface="Segoe UI" panose="020B0502040204020203" pitchFamily="34" charset="0"/>
              <a:cs typeface="Segoe UI" panose="020B0502040204020203" pitchFamily="34" charset="0"/>
            </a:endParaRPr>
          </a:p>
        </p:txBody>
      </p:sp>
      <p:sp>
        <p:nvSpPr>
          <p:cNvPr id="5" name="Rectangle: Rounded Corners 4">
            <a:extLst>
              <a:ext uri="{FF2B5EF4-FFF2-40B4-BE49-F238E27FC236}">
                <a16:creationId xmlns:a16="http://schemas.microsoft.com/office/drawing/2014/main" id="{67F8FA41-FA53-4057-8733-B747C2E254E8}"/>
              </a:ext>
            </a:extLst>
          </p:cNvPr>
          <p:cNvSpPr/>
          <p:nvPr/>
        </p:nvSpPr>
        <p:spPr>
          <a:xfrm>
            <a:off x="8401290" y="2398471"/>
            <a:ext cx="1977938" cy="83934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Govern</a:t>
            </a:r>
          </a:p>
        </p:txBody>
      </p:sp>
      <p:sp>
        <p:nvSpPr>
          <p:cNvPr id="17" name="Rectangle 16">
            <a:extLst>
              <a:ext uri="{FF2B5EF4-FFF2-40B4-BE49-F238E27FC236}">
                <a16:creationId xmlns:a16="http://schemas.microsoft.com/office/drawing/2014/main" id="{C9880880-F333-4079-9DE1-81E5069AFE04}"/>
              </a:ext>
            </a:extLst>
          </p:cNvPr>
          <p:cNvSpPr/>
          <p:nvPr/>
        </p:nvSpPr>
        <p:spPr>
          <a:xfrm>
            <a:off x="751573" y="3477024"/>
            <a:ext cx="2139596" cy="691277"/>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Landing Zones</a:t>
            </a:r>
          </a:p>
        </p:txBody>
      </p:sp>
      <p:sp>
        <p:nvSpPr>
          <p:cNvPr id="50" name="Rectangle 49">
            <a:extLst>
              <a:ext uri="{FF2B5EF4-FFF2-40B4-BE49-F238E27FC236}">
                <a16:creationId xmlns:a16="http://schemas.microsoft.com/office/drawing/2014/main" id="{B24751AF-85E5-43D8-A6EE-DC0EA9AD6B47}"/>
              </a:ext>
            </a:extLst>
          </p:cNvPr>
          <p:cNvSpPr/>
          <p:nvPr/>
        </p:nvSpPr>
        <p:spPr>
          <a:xfrm>
            <a:off x="3619677" y="3467203"/>
            <a:ext cx="4450494" cy="76202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r>
              <a:rPr lang="en-US" sz="1428" b="1" dirty="0">
                <a:solidFill>
                  <a:srgbClr val="171717"/>
                </a:solidFill>
                <a:latin typeface="Segoe UI" panose="020B0502040204020203" pitchFamily="34" charset="0"/>
                <a:cs typeface="Segoe UI" panose="020B0502040204020203" pitchFamily="34" charset="0"/>
              </a:rPr>
              <a:t>Foundational services and features </a:t>
            </a:r>
            <a:r>
              <a:rPr lang="en-US" sz="1428" dirty="0">
                <a:solidFill>
                  <a:srgbClr val="171717"/>
                </a:solidFill>
                <a:latin typeface="Segoe UI" panose="020B0502040204020203" pitchFamily="34" charset="0"/>
                <a:cs typeface="Segoe UI" panose="020B0502040204020203" pitchFamily="34" charset="0"/>
              </a:rPr>
              <a:t>(or shared plumbing) that is required to support one or more workloads.</a:t>
            </a:r>
            <a:endParaRPr lang="en-US" sz="1428" dirty="0">
              <a:solidFill>
                <a:srgbClr val="FFFFFF"/>
              </a:solidFill>
              <a:latin typeface="Segoe UI" panose="020B0502040204020203" pitchFamily="34" charset="0"/>
              <a:cs typeface="Segoe UI" panose="020B0502040204020203" pitchFamily="34" charset="0"/>
            </a:endParaRPr>
          </a:p>
        </p:txBody>
      </p:sp>
      <p:sp>
        <p:nvSpPr>
          <p:cNvPr id="7" name="Rectangle: Rounded Corners 6">
            <a:extLst>
              <a:ext uri="{FF2B5EF4-FFF2-40B4-BE49-F238E27FC236}">
                <a16:creationId xmlns:a16="http://schemas.microsoft.com/office/drawing/2014/main" id="{F484AAD4-BB00-4B73-AD1D-23C32BE4DFAE}"/>
              </a:ext>
            </a:extLst>
          </p:cNvPr>
          <p:cNvSpPr/>
          <p:nvPr/>
        </p:nvSpPr>
        <p:spPr>
          <a:xfrm>
            <a:off x="8401290" y="3428545"/>
            <a:ext cx="1977938" cy="83934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Ready</a:t>
            </a:r>
          </a:p>
        </p:txBody>
      </p:sp>
      <p:sp>
        <p:nvSpPr>
          <p:cNvPr id="21" name="Rectangle 20">
            <a:extLst>
              <a:ext uri="{FF2B5EF4-FFF2-40B4-BE49-F238E27FC236}">
                <a16:creationId xmlns:a16="http://schemas.microsoft.com/office/drawing/2014/main" id="{78686712-79B3-45AB-AB0C-DA8F6BA4958D}"/>
              </a:ext>
            </a:extLst>
          </p:cNvPr>
          <p:cNvSpPr/>
          <p:nvPr/>
        </p:nvSpPr>
        <p:spPr>
          <a:xfrm>
            <a:off x="935774" y="4505304"/>
            <a:ext cx="1783446" cy="691277"/>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Workload</a:t>
            </a:r>
          </a:p>
        </p:txBody>
      </p:sp>
      <p:sp>
        <p:nvSpPr>
          <p:cNvPr id="42" name="Rectangle 41">
            <a:extLst>
              <a:ext uri="{FF2B5EF4-FFF2-40B4-BE49-F238E27FC236}">
                <a16:creationId xmlns:a16="http://schemas.microsoft.com/office/drawing/2014/main" id="{C8A21D08-A64B-4438-9902-B5260EBA237D}"/>
              </a:ext>
            </a:extLst>
          </p:cNvPr>
          <p:cNvSpPr/>
          <p:nvPr/>
        </p:nvSpPr>
        <p:spPr>
          <a:xfrm>
            <a:off x="3619678" y="4476072"/>
            <a:ext cx="4450493" cy="80085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r>
              <a:rPr lang="en-US" sz="1428" dirty="0">
                <a:solidFill>
                  <a:srgbClr val="171717"/>
                </a:solidFill>
                <a:latin typeface="Segoe UI" panose="020B0502040204020203" pitchFamily="34" charset="0"/>
                <a:cs typeface="Segoe UI" panose="020B0502040204020203" pitchFamily="34" charset="0"/>
              </a:rPr>
              <a:t>Workload is a </a:t>
            </a:r>
            <a:r>
              <a:rPr lang="en-US" sz="1428" b="1" dirty="0">
                <a:solidFill>
                  <a:srgbClr val="171717"/>
                </a:solidFill>
                <a:latin typeface="Segoe UI" panose="020B0502040204020203" pitchFamily="34" charset="0"/>
                <a:cs typeface="Segoe UI" panose="020B0502040204020203" pitchFamily="34" charset="0"/>
              </a:rPr>
              <a:t>collection of</a:t>
            </a:r>
            <a:r>
              <a:rPr lang="en-US" sz="1428" dirty="0">
                <a:solidFill>
                  <a:srgbClr val="171717"/>
                </a:solidFill>
                <a:latin typeface="Segoe UI" panose="020B0502040204020203" pitchFamily="34" charset="0"/>
                <a:cs typeface="Segoe UI" panose="020B0502040204020203" pitchFamily="34" charset="0"/>
              </a:rPr>
              <a:t> </a:t>
            </a:r>
            <a:r>
              <a:rPr lang="en-US" sz="1428" b="1" dirty="0">
                <a:solidFill>
                  <a:srgbClr val="171717"/>
                </a:solidFill>
                <a:latin typeface="Segoe UI" panose="020B0502040204020203" pitchFamily="34" charset="0"/>
                <a:cs typeface="Segoe UI" panose="020B0502040204020203" pitchFamily="34" charset="0"/>
              </a:rPr>
              <a:t>assets (infrastructure, applications, and data) </a:t>
            </a:r>
            <a:r>
              <a:rPr lang="en-US" sz="1428" dirty="0">
                <a:solidFill>
                  <a:srgbClr val="171717"/>
                </a:solidFill>
                <a:latin typeface="Segoe UI" panose="020B0502040204020203" pitchFamily="34" charset="0"/>
                <a:cs typeface="Segoe UI" panose="020B0502040204020203" pitchFamily="34" charset="0"/>
              </a:rPr>
              <a:t>that together supports a common business goal</a:t>
            </a:r>
            <a:endParaRPr lang="en-US" sz="1428" dirty="0">
              <a:solidFill>
                <a:srgbClr val="FFFFFF"/>
              </a:solidFill>
              <a:latin typeface="Segoe UI" panose="020B0502040204020203" pitchFamily="34" charset="0"/>
              <a:cs typeface="Segoe UI" panose="020B0502040204020203" pitchFamily="34" charset="0"/>
            </a:endParaRPr>
          </a:p>
        </p:txBody>
      </p:sp>
      <p:sp>
        <p:nvSpPr>
          <p:cNvPr id="9" name="Rectangle: Rounded Corners 8">
            <a:extLst>
              <a:ext uri="{FF2B5EF4-FFF2-40B4-BE49-F238E27FC236}">
                <a16:creationId xmlns:a16="http://schemas.microsoft.com/office/drawing/2014/main" id="{2BF4BEAF-25D4-4968-8B63-92BA79E36995}"/>
              </a:ext>
            </a:extLst>
          </p:cNvPr>
          <p:cNvSpPr/>
          <p:nvPr/>
        </p:nvSpPr>
        <p:spPr>
          <a:xfrm>
            <a:off x="8401290" y="4476071"/>
            <a:ext cx="1977938" cy="83934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Adopt</a:t>
            </a:r>
          </a:p>
        </p:txBody>
      </p:sp>
      <p:sp>
        <p:nvSpPr>
          <p:cNvPr id="11" name="Rectangle: Rounded Corners 10">
            <a:extLst>
              <a:ext uri="{FF2B5EF4-FFF2-40B4-BE49-F238E27FC236}">
                <a16:creationId xmlns:a16="http://schemas.microsoft.com/office/drawing/2014/main" id="{1435B9FF-A88C-4EC7-9883-4BC5AE3BF732}"/>
              </a:ext>
            </a:extLst>
          </p:cNvPr>
          <p:cNvSpPr/>
          <p:nvPr/>
        </p:nvSpPr>
        <p:spPr>
          <a:xfrm>
            <a:off x="10511422" y="4476071"/>
            <a:ext cx="1788539" cy="839343"/>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latin typeface="Segoe UI"/>
            </a:endParaRPr>
          </a:p>
          <a:p>
            <a:pPr algn="ctr" defTabSz="932597"/>
            <a:r>
              <a:rPr lang="en-US" sz="1836" dirty="0">
                <a:solidFill>
                  <a:srgbClr val="FFFFFF"/>
                </a:solidFill>
                <a:latin typeface="Segoe UI"/>
              </a:rPr>
              <a:t>Well-Architected</a:t>
            </a:r>
          </a:p>
          <a:p>
            <a:pPr algn="ctr" defTabSz="932597"/>
            <a:endParaRPr lang="en-US" sz="1836" dirty="0">
              <a:solidFill>
                <a:srgbClr val="FFFFFF"/>
              </a:solidFill>
              <a:latin typeface="Segoe UI"/>
            </a:endParaRPr>
          </a:p>
        </p:txBody>
      </p:sp>
      <p:sp>
        <p:nvSpPr>
          <p:cNvPr id="23" name="Rectangle 22">
            <a:extLst>
              <a:ext uri="{FF2B5EF4-FFF2-40B4-BE49-F238E27FC236}">
                <a16:creationId xmlns:a16="http://schemas.microsoft.com/office/drawing/2014/main" id="{CCC50C13-92BE-4701-9F2A-45EBCD90A12F}"/>
              </a:ext>
            </a:extLst>
          </p:cNvPr>
          <p:cNvSpPr/>
          <p:nvPr/>
        </p:nvSpPr>
        <p:spPr>
          <a:xfrm>
            <a:off x="1144800" y="5552829"/>
            <a:ext cx="1379299" cy="691277"/>
          </a:xfrm>
          <a:prstGeom prst="rect">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000000">
                    <a:lumMod val="95000"/>
                    <a:lumOff val="5000"/>
                  </a:srgbClr>
                </a:solidFill>
                <a:latin typeface="Segoe UI" panose="020B0502040204020203" pitchFamily="34" charset="0"/>
                <a:cs typeface="Segoe UI" panose="020B0502040204020203" pitchFamily="34" charset="0"/>
              </a:rPr>
              <a:t>Assets</a:t>
            </a:r>
          </a:p>
        </p:txBody>
      </p:sp>
      <p:sp>
        <p:nvSpPr>
          <p:cNvPr id="44" name="Rectangle 43">
            <a:extLst>
              <a:ext uri="{FF2B5EF4-FFF2-40B4-BE49-F238E27FC236}">
                <a16:creationId xmlns:a16="http://schemas.microsoft.com/office/drawing/2014/main" id="{83794B7C-F311-46F9-A1D5-6AFF3EE712EB}"/>
              </a:ext>
            </a:extLst>
          </p:cNvPr>
          <p:cNvSpPr/>
          <p:nvPr/>
        </p:nvSpPr>
        <p:spPr>
          <a:xfrm>
            <a:off x="3617143" y="5539707"/>
            <a:ext cx="4450493" cy="76862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32597"/>
            <a:r>
              <a:rPr lang="en-US" sz="1428" dirty="0">
                <a:solidFill>
                  <a:srgbClr val="171717"/>
                </a:solidFill>
                <a:latin typeface="Segoe UI" panose="020B0502040204020203" pitchFamily="34" charset="0"/>
                <a:cs typeface="Segoe UI" panose="020B0502040204020203" pitchFamily="34" charset="0"/>
              </a:rPr>
              <a:t>Assets are the </a:t>
            </a:r>
            <a:r>
              <a:rPr lang="en-US" sz="1428" b="1" dirty="0">
                <a:solidFill>
                  <a:srgbClr val="171717"/>
                </a:solidFill>
                <a:latin typeface="Segoe UI" panose="020B0502040204020203" pitchFamily="34" charset="0"/>
                <a:cs typeface="Segoe UI" panose="020B0502040204020203" pitchFamily="34" charset="0"/>
              </a:rPr>
              <a:t>smallest unit of technical function </a:t>
            </a:r>
            <a:r>
              <a:rPr lang="en-US" sz="1428" dirty="0">
                <a:solidFill>
                  <a:srgbClr val="171717"/>
                </a:solidFill>
                <a:latin typeface="Segoe UI" panose="020B0502040204020203" pitchFamily="34" charset="0"/>
                <a:cs typeface="Segoe UI" panose="020B0502040204020203" pitchFamily="34" charset="0"/>
              </a:rPr>
              <a:t>supporting a workload or solution</a:t>
            </a:r>
            <a:endParaRPr lang="en-US" sz="1428" dirty="0">
              <a:solidFill>
                <a:srgbClr val="FFFFFF"/>
              </a:solidFill>
              <a:latin typeface="Segoe UI" panose="020B0502040204020203" pitchFamily="34" charset="0"/>
              <a:cs typeface="Segoe UI" panose="020B0502040204020203" pitchFamily="34" charset="0"/>
            </a:endParaRPr>
          </a:p>
        </p:txBody>
      </p:sp>
      <p:sp>
        <p:nvSpPr>
          <p:cNvPr id="4" name="Rectangle: Rounded Corners 3">
            <a:extLst>
              <a:ext uri="{FF2B5EF4-FFF2-40B4-BE49-F238E27FC236}">
                <a16:creationId xmlns:a16="http://schemas.microsoft.com/office/drawing/2014/main" id="{D6AC5606-764B-4E64-B478-F71972B00D83}"/>
              </a:ext>
            </a:extLst>
          </p:cNvPr>
          <p:cNvSpPr/>
          <p:nvPr/>
        </p:nvSpPr>
        <p:spPr>
          <a:xfrm>
            <a:off x="8401290" y="5504350"/>
            <a:ext cx="1977938" cy="839343"/>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panose="020B0502040204020203" pitchFamily="34" charset="0"/>
                <a:cs typeface="Segoe UI" panose="020B0502040204020203" pitchFamily="34" charset="0"/>
              </a:rPr>
              <a:t>Manage</a:t>
            </a:r>
          </a:p>
        </p:txBody>
      </p:sp>
      <p:sp>
        <p:nvSpPr>
          <p:cNvPr id="13" name="Rectangle: Rounded Corners 12">
            <a:extLst>
              <a:ext uri="{FF2B5EF4-FFF2-40B4-BE49-F238E27FC236}">
                <a16:creationId xmlns:a16="http://schemas.microsoft.com/office/drawing/2014/main" id="{76A747E4-B829-49D6-88EC-C3D9B9155190}"/>
              </a:ext>
            </a:extLst>
          </p:cNvPr>
          <p:cNvSpPr/>
          <p:nvPr/>
        </p:nvSpPr>
        <p:spPr>
          <a:xfrm>
            <a:off x="10511422" y="5504350"/>
            <a:ext cx="1788539" cy="839343"/>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a:rPr>
              <a:t>Well-Architected</a:t>
            </a:r>
          </a:p>
        </p:txBody>
      </p:sp>
      <p:sp>
        <p:nvSpPr>
          <p:cNvPr id="16" name="Rectangle 15">
            <a:extLst>
              <a:ext uri="{FF2B5EF4-FFF2-40B4-BE49-F238E27FC236}">
                <a16:creationId xmlns:a16="http://schemas.microsoft.com/office/drawing/2014/main" id="{3F17C0A4-4924-4C2E-B37D-EAB04D7906DF}"/>
              </a:ext>
            </a:extLst>
          </p:cNvPr>
          <p:cNvSpPr/>
          <p:nvPr/>
        </p:nvSpPr>
        <p:spPr>
          <a:xfrm>
            <a:off x="8380742" y="563166"/>
            <a:ext cx="3919218" cy="589281"/>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Semibold" panose="020B0702040204020203" pitchFamily="34" charset="0"/>
                <a:cs typeface="Segoe UI Semibold" panose="020B0702040204020203" pitchFamily="34" charset="0"/>
              </a:rPr>
              <a:t>Guidance &amp; Altitude</a:t>
            </a:r>
          </a:p>
        </p:txBody>
      </p:sp>
      <p:sp>
        <p:nvSpPr>
          <p:cNvPr id="18" name="TextBox 17">
            <a:extLst>
              <a:ext uri="{FF2B5EF4-FFF2-40B4-BE49-F238E27FC236}">
                <a16:creationId xmlns:a16="http://schemas.microsoft.com/office/drawing/2014/main" id="{107A0980-C882-47E3-BAF3-9D05E83E0D0F}"/>
              </a:ext>
            </a:extLst>
          </p:cNvPr>
          <p:cNvSpPr txBox="1"/>
          <p:nvPr/>
        </p:nvSpPr>
        <p:spPr>
          <a:xfrm>
            <a:off x="8436761" y="6385374"/>
            <a:ext cx="1906997" cy="542399"/>
          </a:xfrm>
          <a:prstGeom prst="rect">
            <a:avLst/>
          </a:prstGeom>
          <a:noFill/>
        </p:spPr>
        <p:txBody>
          <a:bodyPr wrap="square" rtlCol="0">
            <a:spAutoFit/>
          </a:bodyPr>
          <a:lstStyle/>
          <a:p>
            <a:pPr algn="ctr" defTabSz="932597"/>
            <a:r>
              <a:rPr lang="en-US" sz="1428" dirty="0">
                <a:solidFill>
                  <a:srgbClr val="000000"/>
                </a:solidFill>
                <a:latin typeface="Segoe UI Semibold" panose="020B0702040204020203" pitchFamily="34" charset="0"/>
                <a:cs typeface="Segoe UI Semibold" panose="020B0702040204020203" pitchFamily="34" charset="0"/>
              </a:rPr>
              <a:t>ORGANIZATION </a:t>
            </a:r>
          </a:p>
          <a:p>
            <a:pPr algn="ctr" defTabSz="932597"/>
            <a:r>
              <a:rPr lang="en-US" sz="1428" dirty="0">
                <a:solidFill>
                  <a:srgbClr val="000000"/>
                </a:solidFill>
                <a:latin typeface="Segoe UI Semibold" panose="020B0702040204020203" pitchFamily="34" charset="0"/>
                <a:cs typeface="Segoe UI Semibold" panose="020B0702040204020203" pitchFamily="34" charset="0"/>
              </a:rPr>
              <a:t>WIDE</a:t>
            </a:r>
          </a:p>
        </p:txBody>
      </p:sp>
      <p:sp>
        <p:nvSpPr>
          <p:cNvPr id="20" name="TextBox 19">
            <a:extLst>
              <a:ext uri="{FF2B5EF4-FFF2-40B4-BE49-F238E27FC236}">
                <a16:creationId xmlns:a16="http://schemas.microsoft.com/office/drawing/2014/main" id="{C2220605-6EAC-4FD2-8ECB-3CBD3214D727}"/>
              </a:ext>
            </a:extLst>
          </p:cNvPr>
          <p:cNvSpPr txBox="1"/>
          <p:nvPr/>
        </p:nvSpPr>
        <p:spPr>
          <a:xfrm>
            <a:off x="10681880" y="6385374"/>
            <a:ext cx="1447623" cy="542399"/>
          </a:xfrm>
          <a:prstGeom prst="rect">
            <a:avLst/>
          </a:prstGeom>
          <a:noFill/>
        </p:spPr>
        <p:txBody>
          <a:bodyPr wrap="square" rtlCol="0">
            <a:spAutoFit/>
          </a:bodyPr>
          <a:lstStyle/>
          <a:p>
            <a:pPr algn="ctr" defTabSz="932597"/>
            <a:r>
              <a:rPr lang="en-US" sz="1428" dirty="0">
                <a:solidFill>
                  <a:srgbClr val="000000"/>
                </a:solidFill>
                <a:latin typeface="Segoe UI Semibold" panose="020B0702040204020203" pitchFamily="34" charset="0"/>
                <a:cs typeface="Segoe UI Semibold" panose="020B0702040204020203" pitchFamily="34" charset="0"/>
              </a:rPr>
              <a:t>WORKLOAD SPECIFIC</a:t>
            </a:r>
          </a:p>
        </p:txBody>
      </p:sp>
      <p:sp>
        <p:nvSpPr>
          <p:cNvPr id="25" name="TextBox 24">
            <a:extLst>
              <a:ext uri="{FF2B5EF4-FFF2-40B4-BE49-F238E27FC236}">
                <a16:creationId xmlns:a16="http://schemas.microsoft.com/office/drawing/2014/main" id="{231A1055-9F7F-4B77-B521-389A0AEFE780}"/>
              </a:ext>
            </a:extLst>
          </p:cNvPr>
          <p:cNvSpPr txBox="1"/>
          <p:nvPr/>
        </p:nvSpPr>
        <p:spPr>
          <a:xfrm>
            <a:off x="3538941" y="135341"/>
            <a:ext cx="4702257" cy="990628"/>
          </a:xfrm>
          <a:prstGeom prst="rect">
            <a:avLst/>
          </a:prstGeom>
          <a:noFill/>
        </p:spPr>
        <p:txBody>
          <a:bodyPr wrap="square" rtlCol="0">
            <a:spAutoFit/>
          </a:bodyPr>
          <a:lstStyle/>
          <a:p>
            <a:pPr algn="ctr" defTabSz="932597"/>
            <a:r>
              <a:rPr lang="en-US" sz="2856" dirty="0">
                <a:solidFill>
                  <a:srgbClr val="000000"/>
                </a:solidFill>
                <a:latin typeface="Segoe UI Semibold" panose="020B0702040204020203" pitchFamily="34" charset="0"/>
                <a:cs typeface="Segoe UI Semibold" panose="020B0702040204020203" pitchFamily="34" charset="0"/>
              </a:rPr>
              <a:t>Different altitudes of content and guidance </a:t>
            </a:r>
          </a:p>
        </p:txBody>
      </p:sp>
      <p:sp>
        <p:nvSpPr>
          <p:cNvPr id="6" name="Rectangle 5">
            <a:extLst>
              <a:ext uri="{FF2B5EF4-FFF2-40B4-BE49-F238E27FC236}">
                <a16:creationId xmlns:a16="http://schemas.microsoft.com/office/drawing/2014/main" id="{1AEC1C03-B202-42D2-86D3-58812D1938B5}"/>
              </a:ext>
            </a:extLst>
          </p:cNvPr>
          <p:cNvSpPr/>
          <p:nvPr/>
        </p:nvSpPr>
        <p:spPr>
          <a:xfrm>
            <a:off x="10343758" y="0"/>
            <a:ext cx="2091835" cy="468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chemeClr val="tx2"/>
                </a:solidFill>
                <a:latin typeface="Segoe UI"/>
              </a:rPr>
              <a:t>Aligned to CAF</a:t>
            </a:r>
          </a:p>
        </p:txBody>
      </p:sp>
      <p:sp>
        <p:nvSpPr>
          <p:cNvPr id="10" name="Textfeld 9">
            <a:extLst>
              <a:ext uri="{FF2B5EF4-FFF2-40B4-BE49-F238E27FC236}">
                <a16:creationId xmlns:a16="http://schemas.microsoft.com/office/drawing/2014/main" id="{AB4680CC-98E4-4252-9DD3-B2CA845D5EF3}"/>
              </a:ext>
            </a:extLst>
          </p:cNvPr>
          <p:cNvSpPr txBox="1"/>
          <p:nvPr/>
        </p:nvSpPr>
        <p:spPr>
          <a:xfrm rot="5400000">
            <a:off x="11254192" y="3222121"/>
            <a:ext cx="1783758" cy="307777"/>
          </a:xfrm>
          <a:prstGeom prst="rect">
            <a:avLst/>
          </a:prstGeom>
          <a:noFill/>
        </p:spPr>
        <p:txBody>
          <a:bodyPr wrap="none" lIns="0" tIns="0" rIns="0" bIns="0" rtlCol="0">
            <a:spAutoFit/>
          </a:bodyPr>
          <a:lstStyle/>
          <a:p>
            <a:pPr algn="l"/>
            <a:r>
              <a:rPr lang="en-US" sz="2000" dirty="0">
                <a:solidFill>
                  <a:schemeClr val="tx2"/>
                </a:solidFill>
              </a:rPr>
              <a:t>Enterprise Scale</a:t>
            </a:r>
          </a:p>
        </p:txBody>
      </p:sp>
    </p:spTree>
    <p:extLst>
      <p:ext uri="{BB962C8B-B14F-4D97-AF65-F5344CB8AC3E}">
        <p14:creationId xmlns:p14="http://schemas.microsoft.com/office/powerpoint/2010/main" val="405573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70">
            <a:extLst>
              <a:ext uri="{FF2B5EF4-FFF2-40B4-BE49-F238E27FC236}">
                <a16:creationId xmlns:a16="http://schemas.microsoft.com/office/drawing/2014/main" id="{268D2688-6A55-4F29-9BA4-0A1F223800DD}"/>
              </a:ext>
            </a:extLst>
          </p:cNvPr>
          <p:cNvSpPr txBox="1"/>
          <p:nvPr/>
        </p:nvSpPr>
        <p:spPr>
          <a:xfrm>
            <a:off x="586692" y="374147"/>
            <a:ext cx="10146537" cy="889001"/>
          </a:xfrm>
          <a:prstGeom prst="rect">
            <a:avLst/>
          </a:prstGeom>
          <a:noFill/>
        </p:spPr>
        <p:txBody>
          <a:bodyPr wrap="square" lIns="0" tIns="0" rIns="0" bIns="0" rtlCol="0">
            <a:spAutoFit/>
          </a:bodyPr>
          <a:lstStyle/>
          <a:p>
            <a:pPr defTabSz="932539">
              <a:defRPr/>
            </a:pPr>
            <a:r>
              <a:rPr lang="en-US" sz="3264" spc="-52" dirty="0">
                <a:solidFill>
                  <a:srgbClr val="1A1A1A"/>
                </a:solidFill>
                <a:latin typeface="Segoe UI Semibold"/>
                <a:cs typeface="Segoe UI Light" panose="020B0502040204020203" pitchFamily="34" charset="0"/>
              </a:rPr>
              <a:t>Microsoft Cloud Adoption Framework for Azure</a:t>
            </a:r>
          </a:p>
          <a:p>
            <a:pPr defTabSz="932539">
              <a:defRPr/>
            </a:pPr>
            <a:r>
              <a:rPr lang="en-US" sz="2400" dirty="0">
                <a:solidFill>
                  <a:srgbClr val="1A1A1A"/>
                </a:solidFill>
                <a:latin typeface="Segoe UI Semibold"/>
                <a:cs typeface="Segoe UI Light" panose="020B0502040204020203" pitchFamily="34" charset="0"/>
              </a:rPr>
              <a:t>Proven guidance to accelerate your cloud adoption journey</a:t>
            </a:r>
          </a:p>
        </p:txBody>
      </p:sp>
      <p:sp>
        <p:nvSpPr>
          <p:cNvPr id="30" name="Rectangle 29">
            <a:extLst>
              <a:ext uri="{FF2B5EF4-FFF2-40B4-BE49-F238E27FC236}">
                <a16:creationId xmlns:a16="http://schemas.microsoft.com/office/drawing/2014/main" id="{687B2203-5C2F-4126-8A4E-C446AD72DC5B}"/>
              </a:ext>
            </a:extLst>
          </p:cNvPr>
          <p:cNvSpPr/>
          <p:nvPr/>
        </p:nvSpPr>
        <p:spPr bwMode="auto">
          <a:xfrm>
            <a:off x="597513" y="2631166"/>
            <a:ext cx="2619884"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22" fontAlgn="base">
              <a:lnSpc>
                <a:spcPct val="90000"/>
              </a:lnSpc>
              <a:spcBef>
                <a:spcPct val="0"/>
              </a:spcBef>
              <a:spcAft>
                <a:spcPts val="612"/>
              </a:spcAft>
              <a:defRPr/>
            </a:pPr>
            <a:r>
              <a:rPr lang="en-US" sz="2040" b="1" dirty="0">
                <a:solidFill>
                  <a:srgbClr val="0070C0"/>
                </a:solidFill>
                <a:latin typeface="Segoe UI Semibold"/>
                <a:ea typeface="+mn-lt"/>
                <a:cs typeface="Segoe UI Semibold"/>
              </a:rPr>
              <a:t>Define strategy</a:t>
            </a:r>
          </a:p>
          <a:p>
            <a:pPr defTabSz="932573">
              <a:defRPr/>
            </a:pPr>
            <a:r>
              <a:rPr lang="en-US" sz="1632" dirty="0">
                <a:solidFill>
                  <a:srgbClr val="1A1A1A"/>
                </a:solidFill>
                <a:latin typeface="Segoe UI"/>
                <a:ea typeface="Segoe UI Black"/>
                <a:cs typeface="Calibri" panose="020F0502020204030204"/>
              </a:rPr>
              <a:t>Define business justification and expected outcomes </a:t>
            </a:r>
            <a:endParaRPr lang="en-US" sz="1632" dirty="0">
              <a:solidFill>
                <a:srgbClr val="1A1A1A"/>
              </a:solidFill>
              <a:latin typeface="Segoe"/>
              <a:ea typeface="Segoe UI Black"/>
              <a:cs typeface="Calibri" panose="020F0502020204030204"/>
            </a:endParaRPr>
          </a:p>
        </p:txBody>
      </p:sp>
      <p:sp>
        <p:nvSpPr>
          <p:cNvPr id="73" name="Rectangle 72">
            <a:extLst>
              <a:ext uri="{FF2B5EF4-FFF2-40B4-BE49-F238E27FC236}">
                <a16:creationId xmlns:a16="http://schemas.microsoft.com/office/drawing/2014/main" id="{6DCD1CAC-4807-4C27-AD53-53B45BD9222A}"/>
              </a:ext>
            </a:extLst>
          </p:cNvPr>
          <p:cNvSpPr/>
          <p:nvPr/>
        </p:nvSpPr>
        <p:spPr bwMode="auto">
          <a:xfrm>
            <a:off x="3420757" y="2631166"/>
            <a:ext cx="2470916"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22" fontAlgn="base">
              <a:lnSpc>
                <a:spcPct val="90000"/>
              </a:lnSpc>
              <a:spcBef>
                <a:spcPct val="0"/>
              </a:spcBef>
              <a:spcAft>
                <a:spcPts val="612"/>
              </a:spcAft>
              <a:defRPr/>
            </a:pPr>
            <a:r>
              <a:rPr lang="en-US" sz="2040" dirty="0">
                <a:solidFill>
                  <a:srgbClr val="0070C0"/>
                </a:solidFill>
                <a:latin typeface="Segoe UI Semibold"/>
                <a:ea typeface="Segoe UI" pitchFamily="34" charset="0"/>
                <a:cs typeface="Segoe UI" pitchFamily="34" charset="0"/>
              </a:rPr>
              <a:t>Plan</a:t>
            </a:r>
          </a:p>
          <a:p>
            <a:pPr defTabSz="932573">
              <a:defRPr/>
            </a:pPr>
            <a:r>
              <a:rPr lang="en-US" sz="1632" dirty="0">
                <a:solidFill>
                  <a:srgbClr val="1A1A1A"/>
                </a:solidFill>
                <a:latin typeface="Segoe UI"/>
                <a:ea typeface="+mn-lt"/>
                <a:cs typeface="Calibri" panose="020F0502020204030204"/>
              </a:rPr>
              <a:t>Align actionable cloud adoption plan to business outcomes</a:t>
            </a:r>
            <a:endParaRPr lang="en-US" sz="1632" dirty="0">
              <a:solidFill>
                <a:srgbClr val="1A1A1A"/>
              </a:solidFill>
              <a:latin typeface="Segoe UI"/>
              <a:ea typeface="+mn-lt"/>
              <a:cs typeface="Segoe UI"/>
            </a:endParaRPr>
          </a:p>
        </p:txBody>
      </p:sp>
      <p:sp>
        <p:nvSpPr>
          <p:cNvPr id="74" name="Rectangle 73">
            <a:extLst>
              <a:ext uri="{FF2B5EF4-FFF2-40B4-BE49-F238E27FC236}">
                <a16:creationId xmlns:a16="http://schemas.microsoft.com/office/drawing/2014/main" id="{1DBC19CD-112B-4B32-A43D-1F9C8976677D}"/>
              </a:ext>
            </a:extLst>
          </p:cNvPr>
          <p:cNvSpPr/>
          <p:nvPr/>
        </p:nvSpPr>
        <p:spPr bwMode="auto">
          <a:xfrm>
            <a:off x="6244002" y="2631166"/>
            <a:ext cx="2587765"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22" fontAlgn="base">
              <a:lnSpc>
                <a:spcPct val="90000"/>
              </a:lnSpc>
              <a:spcBef>
                <a:spcPct val="0"/>
              </a:spcBef>
              <a:spcAft>
                <a:spcPts val="612"/>
              </a:spcAft>
              <a:defRPr/>
            </a:pPr>
            <a:r>
              <a:rPr lang="en-US" sz="2040" dirty="0">
                <a:solidFill>
                  <a:srgbClr val="0070C0"/>
                </a:solidFill>
                <a:latin typeface="Segoe UI Semibold"/>
                <a:ea typeface="Segoe UI" pitchFamily="34" charset="0"/>
                <a:cs typeface="Segoe UI" pitchFamily="34" charset="0"/>
              </a:rPr>
              <a:t>Ready</a:t>
            </a:r>
          </a:p>
          <a:p>
            <a:pPr defTabSz="932573">
              <a:defRPr/>
            </a:pPr>
            <a:r>
              <a:rPr lang="en-US" sz="1632" dirty="0">
                <a:solidFill>
                  <a:srgbClr val="1A1A1A"/>
                </a:solidFill>
                <a:latin typeface="Segoe UI"/>
                <a:ea typeface="+mn-lt"/>
                <a:cs typeface="Calibri" panose="020F0502020204030204"/>
              </a:rPr>
              <a:t>Prepare people, process and environment for change</a:t>
            </a:r>
            <a:endParaRPr lang="en-US" sz="1632" dirty="0">
              <a:solidFill>
                <a:srgbClr val="1A1A1A"/>
              </a:solidFill>
              <a:latin typeface="Segoe UI"/>
              <a:ea typeface="+mn-lt"/>
              <a:cs typeface="Segoe UI"/>
            </a:endParaRPr>
          </a:p>
        </p:txBody>
      </p:sp>
      <p:sp>
        <p:nvSpPr>
          <p:cNvPr id="75" name="Rectangle 74">
            <a:extLst>
              <a:ext uri="{FF2B5EF4-FFF2-40B4-BE49-F238E27FC236}">
                <a16:creationId xmlns:a16="http://schemas.microsoft.com/office/drawing/2014/main" id="{7D52EFD3-C252-473F-8829-745B5EF47A15}"/>
              </a:ext>
            </a:extLst>
          </p:cNvPr>
          <p:cNvSpPr/>
          <p:nvPr/>
        </p:nvSpPr>
        <p:spPr bwMode="auto">
          <a:xfrm>
            <a:off x="9067248" y="2631166"/>
            <a:ext cx="2773341"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22" fontAlgn="base">
              <a:lnSpc>
                <a:spcPct val="90000"/>
              </a:lnSpc>
              <a:spcBef>
                <a:spcPct val="0"/>
              </a:spcBef>
              <a:spcAft>
                <a:spcPts val="612"/>
              </a:spcAft>
              <a:defRPr/>
            </a:pPr>
            <a:r>
              <a:rPr lang="en-US" sz="2040" dirty="0">
                <a:solidFill>
                  <a:srgbClr val="0070C0"/>
                </a:solidFill>
                <a:latin typeface="Segoe UI Semibold"/>
                <a:ea typeface="Segoe UI" pitchFamily="34" charset="0"/>
                <a:cs typeface="Segoe UI" pitchFamily="34" charset="0"/>
              </a:rPr>
              <a:t>Adopt</a:t>
            </a:r>
          </a:p>
          <a:p>
            <a:pPr defTabSz="950822" fontAlgn="base">
              <a:lnSpc>
                <a:spcPct val="90000"/>
              </a:lnSpc>
              <a:spcBef>
                <a:spcPct val="0"/>
              </a:spcBef>
              <a:spcAft>
                <a:spcPts val="612"/>
              </a:spcAft>
              <a:defRPr/>
            </a:pPr>
            <a:r>
              <a:rPr lang="en-US" sz="1632" dirty="0">
                <a:solidFill>
                  <a:srgbClr val="0070C0"/>
                </a:solidFill>
                <a:latin typeface="Segoe UI"/>
                <a:cs typeface="Segoe UI" pitchFamily="34" charset="0"/>
              </a:rPr>
              <a:t>Migrate / Innovate</a:t>
            </a:r>
          </a:p>
          <a:p>
            <a:pPr defTabSz="950822" fontAlgn="base">
              <a:lnSpc>
                <a:spcPct val="90000"/>
              </a:lnSpc>
              <a:spcBef>
                <a:spcPct val="0"/>
              </a:spcBef>
              <a:spcAft>
                <a:spcPts val="612"/>
              </a:spcAft>
              <a:defRPr/>
            </a:pPr>
            <a:r>
              <a:rPr lang="en-US" sz="1632" dirty="0">
                <a:solidFill>
                  <a:srgbClr val="1A1A1A"/>
                </a:solidFill>
                <a:latin typeface="Segoe UI"/>
                <a:ea typeface="+mn-lt"/>
                <a:cs typeface="Calibri" panose="020F0502020204030204"/>
              </a:rPr>
              <a:t>Implement desired changes across IT and business processes</a:t>
            </a:r>
          </a:p>
          <a:p>
            <a:pPr defTabSz="950822" fontAlgn="base">
              <a:lnSpc>
                <a:spcPct val="90000"/>
              </a:lnSpc>
              <a:spcBef>
                <a:spcPct val="0"/>
              </a:spcBef>
              <a:spcAft>
                <a:spcPts val="612"/>
              </a:spcAft>
              <a:defRPr/>
            </a:pPr>
            <a:endParaRPr lang="en-US" sz="1224" dirty="0">
              <a:solidFill>
                <a:srgbClr val="0070C0"/>
              </a:solidFill>
              <a:latin typeface="Segoe UI"/>
              <a:cs typeface="Segoe UI" pitchFamily="34" charset="0"/>
            </a:endParaRPr>
          </a:p>
        </p:txBody>
      </p:sp>
      <p:sp>
        <p:nvSpPr>
          <p:cNvPr id="76" name="Rectangle 75">
            <a:extLst>
              <a:ext uri="{FF2B5EF4-FFF2-40B4-BE49-F238E27FC236}">
                <a16:creationId xmlns:a16="http://schemas.microsoft.com/office/drawing/2014/main" id="{5BABDEAC-A07E-4641-984D-F1DA40F559EC}"/>
              </a:ext>
            </a:extLst>
          </p:cNvPr>
          <p:cNvSpPr/>
          <p:nvPr/>
        </p:nvSpPr>
        <p:spPr bwMode="auto">
          <a:xfrm>
            <a:off x="4832379" y="5051275"/>
            <a:ext cx="2448618"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22" fontAlgn="base">
              <a:lnSpc>
                <a:spcPct val="90000"/>
              </a:lnSpc>
              <a:spcBef>
                <a:spcPct val="0"/>
              </a:spcBef>
              <a:spcAft>
                <a:spcPts val="612"/>
              </a:spcAft>
              <a:defRPr/>
            </a:pPr>
            <a:r>
              <a:rPr lang="en-US" sz="2040" dirty="0">
                <a:solidFill>
                  <a:srgbClr val="0070C0"/>
                </a:solidFill>
                <a:latin typeface="Segoe UI Semibold"/>
                <a:ea typeface="Segoe UI" pitchFamily="34" charset="0"/>
                <a:cs typeface="Segoe UI" pitchFamily="34" charset="0"/>
              </a:rPr>
              <a:t>Govern</a:t>
            </a:r>
          </a:p>
          <a:p>
            <a:pPr defTabSz="932573">
              <a:defRPr/>
            </a:pPr>
            <a:r>
              <a:rPr lang="en-US" sz="1632" dirty="0">
                <a:solidFill>
                  <a:srgbClr val="1A1A1A"/>
                </a:solidFill>
                <a:latin typeface="Segoe UI"/>
                <a:ea typeface="+mn-lt"/>
                <a:cs typeface="Calibri" panose="020F0502020204030204"/>
              </a:rPr>
              <a:t>Comply, control and secure</a:t>
            </a:r>
          </a:p>
          <a:p>
            <a:pPr defTabSz="950822" fontAlgn="base">
              <a:lnSpc>
                <a:spcPct val="90000"/>
              </a:lnSpc>
              <a:spcBef>
                <a:spcPct val="0"/>
              </a:spcBef>
              <a:spcAft>
                <a:spcPts val="612"/>
              </a:spcAft>
              <a:defRPr/>
            </a:pPr>
            <a:endParaRPr lang="en-US" sz="1224" dirty="0">
              <a:solidFill>
                <a:srgbClr val="0070C0"/>
              </a:solidFill>
              <a:latin typeface="Segoe UI"/>
              <a:cs typeface="Segoe UI" pitchFamily="34" charset="0"/>
            </a:endParaRPr>
          </a:p>
        </p:txBody>
      </p:sp>
      <p:sp>
        <p:nvSpPr>
          <p:cNvPr id="77" name="Rectangle 76">
            <a:extLst>
              <a:ext uri="{FF2B5EF4-FFF2-40B4-BE49-F238E27FC236}">
                <a16:creationId xmlns:a16="http://schemas.microsoft.com/office/drawing/2014/main" id="{878C03F8-1188-4210-A209-B900BFEA377C}"/>
              </a:ext>
            </a:extLst>
          </p:cNvPr>
          <p:cNvSpPr/>
          <p:nvPr/>
        </p:nvSpPr>
        <p:spPr bwMode="auto">
          <a:xfrm>
            <a:off x="7655626" y="5051275"/>
            <a:ext cx="2773341"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22" fontAlgn="base">
              <a:lnSpc>
                <a:spcPct val="90000"/>
              </a:lnSpc>
              <a:spcBef>
                <a:spcPct val="0"/>
              </a:spcBef>
              <a:spcAft>
                <a:spcPts val="612"/>
              </a:spcAft>
              <a:defRPr/>
            </a:pPr>
            <a:r>
              <a:rPr lang="en-US" sz="2040" dirty="0">
                <a:solidFill>
                  <a:srgbClr val="0070C0"/>
                </a:solidFill>
                <a:latin typeface="Segoe UI Semibold"/>
                <a:ea typeface="Segoe UI" pitchFamily="34" charset="0"/>
                <a:cs typeface="Segoe UI" pitchFamily="34" charset="0"/>
              </a:rPr>
              <a:t>Manage</a:t>
            </a:r>
          </a:p>
          <a:p>
            <a:pPr defTabSz="950822" fontAlgn="base">
              <a:lnSpc>
                <a:spcPct val="90000"/>
              </a:lnSpc>
              <a:spcBef>
                <a:spcPct val="0"/>
              </a:spcBef>
              <a:spcAft>
                <a:spcPts val="612"/>
              </a:spcAft>
              <a:defRPr/>
            </a:pPr>
            <a:r>
              <a:rPr lang="en-US" sz="1632" dirty="0">
                <a:solidFill>
                  <a:srgbClr val="1A1A1A"/>
                </a:solidFill>
                <a:latin typeface="Segoe UI"/>
                <a:ea typeface="+mn-lt"/>
                <a:cs typeface="Calibri" panose="020F0502020204030204"/>
              </a:rPr>
              <a:t>Operate and optimize</a:t>
            </a:r>
          </a:p>
        </p:txBody>
      </p:sp>
      <p:cxnSp>
        <p:nvCxnSpPr>
          <p:cNvPr id="33" name="Straight Connector 32">
            <a:extLst>
              <a:ext uri="{FF2B5EF4-FFF2-40B4-BE49-F238E27FC236}">
                <a16:creationId xmlns:a16="http://schemas.microsoft.com/office/drawing/2014/main" id="{B19223C1-0D4D-45BE-989A-4C85EBCF88C9}"/>
              </a:ext>
            </a:extLst>
          </p:cNvPr>
          <p:cNvCxnSpPr>
            <a:cxnSpLocks/>
          </p:cNvCxnSpPr>
          <p:nvPr/>
        </p:nvCxnSpPr>
        <p:spPr>
          <a:xfrm>
            <a:off x="2661605" y="2951855"/>
            <a:ext cx="65538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65B91B-BFCD-4E95-AA7A-D19BE6CE6230}"/>
              </a:ext>
            </a:extLst>
          </p:cNvPr>
          <p:cNvSpPr/>
          <p:nvPr/>
        </p:nvSpPr>
        <p:spPr bwMode="auto">
          <a:xfrm rot="8100000">
            <a:off x="3184559" y="2891247"/>
            <a:ext cx="120064" cy="121221"/>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defTabSz="950822" fontAlgn="base">
              <a:spcBef>
                <a:spcPct val="0"/>
              </a:spcBef>
              <a:spcAft>
                <a:spcPct val="0"/>
              </a:spcAft>
              <a:defRPr/>
            </a:pPr>
            <a:endParaRPr lang="en-US" sz="2040" err="1">
              <a:solidFill>
                <a:srgbClr val="1A1A1A"/>
              </a:solidFill>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7B68DD1D-E2FE-47C8-9C84-CED648D5AC93}"/>
              </a:ext>
            </a:extLst>
          </p:cNvPr>
          <p:cNvCxnSpPr>
            <a:cxnSpLocks/>
          </p:cNvCxnSpPr>
          <p:nvPr/>
        </p:nvCxnSpPr>
        <p:spPr>
          <a:xfrm>
            <a:off x="4178458" y="2951855"/>
            <a:ext cx="1955366"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34">
            <a:extLst>
              <a:ext uri="{FF2B5EF4-FFF2-40B4-BE49-F238E27FC236}">
                <a16:creationId xmlns:a16="http://schemas.microsoft.com/office/drawing/2014/main" id="{7DD8524A-69E7-43F4-A980-B3013D2C8CA5}"/>
              </a:ext>
            </a:extLst>
          </p:cNvPr>
          <p:cNvSpPr/>
          <p:nvPr/>
        </p:nvSpPr>
        <p:spPr bwMode="auto">
          <a:xfrm rot="8100000">
            <a:off x="6001399" y="2891247"/>
            <a:ext cx="120064" cy="121221"/>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defTabSz="950822" fontAlgn="base">
              <a:spcBef>
                <a:spcPct val="0"/>
              </a:spcBef>
              <a:spcAft>
                <a:spcPct val="0"/>
              </a:spcAft>
              <a:defRPr/>
            </a:pPr>
            <a:endParaRPr lang="en-US" sz="2040" err="1">
              <a:solidFill>
                <a:srgbClr val="1A1A1A"/>
              </a:solidFill>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63C18AF-B46B-42DA-9585-8CB323E20FEA}"/>
              </a:ext>
            </a:extLst>
          </p:cNvPr>
          <p:cNvCxnSpPr>
            <a:cxnSpLocks/>
          </p:cNvCxnSpPr>
          <p:nvPr/>
        </p:nvCxnSpPr>
        <p:spPr>
          <a:xfrm>
            <a:off x="7191505" y="2951855"/>
            <a:ext cx="1858235"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3" name="Rectangle 34">
            <a:extLst>
              <a:ext uri="{FF2B5EF4-FFF2-40B4-BE49-F238E27FC236}">
                <a16:creationId xmlns:a16="http://schemas.microsoft.com/office/drawing/2014/main" id="{6DC1B386-C7D2-4428-8DF0-7E499951410F}"/>
              </a:ext>
            </a:extLst>
          </p:cNvPr>
          <p:cNvSpPr/>
          <p:nvPr/>
        </p:nvSpPr>
        <p:spPr bwMode="auto">
          <a:xfrm rot="8100000">
            <a:off x="8917315" y="2891247"/>
            <a:ext cx="120064" cy="121221"/>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defTabSz="950822" fontAlgn="base">
              <a:spcBef>
                <a:spcPct val="0"/>
              </a:spcBef>
              <a:spcAft>
                <a:spcPct val="0"/>
              </a:spcAft>
              <a:defRPr/>
            </a:pPr>
            <a:endParaRPr lang="en-US" sz="2040" err="1">
              <a:solidFill>
                <a:srgbClr val="1A1A1A"/>
              </a:solidFill>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914D1EA7-AA92-49BB-B4F2-975D54472D21}"/>
              </a:ext>
            </a:extLst>
          </p:cNvPr>
          <p:cNvGrpSpPr/>
          <p:nvPr/>
        </p:nvGrpSpPr>
        <p:grpSpPr>
          <a:xfrm>
            <a:off x="8869954" y="5306660"/>
            <a:ext cx="2033072" cy="120064"/>
            <a:chOff x="333497" y="1926331"/>
            <a:chExt cx="2600203" cy="153556"/>
          </a:xfrm>
        </p:grpSpPr>
        <p:cxnSp>
          <p:nvCxnSpPr>
            <p:cNvPr id="85" name="Straight Connector 84">
              <a:extLst>
                <a:ext uri="{FF2B5EF4-FFF2-40B4-BE49-F238E27FC236}">
                  <a16:creationId xmlns:a16="http://schemas.microsoft.com/office/drawing/2014/main" id="{5FCAF7CA-09C7-4433-AB76-6AEA40997B12}"/>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ectangle 34">
              <a:extLst>
                <a:ext uri="{FF2B5EF4-FFF2-40B4-BE49-F238E27FC236}">
                  <a16:creationId xmlns:a16="http://schemas.microsoft.com/office/drawing/2014/main" id="{15F5C4EC-A1C2-4297-BFE6-7A086BCEE9D8}"/>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defTabSz="950822" fontAlgn="base">
                <a:spcBef>
                  <a:spcPct val="0"/>
                </a:spcBef>
                <a:spcAft>
                  <a:spcPct val="0"/>
                </a:spcAft>
                <a:defRPr/>
              </a:pPr>
              <a:endParaRPr lang="en-US" sz="2040" err="1">
                <a:solidFill>
                  <a:srgbClr val="1A1A1A"/>
                </a:solidFill>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BFFAEDEC-33EC-4298-BF5A-8AB007A675F4}"/>
              </a:ext>
            </a:extLst>
          </p:cNvPr>
          <p:cNvGrpSpPr/>
          <p:nvPr/>
        </p:nvGrpSpPr>
        <p:grpSpPr>
          <a:xfrm flipH="1">
            <a:off x="3479103" y="5306660"/>
            <a:ext cx="1321000" cy="120064"/>
            <a:chOff x="1244203" y="1926331"/>
            <a:chExt cx="1689497" cy="153556"/>
          </a:xfrm>
        </p:grpSpPr>
        <p:cxnSp>
          <p:nvCxnSpPr>
            <p:cNvPr id="88" name="Straight Connector 87">
              <a:extLst>
                <a:ext uri="{FF2B5EF4-FFF2-40B4-BE49-F238E27FC236}">
                  <a16:creationId xmlns:a16="http://schemas.microsoft.com/office/drawing/2014/main" id="{7036BC09-AF4C-4EA9-BAAF-02B11EB35440}"/>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34">
              <a:extLst>
                <a:ext uri="{FF2B5EF4-FFF2-40B4-BE49-F238E27FC236}">
                  <a16:creationId xmlns:a16="http://schemas.microsoft.com/office/drawing/2014/main" id="{509B058E-CCB3-4664-A180-0A91E4D52E09}"/>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5" tIns="149196" rIns="186495" bIns="149196" numCol="1" spcCol="0" rtlCol="0" fromWordArt="0" anchor="t" anchorCtr="0" forceAA="0" compatLnSpc="1">
              <a:prstTxWarp prst="textNoShape">
                <a:avLst/>
              </a:prstTxWarp>
              <a:noAutofit/>
            </a:bodyPr>
            <a:lstStyle/>
            <a:p>
              <a:pPr defTabSz="950822" fontAlgn="base">
                <a:spcBef>
                  <a:spcPct val="0"/>
                </a:spcBef>
                <a:spcAft>
                  <a:spcPct val="0"/>
                </a:spcAft>
                <a:defRPr/>
              </a:pPr>
              <a:endParaRPr lang="en-US" sz="2040" err="1">
                <a:solidFill>
                  <a:srgbClr val="1A1A1A"/>
                </a:solidFill>
                <a:latin typeface="Segoe UI"/>
                <a:ea typeface="Segoe UI" pitchFamily="34" charset="0"/>
                <a:cs typeface="Segoe UI" pitchFamily="34" charset="0"/>
              </a:endParaRPr>
            </a:p>
          </p:txBody>
        </p:sp>
      </p:grpSp>
      <p:cxnSp>
        <p:nvCxnSpPr>
          <p:cNvPr id="90" name="Straight Connector 89">
            <a:extLst>
              <a:ext uri="{FF2B5EF4-FFF2-40B4-BE49-F238E27FC236}">
                <a16:creationId xmlns:a16="http://schemas.microsoft.com/office/drawing/2014/main" id="{BAB6B51A-B8BC-4428-893C-FDA70FBA3093}"/>
              </a:ext>
            </a:extLst>
          </p:cNvPr>
          <p:cNvCxnSpPr>
            <a:cxnSpLocks/>
          </p:cNvCxnSpPr>
          <p:nvPr/>
        </p:nvCxnSpPr>
        <p:spPr>
          <a:xfrm>
            <a:off x="5917127" y="5366691"/>
            <a:ext cx="169981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5" name="Group 152" descr="check, approve">
            <a:extLst>
              <a:ext uri="{FF2B5EF4-FFF2-40B4-BE49-F238E27FC236}">
                <a16:creationId xmlns:a16="http://schemas.microsoft.com/office/drawing/2014/main" id="{3B093525-DBDD-4CC5-A7D8-058E6615ADB5}"/>
              </a:ext>
            </a:extLst>
          </p:cNvPr>
          <p:cNvGrpSpPr>
            <a:grpSpLocks noChangeAspect="1"/>
          </p:cNvGrpSpPr>
          <p:nvPr/>
        </p:nvGrpSpPr>
        <p:grpSpPr bwMode="auto">
          <a:xfrm>
            <a:off x="6447243" y="2118967"/>
            <a:ext cx="462203" cy="460601"/>
            <a:chOff x="4560" y="2506"/>
            <a:chExt cx="289" cy="288"/>
          </a:xfrm>
        </p:grpSpPr>
        <p:sp>
          <p:nvSpPr>
            <p:cNvPr id="106" name="AutoShape 151">
              <a:extLst>
                <a:ext uri="{FF2B5EF4-FFF2-40B4-BE49-F238E27FC236}">
                  <a16:creationId xmlns:a16="http://schemas.microsoft.com/office/drawing/2014/main" id="{FFC8193C-39B3-4350-BF80-CB6359F147F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395">
                <a:defRPr/>
              </a:pPr>
              <a:endParaRPr lang="en-US" sz="1632">
                <a:solidFill>
                  <a:srgbClr val="1A1A1A"/>
                </a:solidFill>
                <a:latin typeface="Segoe UI"/>
              </a:endParaRPr>
            </a:p>
          </p:txBody>
        </p:sp>
        <p:sp>
          <p:nvSpPr>
            <p:cNvPr id="107" name="Oval 153">
              <a:extLst>
                <a:ext uri="{FF2B5EF4-FFF2-40B4-BE49-F238E27FC236}">
                  <a16:creationId xmlns:a16="http://schemas.microsoft.com/office/drawing/2014/main" id="{7BD2BA26-7D6B-4A73-BCB6-DF4C91E5C0B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95">
                <a:defRPr/>
              </a:pPr>
              <a:endParaRPr lang="en-US" sz="1632">
                <a:solidFill>
                  <a:srgbClr val="1A1A1A"/>
                </a:solidFill>
                <a:latin typeface="Segoe UI"/>
              </a:endParaRPr>
            </a:p>
          </p:txBody>
        </p:sp>
        <p:sp>
          <p:nvSpPr>
            <p:cNvPr id="108" name="Freeform 154">
              <a:extLst>
                <a:ext uri="{FF2B5EF4-FFF2-40B4-BE49-F238E27FC236}">
                  <a16:creationId xmlns:a16="http://schemas.microsoft.com/office/drawing/2014/main" id="{4DA56CB4-0BA8-42AC-9F15-57BDD094587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95">
                <a:defRPr/>
              </a:pPr>
              <a:endParaRPr lang="en-US" sz="1632">
                <a:solidFill>
                  <a:srgbClr val="1A1A1A"/>
                </a:solidFill>
                <a:latin typeface="Segoe UI"/>
              </a:endParaRPr>
            </a:p>
          </p:txBody>
        </p:sp>
        <p:sp>
          <p:nvSpPr>
            <p:cNvPr id="109" name="Freeform 155">
              <a:extLst>
                <a:ext uri="{FF2B5EF4-FFF2-40B4-BE49-F238E27FC236}">
                  <a16:creationId xmlns:a16="http://schemas.microsoft.com/office/drawing/2014/main" id="{0937B40D-6FB8-43CD-8AE9-086B0D55C6F1}"/>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95">
                <a:defRPr/>
              </a:pPr>
              <a:endParaRPr lang="en-US" sz="1632">
                <a:solidFill>
                  <a:srgbClr val="1A1A1A"/>
                </a:solidFill>
                <a:latin typeface="Segoe UI"/>
              </a:endParaRPr>
            </a:p>
          </p:txBody>
        </p:sp>
        <p:sp>
          <p:nvSpPr>
            <p:cNvPr id="110" name="Freeform 156">
              <a:extLst>
                <a:ext uri="{FF2B5EF4-FFF2-40B4-BE49-F238E27FC236}">
                  <a16:creationId xmlns:a16="http://schemas.microsoft.com/office/drawing/2014/main" id="{048CE3D5-B7AD-49D6-ACA2-355553381E31}"/>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95">
                <a:defRPr/>
              </a:pPr>
              <a:endParaRPr lang="en-US" sz="1632">
                <a:solidFill>
                  <a:srgbClr val="1A1A1A"/>
                </a:solidFill>
                <a:latin typeface="Segoe UI"/>
              </a:endParaRPr>
            </a:p>
          </p:txBody>
        </p:sp>
        <p:sp>
          <p:nvSpPr>
            <p:cNvPr id="111" name="Freeform 157">
              <a:extLst>
                <a:ext uri="{FF2B5EF4-FFF2-40B4-BE49-F238E27FC236}">
                  <a16:creationId xmlns:a16="http://schemas.microsoft.com/office/drawing/2014/main" id="{9BA84D36-A54F-46E1-A654-31B8DD0294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95">
                <a:defRPr/>
              </a:pPr>
              <a:endParaRPr lang="en-US" sz="1632">
                <a:solidFill>
                  <a:srgbClr val="1A1A1A"/>
                </a:solidFill>
                <a:latin typeface="Segoe UI"/>
              </a:endParaRPr>
            </a:p>
          </p:txBody>
        </p:sp>
        <p:sp>
          <p:nvSpPr>
            <p:cNvPr id="112" name="Freeform 158">
              <a:extLst>
                <a:ext uri="{FF2B5EF4-FFF2-40B4-BE49-F238E27FC236}">
                  <a16:creationId xmlns:a16="http://schemas.microsoft.com/office/drawing/2014/main" id="{B08A7E98-0AA2-4CCD-A161-1D87DF7CAD38}"/>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95">
                <a:defRPr/>
              </a:pPr>
              <a:endParaRPr lang="en-US" sz="1632">
                <a:solidFill>
                  <a:srgbClr val="1A1A1A"/>
                </a:solidFill>
                <a:latin typeface="Segoe UI"/>
              </a:endParaRPr>
            </a:p>
          </p:txBody>
        </p:sp>
        <p:sp>
          <p:nvSpPr>
            <p:cNvPr id="113" name="Freeform 159">
              <a:extLst>
                <a:ext uri="{FF2B5EF4-FFF2-40B4-BE49-F238E27FC236}">
                  <a16:creationId xmlns:a16="http://schemas.microsoft.com/office/drawing/2014/main" id="{EAE60663-E814-4BCA-B73B-F559A014B04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95">
                <a:defRPr/>
              </a:pPr>
              <a:endParaRPr lang="en-US" sz="1632">
                <a:solidFill>
                  <a:srgbClr val="1A1A1A"/>
                </a:solidFill>
                <a:latin typeface="Segoe UI"/>
              </a:endParaRPr>
            </a:p>
          </p:txBody>
        </p:sp>
        <p:sp>
          <p:nvSpPr>
            <p:cNvPr id="114" name="Freeform 160">
              <a:extLst>
                <a:ext uri="{FF2B5EF4-FFF2-40B4-BE49-F238E27FC236}">
                  <a16:creationId xmlns:a16="http://schemas.microsoft.com/office/drawing/2014/main" id="{97A68D59-E40E-40D1-801D-59DF0531C25C}"/>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95">
                <a:defRPr/>
              </a:pPr>
              <a:endParaRPr lang="en-US" sz="1632">
                <a:solidFill>
                  <a:srgbClr val="1A1A1A"/>
                </a:solidFill>
                <a:latin typeface="Segoe UI"/>
              </a:endParaRPr>
            </a:p>
          </p:txBody>
        </p:sp>
        <p:sp>
          <p:nvSpPr>
            <p:cNvPr id="115" name="Freeform 161">
              <a:extLst>
                <a:ext uri="{FF2B5EF4-FFF2-40B4-BE49-F238E27FC236}">
                  <a16:creationId xmlns:a16="http://schemas.microsoft.com/office/drawing/2014/main" id="{06633DB0-CCAF-4F7E-B101-ECCB265E9D5A}"/>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95">
                <a:defRPr/>
              </a:pPr>
              <a:endParaRPr lang="en-US" sz="1632">
                <a:solidFill>
                  <a:srgbClr val="1A1A1A"/>
                </a:solidFill>
                <a:latin typeface="Segoe UI"/>
              </a:endParaRPr>
            </a:p>
          </p:txBody>
        </p:sp>
        <p:sp>
          <p:nvSpPr>
            <p:cNvPr id="116" name="Freeform 162">
              <a:extLst>
                <a:ext uri="{FF2B5EF4-FFF2-40B4-BE49-F238E27FC236}">
                  <a16:creationId xmlns:a16="http://schemas.microsoft.com/office/drawing/2014/main" id="{B702D673-FC7B-4D08-803F-90E8B719CF7E}"/>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395">
                <a:defRPr/>
              </a:pPr>
              <a:endParaRPr lang="en-US" sz="1632">
                <a:solidFill>
                  <a:srgbClr val="1A1A1A"/>
                </a:solidFill>
                <a:latin typeface="Segoe UI"/>
              </a:endParaRPr>
            </a:p>
          </p:txBody>
        </p:sp>
      </p:grpSp>
      <p:grpSp>
        <p:nvGrpSpPr>
          <p:cNvPr id="120" name="Graphic 397" descr="deposit, pricing import">
            <a:extLst>
              <a:ext uri="{FF2B5EF4-FFF2-40B4-BE49-F238E27FC236}">
                <a16:creationId xmlns:a16="http://schemas.microsoft.com/office/drawing/2014/main" id="{DE35E12D-46AF-42C9-8BCA-2CAE98B8A944}"/>
              </a:ext>
            </a:extLst>
          </p:cNvPr>
          <p:cNvGrpSpPr/>
          <p:nvPr/>
        </p:nvGrpSpPr>
        <p:grpSpPr>
          <a:xfrm>
            <a:off x="9348248" y="2159551"/>
            <a:ext cx="378912" cy="379172"/>
            <a:chOff x="1698211" y="3041569"/>
            <a:chExt cx="417847" cy="418136"/>
          </a:xfrm>
        </p:grpSpPr>
        <p:sp>
          <p:nvSpPr>
            <p:cNvPr id="121" name="Freeform: Shape 120">
              <a:extLst>
                <a:ext uri="{FF2B5EF4-FFF2-40B4-BE49-F238E27FC236}">
                  <a16:creationId xmlns:a16="http://schemas.microsoft.com/office/drawing/2014/main" id="{359295BA-D010-4E45-BFA4-18236F4874FD}"/>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32395">
                <a:defRPr/>
              </a:pPr>
              <a:endParaRPr lang="en-US" sz="1632">
                <a:solidFill>
                  <a:srgbClr val="1A1A1A"/>
                </a:solidFill>
                <a:latin typeface="Segoe UI"/>
              </a:endParaRPr>
            </a:p>
          </p:txBody>
        </p:sp>
        <p:sp>
          <p:nvSpPr>
            <p:cNvPr id="122" name="Freeform: Shape 121">
              <a:extLst>
                <a:ext uri="{FF2B5EF4-FFF2-40B4-BE49-F238E27FC236}">
                  <a16:creationId xmlns:a16="http://schemas.microsoft.com/office/drawing/2014/main" id="{043205E3-D796-4A74-A948-0231E68C2584}"/>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32395">
                <a:defRPr/>
              </a:pPr>
              <a:endParaRPr lang="en-US" sz="1632">
                <a:solidFill>
                  <a:srgbClr val="1A1A1A"/>
                </a:solidFill>
                <a:latin typeface="Segoe UI"/>
              </a:endParaRPr>
            </a:p>
          </p:txBody>
        </p:sp>
        <p:sp>
          <p:nvSpPr>
            <p:cNvPr id="123" name="Freeform: Shape 122">
              <a:extLst>
                <a:ext uri="{FF2B5EF4-FFF2-40B4-BE49-F238E27FC236}">
                  <a16:creationId xmlns:a16="http://schemas.microsoft.com/office/drawing/2014/main" id="{F47EDD21-A4CD-4126-9EB4-4ED234C015A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32395">
                <a:defRPr/>
              </a:pPr>
              <a:endParaRPr lang="en-US" sz="1632">
                <a:solidFill>
                  <a:srgbClr val="1A1A1A"/>
                </a:solidFill>
                <a:latin typeface="Segoe UI"/>
              </a:endParaRPr>
            </a:p>
          </p:txBody>
        </p:sp>
      </p:grpSp>
      <p:grpSp>
        <p:nvGrpSpPr>
          <p:cNvPr id="127" name="Group 126" descr="government">
            <a:extLst>
              <a:ext uri="{FF2B5EF4-FFF2-40B4-BE49-F238E27FC236}">
                <a16:creationId xmlns:a16="http://schemas.microsoft.com/office/drawing/2014/main" id="{C4B5752A-543C-4829-991C-5546A8928EFE}"/>
              </a:ext>
            </a:extLst>
          </p:cNvPr>
          <p:cNvGrpSpPr/>
          <p:nvPr/>
        </p:nvGrpSpPr>
        <p:grpSpPr>
          <a:xfrm>
            <a:off x="5189671" y="4697082"/>
            <a:ext cx="351852" cy="358539"/>
            <a:chOff x="5845334" y="4295775"/>
            <a:chExt cx="584835" cy="595951"/>
          </a:xfrm>
        </p:grpSpPr>
        <p:sp>
          <p:nvSpPr>
            <p:cNvPr id="128" name="Freeform 5">
              <a:extLst>
                <a:ext uri="{FF2B5EF4-FFF2-40B4-BE49-F238E27FC236}">
                  <a16:creationId xmlns:a16="http://schemas.microsoft.com/office/drawing/2014/main" id="{DBA23461-FD7F-48B2-82F2-B0990DF41308}"/>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29" name="Rectangle 128">
              <a:extLst>
                <a:ext uri="{FF2B5EF4-FFF2-40B4-BE49-F238E27FC236}">
                  <a16:creationId xmlns:a16="http://schemas.microsoft.com/office/drawing/2014/main" id="{87F758A4-0186-47CE-9D27-04A47CA3991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091" fontAlgn="base">
                <a:spcBef>
                  <a:spcPct val="0"/>
                </a:spcBef>
                <a:spcAft>
                  <a:spcPct val="0"/>
                </a:spcAft>
                <a:defRPr/>
              </a:pPr>
              <a:endParaRPr lang="en-US" sz="1836" err="1">
                <a:solidFill>
                  <a:srgbClr val="1A1A1A"/>
                </a:solidFill>
                <a:latin typeface="Segoe UI"/>
                <a:ea typeface="Segoe UI" pitchFamily="34" charset="0"/>
                <a:cs typeface="Segoe UI" pitchFamily="34" charset="0"/>
              </a:endParaRPr>
            </a:p>
          </p:txBody>
        </p:sp>
      </p:grpSp>
      <p:grpSp>
        <p:nvGrpSpPr>
          <p:cNvPr id="133" name="Group 132" descr="test">
            <a:extLst>
              <a:ext uri="{FF2B5EF4-FFF2-40B4-BE49-F238E27FC236}">
                <a16:creationId xmlns:a16="http://schemas.microsoft.com/office/drawing/2014/main" id="{256AD461-EDF9-4557-B572-243459C3A28D}"/>
              </a:ext>
            </a:extLst>
          </p:cNvPr>
          <p:cNvGrpSpPr/>
          <p:nvPr/>
        </p:nvGrpSpPr>
        <p:grpSpPr>
          <a:xfrm>
            <a:off x="8022415" y="4706216"/>
            <a:ext cx="340278" cy="340271"/>
            <a:chOff x="4486289" y="2163470"/>
            <a:chExt cx="406192" cy="406193"/>
          </a:xfrm>
        </p:grpSpPr>
        <p:sp>
          <p:nvSpPr>
            <p:cNvPr id="134" name="Rectangle 251">
              <a:extLst>
                <a:ext uri="{FF2B5EF4-FFF2-40B4-BE49-F238E27FC236}">
                  <a16:creationId xmlns:a16="http://schemas.microsoft.com/office/drawing/2014/main" id="{0D409FB3-5E39-4B61-9514-689DA21A41EA}"/>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35" name="Rectangle 252">
              <a:extLst>
                <a:ext uri="{FF2B5EF4-FFF2-40B4-BE49-F238E27FC236}">
                  <a16:creationId xmlns:a16="http://schemas.microsoft.com/office/drawing/2014/main" id="{14C29DB8-865C-4812-BA1C-FF98D1BEFBBB}"/>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36" name="Rectangle 253">
              <a:extLst>
                <a:ext uri="{FF2B5EF4-FFF2-40B4-BE49-F238E27FC236}">
                  <a16:creationId xmlns:a16="http://schemas.microsoft.com/office/drawing/2014/main" id="{C0DDA36F-9915-45CB-86FF-F9EFF25D8E60}"/>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37" name="Rectangle 254">
              <a:extLst>
                <a:ext uri="{FF2B5EF4-FFF2-40B4-BE49-F238E27FC236}">
                  <a16:creationId xmlns:a16="http://schemas.microsoft.com/office/drawing/2014/main" id="{F7BEF4DC-5F7D-491D-ADCC-B98E752B9210}"/>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38" name="Rectangle 255">
              <a:extLst>
                <a:ext uri="{FF2B5EF4-FFF2-40B4-BE49-F238E27FC236}">
                  <a16:creationId xmlns:a16="http://schemas.microsoft.com/office/drawing/2014/main" id="{652B9754-8D3F-4E49-9EAE-38262B127F22}"/>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39" name="Rectangle 256">
              <a:extLst>
                <a:ext uri="{FF2B5EF4-FFF2-40B4-BE49-F238E27FC236}">
                  <a16:creationId xmlns:a16="http://schemas.microsoft.com/office/drawing/2014/main" id="{0217F10B-01D6-4677-9ACC-7035E9BC75A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40" name="Rectangle 257">
              <a:extLst>
                <a:ext uri="{FF2B5EF4-FFF2-40B4-BE49-F238E27FC236}">
                  <a16:creationId xmlns:a16="http://schemas.microsoft.com/office/drawing/2014/main" id="{BB1A8DEF-F792-4011-BBEC-981577DC70BB}"/>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41" name="Rectangle 258">
              <a:extLst>
                <a:ext uri="{FF2B5EF4-FFF2-40B4-BE49-F238E27FC236}">
                  <a16:creationId xmlns:a16="http://schemas.microsoft.com/office/drawing/2014/main" id="{1AD0B032-166C-4A56-A388-1D7C74FB6C0F}"/>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42" name="Rectangle 259">
              <a:extLst>
                <a:ext uri="{FF2B5EF4-FFF2-40B4-BE49-F238E27FC236}">
                  <a16:creationId xmlns:a16="http://schemas.microsoft.com/office/drawing/2014/main" id="{E07436C6-9054-4B87-9480-DCB458E00CEF}"/>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43" name="Rectangle 260">
              <a:extLst>
                <a:ext uri="{FF2B5EF4-FFF2-40B4-BE49-F238E27FC236}">
                  <a16:creationId xmlns:a16="http://schemas.microsoft.com/office/drawing/2014/main" id="{F6834682-6BBD-43EC-A606-7B6B411282C7}"/>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44" name="Rectangle 261">
              <a:extLst>
                <a:ext uri="{FF2B5EF4-FFF2-40B4-BE49-F238E27FC236}">
                  <a16:creationId xmlns:a16="http://schemas.microsoft.com/office/drawing/2014/main" id="{CA005537-2E79-474A-B42F-DEA4E696DCCF}"/>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45" name="Rectangle 262">
              <a:extLst>
                <a:ext uri="{FF2B5EF4-FFF2-40B4-BE49-F238E27FC236}">
                  <a16:creationId xmlns:a16="http://schemas.microsoft.com/office/drawing/2014/main" id="{E427504D-D6A0-41E6-A4E4-C02EBCFC8131}"/>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46" name="Rectangle 263">
              <a:extLst>
                <a:ext uri="{FF2B5EF4-FFF2-40B4-BE49-F238E27FC236}">
                  <a16:creationId xmlns:a16="http://schemas.microsoft.com/office/drawing/2014/main" id="{BE2793A6-51ED-41B1-9A35-1ADE4EFB291A}"/>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47" name="Rectangle 264">
              <a:extLst>
                <a:ext uri="{FF2B5EF4-FFF2-40B4-BE49-F238E27FC236}">
                  <a16:creationId xmlns:a16="http://schemas.microsoft.com/office/drawing/2014/main" id="{2953BEA4-5442-4BFE-990E-32BD8F2B3CBB}"/>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48" name="Rectangle 265">
              <a:extLst>
                <a:ext uri="{FF2B5EF4-FFF2-40B4-BE49-F238E27FC236}">
                  <a16:creationId xmlns:a16="http://schemas.microsoft.com/office/drawing/2014/main" id="{5049C9C4-54A1-4F83-8861-C74E1DA5ECB5}"/>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49" name="Rectangle 266">
              <a:extLst>
                <a:ext uri="{FF2B5EF4-FFF2-40B4-BE49-F238E27FC236}">
                  <a16:creationId xmlns:a16="http://schemas.microsoft.com/office/drawing/2014/main" id="{38D02B19-96D2-4E18-9376-67A2F78A391B}"/>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50" name="Rectangle 267">
              <a:extLst>
                <a:ext uri="{FF2B5EF4-FFF2-40B4-BE49-F238E27FC236}">
                  <a16:creationId xmlns:a16="http://schemas.microsoft.com/office/drawing/2014/main" id="{B8095A5D-86AC-4B1E-B4D8-E67A3C51A74E}"/>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51" name="Rectangle 268">
              <a:extLst>
                <a:ext uri="{FF2B5EF4-FFF2-40B4-BE49-F238E27FC236}">
                  <a16:creationId xmlns:a16="http://schemas.microsoft.com/office/drawing/2014/main" id="{43315A68-E3A4-4633-A92C-2FB94ADA8AE4}"/>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52" name="Rectangle 269">
              <a:extLst>
                <a:ext uri="{FF2B5EF4-FFF2-40B4-BE49-F238E27FC236}">
                  <a16:creationId xmlns:a16="http://schemas.microsoft.com/office/drawing/2014/main" id="{552DB825-9E04-4E85-BB53-9172A86F3AFA}"/>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53" name="Rectangle 270">
              <a:extLst>
                <a:ext uri="{FF2B5EF4-FFF2-40B4-BE49-F238E27FC236}">
                  <a16:creationId xmlns:a16="http://schemas.microsoft.com/office/drawing/2014/main" id="{7F952C91-456A-46D9-BBA8-B57DD5594847}"/>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54" name="Rectangle 271">
              <a:extLst>
                <a:ext uri="{FF2B5EF4-FFF2-40B4-BE49-F238E27FC236}">
                  <a16:creationId xmlns:a16="http://schemas.microsoft.com/office/drawing/2014/main" id="{9A7E83D0-B0AE-4119-88CE-C3B31D80DB26}"/>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55" name="Rectangle 272">
              <a:extLst>
                <a:ext uri="{FF2B5EF4-FFF2-40B4-BE49-F238E27FC236}">
                  <a16:creationId xmlns:a16="http://schemas.microsoft.com/office/drawing/2014/main" id="{CFE64F7C-BA86-4090-8AEF-77A5AFB6E19F}"/>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56" name="Rectangle 273">
              <a:extLst>
                <a:ext uri="{FF2B5EF4-FFF2-40B4-BE49-F238E27FC236}">
                  <a16:creationId xmlns:a16="http://schemas.microsoft.com/office/drawing/2014/main" id="{04E72334-5CC9-4E14-AA12-244B448D2637}"/>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57" name="Rectangle 274">
              <a:extLst>
                <a:ext uri="{FF2B5EF4-FFF2-40B4-BE49-F238E27FC236}">
                  <a16:creationId xmlns:a16="http://schemas.microsoft.com/office/drawing/2014/main" id="{0F899796-F108-4908-8E31-EF1DB8704515}"/>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58" name="Rectangle 275">
              <a:extLst>
                <a:ext uri="{FF2B5EF4-FFF2-40B4-BE49-F238E27FC236}">
                  <a16:creationId xmlns:a16="http://schemas.microsoft.com/office/drawing/2014/main" id="{7350B40B-97C7-4B0B-B549-536770556610}"/>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59" name="Rectangle 276">
              <a:extLst>
                <a:ext uri="{FF2B5EF4-FFF2-40B4-BE49-F238E27FC236}">
                  <a16:creationId xmlns:a16="http://schemas.microsoft.com/office/drawing/2014/main" id="{175B68BB-4114-43B4-A805-4D4FECC17932}"/>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60" name="Rectangle 277">
              <a:extLst>
                <a:ext uri="{FF2B5EF4-FFF2-40B4-BE49-F238E27FC236}">
                  <a16:creationId xmlns:a16="http://schemas.microsoft.com/office/drawing/2014/main" id="{61CE0E2F-8762-459C-A9E6-D23D30791B99}"/>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61" name="Rectangle 278">
              <a:extLst>
                <a:ext uri="{FF2B5EF4-FFF2-40B4-BE49-F238E27FC236}">
                  <a16:creationId xmlns:a16="http://schemas.microsoft.com/office/drawing/2014/main" id="{9074E5F5-5627-412A-B1AB-6A38D5C6475D}"/>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62" name="Rectangle 279">
              <a:extLst>
                <a:ext uri="{FF2B5EF4-FFF2-40B4-BE49-F238E27FC236}">
                  <a16:creationId xmlns:a16="http://schemas.microsoft.com/office/drawing/2014/main" id="{37D646EF-51C2-43C9-BA5F-DA522D4B5D79}"/>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63" name="Rectangle 280">
              <a:extLst>
                <a:ext uri="{FF2B5EF4-FFF2-40B4-BE49-F238E27FC236}">
                  <a16:creationId xmlns:a16="http://schemas.microsoft.com/office/drawing/2014/main" id="{B6E001A1-B2EE-44B0-A5CC-84228F2EA49D}"/>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64" name="Rectangle 281">
              <a:extLst>
                <a:ext uri="{FF2B5EF4-FFF2-40B4-BE49-F238E27FC236}">
                  <a16:creationId xmlns:a16="http://schemas.microsoft.com/office/drawing/2014/main" id="{3D0E508F-EEB9-41CC-8F43-59F48B55FD93}"/>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grpSp>
      <p:sp>
        <p:nvSpPr>
          <p:cNvPr id="96" name="TextBox 95">
            <a:extLst>
              <a:ext uri="{FF2B5EF4-FFF2-40B4-BE49-F238E27FC236}">
                <a16:creationId xmlns:a16="http://schemas.microsoft.com/office/drawing/2014/main" id="{743437B7-E377-439C-88C2-1C9562742C8D}"/>
              </a:ext>
            </a:extLst>
          </p:cNvPr>
          <p:cNvSpPr txBox="1"/>
          <p:nvPr/>
        </p:nvSpPr>
        <p:spPr>
          <a:xfrm>
            <a:off x="423300" y="6243695"/>
            <a:ext cx="3859448" cy="382308"/>
          </a:xfrm>
          <a:prstGeom prst="rect">
            <a:avLst/>
          </a:prstGeom>
          <a:noFill/>
        </p:spPr>
        <p:txBody>
          <a:bodyPr wrap="square">
            <a:spAutoFit/>
          </a:bodyPr>
          <a:lstStyle/>
          <a:p>
            <a:pPr defTabSz="932573">
              <a:defRPr/>
            </a:pPr>
            <a:r>
              <a:rPr lang="en-US" sz="1836" dirty="0">
                <a:solidFill>
                  <a:srgbClr val="0070C0"/>
                </a:solidFill>
                <a:latin typeface="Segoe UI"/>
                <a:hlinkClick r:id="rId3">
                  <a:extLst>
                    <a:ext uri="{A12FA001-AC4F-418D-AE19-62706E023703}">
                      <ahyp:hlinkClr xmlns:ahyp="http://schemas.microsoft.com/office/drawing/2018/hyperlinkcolor" val="tx"/>
                    </a:ext>
                  </a:extLst>
                </a:hlinkClick>
              </a:rPr>
              <a:t>https://aka.ms/adopt/overview</a:t>
            </a:r>
            <a:endParaRPr lang="en-US" sz="1836" dirty="0">
              <a:solidFill>
                <a:srgbClr val="0070C0"/>
              </a:solidFill>
              <a:latin typeface="Segoe UI"/>
            </a:endParaRPr>
          </a:p>
        </p:txBody>
      </p:sp>
      <p:grpSp>
        <p:nvGrpSpPr>
          <p:cNvPr id="117" name="Group 116">
            <a:extLst>
              <a:ext uri="{FF2B5EF4-FFF2-40B4-BE49-F238E27FC236}">
                <a16:creationId xmlns:a16="http://schemas.microsoft.com/office/drawing/2014/main" id="{0E34BC4E-7565-46F8-8F9B-C935FF874F85}"/>
              </a:ext>
            </a:extLst>
          </p:cNvPr>
          <p:cNvGrpSpPr/>
          <p:nvPr/>
        </p:nvGrpSpPr>
        <p:grpSpPr>
          <a:xfrm>
            <a:off x="1224751" y="2213195"/>
            <a:ext cx="472940" cy="331690"/>
            <a:chOff x="14373741" y="5761210"/>
            <a:chExt cx="463775" cy="325266"/>
          </a:xfrm>
        </p:grpSpPr>
        <p:sp>
          <p:nvSpPr>
            <p:cNvPr id="118" name="Rectangle 932">
              <a:extLst>
                <a:ext uri="{FF2B5EF4-FFF2-40B4-BE49-F238E27FC236}">
                  <a16:creationId xmlns:a16="http://schemas.microsoft.com/office/drawing/2014/main" id="{2C613C81-5C60-4D54-ABF6-FE2D8B52E7BF}"/>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19" name="Freeform 933">
              <a:extLst>
                <a:ext uri="{FF2B5EF4-FFF2-40B4-BE49-F238E27FC236}">
                  <a16:creationId xmlns:a16="http://schemas.microsoft.com/office/drawing/2014/main" id="{8D93D514-7E93-40BA-9763-621A2DB18301}"/>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24" name="Freeform 934">
              <a:extLst>
                <a:ext uri="{FF2B5EF4-FFF2-40B4-BE49-F238E27FC236}">
                  <a16:creationId xmlns:a16="http://schemas.microsoft.com/office/drawing/2014/main" id="{87550FB0-A6D9-4B4D-949E-6213C85F59F4}"/>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25" name="Rectangle 935">
              <a:extLst>
                <a:ext uri="{FF2B5EF4-FFF2-40B4-BE49-F238E27FC236}">
                  <a16:creationId xmlns:a16="http://schemas.microsoft.com/office/drawing/2014/main" id="{CCCE73CE-E9BC-4015-9FDD-B60B610DF32E}"/>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26" name="Rectangle 936">
              <a:extLst>
                <a:ext uri="{FF2B5EF4-FFF2-40B4-BE49-F238E27FC236}">
                  <a16:creationId xmlns:a16="http://schemas.microsoft.com/office/drawing/2014/main" id="{0B44BB40-004B-4C69-BA93-D3BF1D33A014}"/>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30" name="Rectangle 937">
              <a:extLst>
                <a:ext uri="{FF2B5EF4-FFF2-40B4-BE49-F238E27FC236}">
                  <a16:creationId xmlns:a16="http://schemas.microsoft.com/office/drawing/2014/main" id="{B190BFD5-23F2-40F7-A3B6-64F43B761A30}"/>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31" name="Oval 938">
              <a:extLst>
                <a:ext uri="{FF2B5EF4-FFF2-40B4-BE49-F238E27FC236}">
                  <a16:creationId xmlns:a16="http://schemas.microsoft.com/office/drawing/2014/main" id="{1EE01E13-0DC1-4686-A570-72CEDAFB674F}"/>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32" name="Rectangle 939">
              <a:extLst>
                <a:ext uri="{FF2B5EF4-FFF2-40B4-BE49-F238E27FC236}">
                  <a16:creationId xmlns:a16="http://schemas.microsoft.com/office/drawing/2014/main" id="{DCDCF31B-37EE-435D-A150-9E695F887152}"/>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65" name="Oval 940">
              <a:extLst>
                <a:ext uri="{FF2B5EF4-FFF2-40B4-BE49-F238E27FC236}">
                  <a16:creationId xmlns:a16="http://schemas.microsoft.com/office/drawing/2014/main" id="{FC282799-5DCC-4068-9D12-D5909C9E379E}"/>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83" name="Oval 941">
              <a:extLst>
                <a:ext uri="{FF2B5EF4-FFF2-40B4-BE49-F238E27FC236}">
                  <a16:creationId xmlns:a16="http://schemas.microsoft.com/office/drawing/2014/main" id="{72A9D253-08CF-4D67-A15B-AB5B6F32025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84" name="Oval 942">
              <a:extLst>
                <a:ext uri="{FF2B5EF4-FFF2-40B4-BE49-F238E27FC236}">
                  <a16:creationId xmlns:a16="http://schemas.microsoft.com/office/drawing/2014/main" id="{7E9C485C-2CE4-4506-8E9A-F9A406EDEF08}"/>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85" name="Rectangle 943">
              <a:extLst>
                <a:ext uri="{FF2B5EF4-FFF2-40B4-BE49-F238E27FC236}">
                  <a16:creationId xmlns:a16="http://schemas.microsoft.com/office/drawing/2014/main" id="{1A5FF594-2889-43E0-93E6-6734EC5DB7C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86" name="Rectangle 944" descr="component solutions">
              <a:extLst>
                <a:ext uri="{FF2B5EF4-FFF2-40B4-BE49-F238E27FC236}">
                  <a16:creationId xmlns:a16="http://schemas.microsoft.com/office/drawing/2014/main" id="{A168E3E4-7CB6-4B1F-A1D1-7C0E429C3F14}"/>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87" name="Freeform 945">
              <a:extLst>
                <a:ext uri="{FF2B5EF4-FFF2-40B4-BE49-F238E27FC236}">
                  <a16:creationId xmlns:a16="http://schemas.microsoft.com/office/drawing/2014/main" id="{B26BB538-A042-4BB9-8321-8E2130D9D234}"/>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88" name="Freeform 946">
              <a:extLst>
                <a:ext uri="{FF2B5EF4-FFF2-40B4-BE49-F238E27FC236}">
                  <a16:creationId xmlns:a16="http://schemas.microsoft.com/office/drawing/2014/main" id="{F85B1218-E581-42BF-9323-55EE5BD9D22D}"/>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sp>
          <p:nvSpPr>
            <p:cNvPr id="189" name="Freeform 947">
              <a:extLst>
                <a:ext uri="{FF2B5EF4-FFF2-40B4-BE49-F238E27FC236}">
                  <a16:creationId xmlns:a16="http://schemas.microsoft.com/office/drawing/2014/main" id="{9415763E-FE73-41A6-9302-CC570E2E7AF2}"/>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700">
                <a:solidFill>
                  <a:srgbClr val="1A1A1A"/>
                </a:solidFill>
                <a:latin typeface="Segoe UI"/>
              </a:endParaRPr>
            </a:p>
          </p:txBody>
        </p:sp>
      </p:grpSp>
      <p:grpSp>
        <p:nvGrpSpPr>
          <p:cNvPr id="190" name="Group 189" descr="file, paper, sheet">
            <a:extLst>
              <a:ext uri="{FF2B5EF4-FFF2-40B4-BE49-F238E27FC236}">
                <a16:creationId xmlns:a16="http://schemas.microsoft.com/office/drawing/2014/main" id="{0AB783BB-484D-46E4-BB56-E9EBCAE619D1}"/>
              </a:ext>
            </a:extLst>
          </p:cNvPr>
          <p:cNvGrpSpPr/>
          <p:nvPr/>
        </p:nvGrpSpPr>
        <p:grpSpPr>
          <a:xfrm>
            <a:off x="3640252" y="2163943"/>
            <a:ext cx="303644" cy="376349"/>
            <a:chOff x="8018464" y="4649789"/>
            <a:chExt cx="225425" cy="279400"/>
          </a:xfrm>
        </p:grpSpPr>
        <p:sp>
          <p:nvSpPr>
            <p:cNvPr id="191" name="Freeform 88">
              <a:extLst>
                <a:ext uri="{FF2B5EF4-FFF2-40B4-BE49-F238E27FC236}">
                  <a16:creationId xmlns:a16="http://schemas.microsoft.com/office/drawing/2014/main" id="{4720BC2F-12CF-4867-8654-F98FA8F98C09}"/>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92" name="Freeform 89">
              <a:extLst>
                <a:ext uri="{FF2B5EF4-FFF2-40B4-BE49-F238E27FC236}">
                  <a16:creationId xmlns:a16="http://schemas.microsoft.com/office/drawing/2014/main" id="{15BCDDCF-DB6F-4598-882D-412C79E38C71}"/>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93" name="Line 90">
              <a:extLst>
                <a:ext uri="{FF2B5EF4-FFF2-40B4-BE49-F238E27FC236}">
                  <a16:creationId xmlns:a16="http://schemas.microsoft.com/office/drawing/2014/main" id="{2B2C64FC-8939-4CF1-82AA-3471D3425805}"/>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sp>
          <p:nvSpPr>
            <p:cNvPr id="194" name="Line 91">
              <a:extLst>
                <a:ext uri="{FF2B5EF4-FFF2-40B4-BE49-F238E27FC236}">
                  <a16:creationId xmlns:a16="http://schemas.microsoft.com/office/drawing/2014/main" id="{EEF5DFA2-86EE-4550-B2F1-68936906F254}"/>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5" tIns="45707" rIns="91415" bIns="45707" numCol="1" anchor="t" anchorCtr="0" compatLnSpc="1">
              <a:prstTxWarp prst="textNoShape">
                <a:avLst/>
              </a:prstTxWarp>
            </a:bodyPr>
            <a:lstStyle/>
            <a:p>
              <a:pPr algn="ctr" defTabSz="914026" fontAlgn="base">
                <a:defRPr/>
              </a:pPr>
              <a:endParaRPr lang="en-US" sz="1632">
                <a:solidFill>
                  <a:srgbClr val="1A1A1A"/>
                </a:solidFill>
                <a:latin typeface="Segoe UI"/>
              </a:endParaRPr>
            </a:p>
          </p:txBody>
        </p:sp>
      </p:grpSp>
    </p:spTree>
    <p:extLst>
      <p:ext uri="{BB962C8B-B14F-4D97-AF65-F5344CB8AC3E}">
        <p14:creationId xmlns:p14="http://schemas.microsoft.com/office/powerpoint/2010/main" val="31898248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D14C-C8B1-4A06-BB89-73EFB67CC778}"/>
              </a:ext>
            </a:extLst>
          </p:cNvPr>
          <p:cNvSpPr>
            <a:spLocks noGrp="1"/>
          </p:cNvSpPr>
          <p:nvPr>
            <p:ph type="title"/>
          </p:nvPr>
        </p:nvSpPr>
        <p:spPr/>
        <p:txBody>
          <a:bodyPr/>
          <a:lstStyle/>
          <a:p>
            <a:r>
              <a:rPr lang="en-US" dirty="0"/>
              <a:t>Unlocking - Ready</a:t>
            </a:r>
          </a:p>
        </p:txBody>
      </p:sp>
      <p:sp>
        <p:nvSpPr>
          <p:cNvPr id="5" name="Rectangle 4">
            <a:extLst>
              <a:ext uri="{FF2B5EF4-FFF2-40B4-BE49-F238E27FC236}">
                <a16:creationId xmlns:a16="http://schemas.microsoft.com/office/drawing/2014/main" id="{0338E8E2-2757-4E14-B50E-80249B288E07}"/>
              </a:ext>
            </a:extLst>
          </p:cNvPr>
          <p:cNvSpPr/>
          <p:nvPr/>
        </p:nvSpPr>
        <p:spPr bwMode="auto">
          <a:xfrm>
            <a:off x="597512" y="2631165"/>
            <a:ext cx="2619884"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b="1" dirty="0">
                <a:solidFill>
                  <a:srgbClr val="0078D4"/>
                </a:solidFill>
                <a:latin typeface="Segoe UI Semibold"/>
                <a:ea typeface="+mn-lt"/>
                <a:cs typeface="Segoe UI Semibold"/>
              </a:rPr>
              <a:t>Define strategy</a:t>
            </a:r>
          </a:p>
          <a:p>
            <a:pPr defTabSz="932563">
              <a:defRPr/>
            </a:pPr>
            <a:r>
              <a:rPr lang="en-US" sz="1632" dirty="0">
                <a:solidFill>
                  <a:srgbClr val="FFFFFF"/>
                </a:solidFill>
                <a:latin typeface="Segoe"/>
                <a:ea typeface="+mn-lt"/>
                <a:cs typeface="Calibri" panose="020F0502020204030204"/>
              </a:rPr>
              <a:t>expected outcomes</a:t>
            </a:r>
            <a:endParaRPr lang="en-US" sz="1632" dirty="0">
              <a:solidFill>
                <a:srgbClr val="FFFFFF"/>
              </a:solidFill>
              <a:latin typeface="Segoe UI"/>
              <a:ea typeface="+mn-lt"/>
              <a:cs typeface="Segoe UI"/>
            </a:endParaRPr>
          </a:p>
        </p:txBody>
      </p:sp>
      <p:sp>
        <p:nvSpPr>
          <p:cNvPr id="6" name="Rectangle 5">
            <a:extLst>
              <a:ext uri="{FF2B5EF4-FFF2-40B4-BE49-F238E27FC236}">
                <a16:creationId xmlns:a16="http://schemas.microsoft.com/office/drawing/2014/main" id="{81DCF78A-FE5F-4DC0-B73F-CCCFC1C172FA}"/>
              </a:ext>
            </a:extLst>
          </p:cNvPr>
          <p:cNvSpPr/>
          <p:nvPr/>
        </p:nvSpPr>
        <p:spPr bwMode="auto">
          <a:xfrm>
            <a:off x="3420757" y="2631165"/>
            <a:ext cx="2470915"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dirty="0">
                <a:solidFill>
                  <a:srgbClr val="0078D4"/>
                </a:solidFill>
                <a:latin typeface="Segoe UI Semibold"/>
                <a:ea typeface="Segoe UI" pitchFamily="34" charset="0"/>
                <a:cs typeface="Segoe UI" pitchFamily="34" charset="0"/>
              </a:rPr>
              <a:t>Plan</a:t>
            </a:r>
          </a:p>
        </p:txBody>
      </p:sp>
      <p:sp>
        <p:nvSpPr>
          <p:cNvPr id="7" name="Rectangle 6">
            <a:extLst>
              <a:ext uri="{FF2B5EF4-FFF2-40B4-BE49-F238E27FC236}">
                <a16:creationId xmlns:a16="http://schemas.microsoft.com/office/drawing/2014/main" id="{08480656-3A74-4EB5-9C4A-66BB3A63F6F8}"/>
              </a:ext>
            </a:extLst>
          </p:cNvPr>
          <p:cNvSpPr/>
          <p:nvPr/>
        </p:nvSpPr>
        <p:spPr bwMode="auto">
          <a:xfrm>
            <a:off x="6244000" y="2631165"/>
            <a:ext cx="2587765"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dirty="0">
                <a:solidFill>
                  <a:srgbClr val="0078D4"/>
                </a:solidFill>
                <a:latin typeface="Segoe UI Semibold"/>
                <a:ea typeface="Segoe UI" pitchFamily="34" charset="0"/>
                <a:cs typeface="Segoe UI" pitchFamily="34" charset="0"/>
              </a:rPr>
              <a:t>Ready</a:t>
            </a:r>
          </a:p>
        </p:txBody>
      </p:sp>
      <p:sp>
        <p:nvSpPr>
          <p:cNvPr id="8" name="Rectangle 7">
            <a:extLst>
              <a:ext uri="{FF2B5EF4-FFF2-40B4-BE49-F238E27FC236}">
                <a16:creationId xmlns:a16="http://schemas.microsoft.com/office/drawing/2014/main" id="{8C3DB4A6-9629-4FB7-8CDC-CD601820F1DA}"/>
              </a:ext>
            </a:extLst>
          </p:cNvPr>
          <p:cNvSpPr/>
          <p:nvPr/>
        </p:nvSpPr>
        <p:spPr bwMode="auto">
          <a:xfrm>
            <a:off x="9067246" y="2631165"/>
            <a:ext cx="2773341"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dirty="0">
                <a:solidFill>
                  <a:srgbClr val="0078D4"/>
                </a:solidFill>
                <a:latin typeface="Segoe UI Semibold"/>
                <a:ea typeface="Segoe UI" pitchFamily="34" charset="0"/>
                <a:cs typeface="Segoe UI" pitchFamily="34" charset="0"/>
              </a:rPr>
              <a:t>Adopt</a:t>
            </a:r>
          </a:p>
          <a:p>
            <a:pPr defTabSz="950846" fontAlgn="base">
              <a:lnSpc>
                <a:spcPct val="90000"/>
              </a:lnSpc>
              <a:spcBef>
                <a:spcPct val="0"/>
              </a:spcBef>
              <a:spcAft>
                <a:spcPts val="612"/>
              </a:spcAft>
              <a:defRPr/>
            </a:pPr>
            <a:r>
              <a:rPr lang="en-US" sz="1632" dirty="0">
                <a:solidFill>
                  <a:srgbClr val="1A1A1A"/>
                </a:solidFill>
                <a:latin typeface="Segoe UI Semibold"/>
                <a:ea typeface="Segoe UI" pitchFamily="34" charset="0"/>
                <a:cs typeface="Segoe UI" pitchFamily="34" charset="0"/>
              </a:rPr>
              <a:t>Migrate or Innovate</a:t>
            </a:r>
          </a:p>
          <a:p>
            <a:pPr defTabSz="950846" fontAlgn="base">
              <a:lnSpc>
                <a:spcPct val="90000"/>
              </a:lnSpc>
              <a:spcBef>
                <a:spcPct val="0"/>
              </a:spcBef>
              <a:spcAft>
                <a:spcPts val="612"/>
              </a:spcAft>
              <a:defRPr/>
            </a:pPr>
            <a:endParaRPr lang="en-US" sz="1224" dirty="0">
              <a:gradFill>
                <a:gsLst>
                  <a:gs pos="0">
                    <a:srgbClr val="FFFFFF"/>
                  </a:gs>
                  <a:gs pos="100000">
                    <a:srgbClr val="FFFFFF"/>
                  </a:gs>
                </a:gsLst>
                <a:lin ang="5400000" scaled="1"/>
              </a:gradFill>
              <a:latin typeface="Segoe UI"/>
              <a:cs typeface="Segoe UI" pitchFamily="34" charset="0"/>
            </a:endParaRPr>
          </a:p>
        </p:txBody>
      </p:sp>
      <p:sp>
        <p:nvSpPr>
          <p:cNvPr id="9" name="Rectangle 8">
            <a:extLst>
              <a:ext uri="{FF2B5EF4-FFF2-40B4-BE49-F238E27FC236}">
                <a16:creationId xmlns:a16="http://schemas.microsoft.com/office/drawing/2014/main" id="{6297AC9C-2EB8-4E28-A1F8-4A9EB141C9D9}"/>
              </a:ext>
            </a:extLst>
          </p:cNvPr>
          <p:cNvSpPr/>
          <p:nvPr/>
        </p:nvSpPr>
        <p:spPr bwMode="auto">
          <a:xfrm>
            <a:off x="4832379" y="5051274"/>
            <a:ext cx="2448618"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dirty="0">
                <a:solidFill>
                  <a:srgbClr val="0078D4"/>
                </a:solidFill>
                <a:latin typeface="Segoe UI Semibold"/>
                <a:ea typeface="Segoe UI" pitchFamily="34" charset="0"/>
                <a:cs typeface="Segoe UI" pitchFamily="34" charset="0"/>
              </a:rPr>
              <a:t>Govern</a:t>
            </a:r>
          </a:p>
          <a:p>
            <a:pPr defTabSz="950846" fontAlgn="base">
              <a:lnSpc>
                <a:spcPct val="90000"/>
              </a:lnSpc>
              <a:spcBef>
                <a:spcPct val="0"/>
              </a:spcBef>
              <a:spcAft>
                <a:spcPts val="612"/>
              </a:spcAft>
              <a:defRPr/>
            </a:pPr>
            <a:endParaRPr lang="en-US" sz="1224" dirty="0">
              <a:gradFill>
                <a:gsLst>
                  <a:gs pos="0">
                    <a:srgbClr val="50E6FF"/>
                  </a:gs>
                  <a:gs pos="100000">
                    <a:srgbClr val="50E6FF"/>
                  </a:gs>
                </a:gsLst>
                <a:lin ang="5400000" scaled="1"/>
              </a:gradFill>
              <a:latin typeface="Segoe UI"/>
              <a:cs typeface="Segoe UI" pitchFamily="34" charset="0"/>
            </a:endParaRPr>
          </a:p>
        </p:txBody>
      </p:sp>
      <p:sp>
        <p:nvSpPr>
          <p:cNvPr id="10" name="Rectangle 9">
            <a:extLst>
              <a:ext uri="{FF2B5EF4-FFF2-40B4-BE49-F238E27FC236}">
                <a16:creationId xmlns:a16="http://schemas.microsoft.com/office/drawing/2014/main" id="{76009774-FBEE-4134-BF7C-47D15E37B9D9}"/>
              </a:ext>
            </a:extLst>
          </p:cNvPr>
          <p:cNvSpPr/>
          <p:nvPr/>
        </p:nvSpPr>
        <p:spPr bwMode="auto">
          <a:xfrm>
            <a:off x="7655624" y="5051274"/>
            <a:ext cx="2773341" cy="704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t" anchorCtr="0" forceAA="0" compatLnSpc="1">
            <a:prstTxWarp prst="textNoShape">
              <a:avLst/>
            </a:prstTxWarp>
            <a:noAutofit/>
          </a:bodyPr>
          <a:lstStyle/>
          <a:p>
            <a:pPr defTabSz="950846" fontAlgn="base">
              <a:lnSpc>
                <a:spcPct val="90000"/>
              </a:lnSpc>
              <a:spcBef>
                <a:spcPct val="0"/>
              </a:spcBef>
              <a:spcAft>
                <a:spcPts val="612"/>
              </a:spcAft>
              <a:defRPr/>
            </a:pPr>
            <a:r>
              <a:rPr lang="en-US" sz="2040" dirty="0">
                <a:solidFill>
                  <a:srgbClr val="0078D4"/>
                </a:solidFill>
                <a:latin typeface="Segoe UI Semibold"/>
                <a:ea typeface="Segoe UI" pitchFamily="34" charset="0"/>
                <a:cs typeface="Segoe UI" pitchFamily="34" charset="0"/>
              </a:rPr>
              <a:t>Manage</a:t>
            </a:r>
          </a:p>
        </p:txBody>
      </p:sp>
      <p:cxnSp>
        <p:nvCxnSpPr>
          <p:cNvPr id="11" name="Straight Connector 10">
            <a:extLst>
              <a:ext uri="{FF2B5EF4-FFF2-40B4-BE49-F238E27FC236}">
                <a16:creationId xmlns:a16="http://schemas.microsoft.com/office/drawing/2014/main" id="{F535B7C9-CC62-4A5F-90FE-3AF10905308B}"/>
              </a:ext>
            </a:extLst>
          </p:cNvPr>
          <p:cNvCxnSpPr>
            <a:cxnSpLocks/>
          </p:cNvCxnSpPr>
          <p:nvPr/>
        </p:nvCxnSpPr>
        <p:spPr>
          <a:xfrm>
            <a:off x="2661604" y="2951854"/>
            <a:ext cx="655380"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34">
            <a:extLst>
              <a:ext uri="{FF2B5EF4-FFF2-40B4-BE49-F238E27FC236}">
                <a16:creationId xmlns:a16="http://schemas.microsoft.com/office/drawing/2014/main" id="{5ABA4D12-F1CA-48DD-8B0A-62817FFEC7A8}"/>
              </a:ext>
            </a:extLst>
          </p:cNvPr>
          <p:cNvSpPr/>
          <p:nvPr/>
        </p:nvSpPr>
        <p:spPr bwMode="auto">
          <a:xfrm rot="8100000">
            <a:off x="3184559" y="2891245"/>
            <a:ext cx="120064" cy="121221"/>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err="1">
              <a:solidFill>
                <a:srgbClr val="1A1A1A"/>
              </a:solidFill>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BCBFC28-14DE-485D-9164-B4004DE0C9DC}"/>
              </a:ext>
            </a:extLst>
          </p:cNvPr>
          <p:cNvCxnSpPr>
            <a:cxnSpLocks/>
          </p:cNvCxnSpPr>
          <p:nvPr/>
        </p:nvCxnSpPr>
        <p:spPr>
          <a:xfrm>
            <a:off x="4178457" y="2951854"/>
            <a:ext cx="1955366"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Rectangle 34">
            <a:extLst>
              <a:ext uri="{FF2B5EF4-FFF2-40B4-BE49-F238E27FC236}">
                <a16:creationId xmlns:a16="http://schemas.microsoft.com/office/drawing/2014/main" id="{9700D8F4-61F8-405D-8408-39FF15927167}"/>
              </a:ext>
            </a:extLst>
          </p:cNvPr>
          <p:cNvSpPr/>
          <p:nvPr/>
        </p:nvSpPr>
        <p:spPr bwMode="auto">
          <a:xfrm rot="8100000">
            <a:off x="6001398" y="2891245"/>
            <a:ext cx="120064" cy="121221"/>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err="1">
              <a:solidFill>
                <a:srgbClr val="1A1A1A"/>
              </a:solidFill>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D54EA41B-0CBD-47EA-BB9C-FF518FE6FE61}"/>
              </a:ext>
            </a:extLst>
          </p:cNvPr>
          <p:cNvCxnSpPr>
            <a:cxnSpLocks/>
          </p:cNvCxnSpPr>
          <p:nvPr/>
        </p:nvCxnSpPr>
        <p:spPr>
          <a:xfrm>
            <a:off x="7191504" y="2951854"/>
            <a:ext cx="1858235"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Rectangle 34">
            <a:extLst>
              <a:ext uri="{FF2B5EF4-FFF2-40B4-BE49-F238E27FC236}">
                <a16:creationId xmlns:a16="http://schemas.microsoft.com/office/drawing/2014/main" id="{2DD7D171-5AAD-491F-BBF8-A406BBEEC6C9}"/>
              </a:ext>
            </a:extLst>
          </p:cNvPr>
          <p:cNvSpPr/>
          <p:nvPr/>
        </p:nvSpPr>
        <p:spPr bwMode="auto">
          <a:xfrm rot="8100000">
            <a:off x="8917314" y="2891245"/>
            <a:ext cx="120064" cy="121221"/>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err="1">
              <a:solidFill>
                <a:srgbClr val="1A1A1A"/>
              </a:solidFill>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46D846DB-B68E-4152-A7F9-F54E9451927D}"/>
              </a:ext>
            </a:extLst>
          </p:cNvPr>
          <p:cNvGrpSpPr/>
          <p:nvPr/>
        </p:nvGrpSpPr>
        <p:grpSpPr>
          <a:xfrm>
            <a:off x="8869953" y="5306660"/>
            <a:ext cx="2033072" cy="120064"/>
            <a:chOff x="333497" y="1926331"/>
            <a:chExt cx="2600203" cy="153556"/>
          </a:xfrm>
        </p:grpSpPr>
        <p:cxnSp>
          <p:nvCxnSpPr>
            <p:cNvPr id="19" name="Straight Connector 18">
              <a:extLst>
                <a:ext uri="{FF2B5EF4-FFF2-40B4-BE49-F238E27FC236}">
                  <a16:creationId xmlns:a16="http://schemas.microsoft.com/office/drawing/2014/main" id="{94490791-4EA7-441D-A719-DE17243FAEC6}"/>
                </a:ext>
              </a:extLst>
            </p:cNvPr>
            <p:cNvCxnSpPr>
              <a:cxnSpLocks/>
            </p:cNvCxnSpPr>
            <p:nvPr/>
          </p:nvCxnSpPr>
          <p:spPr>
            <a:xfrm>
              <a:off x="333497" y="2003110"/>
              <a:ext cx="2600203"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ectangle 34">
              <a:extLst>
                <a:ext uri="{FF2B5EF4-FFF2-40B4-BE49-F238E27FC236}">
                  <a16:creationId xmlns:a16="http://schemas.microsoft.com/office/drawing/2014/main" id="{83AE41A2-0BDC-41CC-B9AE-6027E61136AB}"/>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err="1">
                <a:solidFill>
                  <a:srgbClr val="1A1A1A"/>
                </a:solidFill>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5E0ABF5-80A9-48EC-84D3-6D6EB40C1668}"/>
              </a:ext>
            </a:extLst>
          </p:cNvPr>
          <p:cNvGrpSpPr/>
          <p:nvPr/>
        </p:nvGrpSpPr>
        <p:grpSpPr>
          <a:xfrm flipH="1">
            <a:off x="3479103" y="5306660"/>
            <a:ext cx="1321000" cy="120064"/>
            <a:chOff x="1244203" y="1926331"/>
            <a:chExt cx="1689497" cy="153556"/>
          </a:xfrm>
        </p:grpSpPr>
        <p:cxnSp>
          <p:nvCxnSpPr>
            <p:cNvPr id="22" name="Straight Connector 21">
              <a:extLst>
                <a:ext uri="{FF2B5EF4-FFF2-40B4-BE49-F238E27FC236}">
                  <a16:creationId xmlns:a16="http://schemas.microsoft.com/office/drawing/2014/main" id="{F7A738C6-244A-4FB8-8A26-DBF98D564675}"/>
                </a:ext>
              </a:extLst>
            </p:cNvPr>
            <p:cNvCxnSpPr>
              <a:cxnSpLocks/>
            </p:cNvCxnSpPr>
            <p:nvPr/>
          </p:nvCxnSpPr>
          <p:spPr>
            <a:xfrm>
              <a:off x="1244203" y="2003110"/>
              <a:ext cx="1689497"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Rectangle 34">
              <a:extLst>
                <a:ext uri="{FF2B5EF4-FFF2-40B4-BE49-F238E27FC236}">
                  <a16:creationId xmlns:a16="http://schemas.microsoft.com/office/drawing/2014/main" id="{256B7F31-3635-40B5-9EBD-19391AF61B5E}"/>
                </a:ext>
              </a:extLst>
            </p:cNvPr>
            <p:cNvSpPr/>
            <p:nvPr/>
          </p:nvSpPr>
          <p:spPr bwMode="auto">
            <a:xfrm rot="8100000">
              <a:off x="2748341" y="1926331"/>
              <a:ext cx="153556" cy="153556"/>
            </a:xfrm>
            <a:custGeom>
              <a:avLst/>
              <a:gdLst>
                <a:gd name="connsiteX0" fmla="*/ 0 w 266700"/>
                <a:gd name="connsiteY0" fmla="*/ 0 h 266700"/>
                <a:gd name="connsiteX1" fmla="*/ 266700 w 266700"/>
                <a:gd name="connsiteY1" fmla="*/ 0 h 266700"/>
                <a:gd name="connsiteX2" fmla="*/ 266700 w 266700"/>
                <a:gd name="connsiteY2" fmla="*/ 266700 h 266700"/>
                <a:gd name="connsiteX3" fmla="*/ 0 w 266700"/>
                <a:gd name="connsiteY3" fmla="*/ 266700 h 266700"/>
                <a:gd name="connsiteX4" fmla="*/ 0 w 266700"/>
                <a:gd name="connsiteY4" fmla="*/ 0 h 266700"/>
                <a:gd name="connsiteX0" fmla="*/ 266700 w 358140"/>
                <a:gd name="connsiteY0" fmla="*/ 266700 h 358140"/>
                <a:gd name="connsiteX1" fmla="*/ 0 w 358140"/>
                <a:gd name="connsiteY1" fmla="*/ 266700 h 358140"/>
                <a:gd name="connsiteX2" fmla="*/ 0 w 358140"/>
                <a:gd name="connsiteY2" fmla="*/ 0 h 358140"/>
                <a:gd name="connsiteX3" fmla="*/ 266700 w 358140"/>
                <a:gd name="connsiteY3" fmla="*/ 0 h 358140"/>
                <a:gd name="connsiteX4" fmla="*/ 358140 w 358140"/>
                <a:gd name="connsiteY4" fmla="*/ 358140 h 358140"/>
                <a:gd name="connsiteX0" fmla="*/ 266700 w 266700"/>
                <a:gd name="connsiteY0" fmla="*/ 266700 h 266700"/>
                <a:gd name="connsiteX1" fmla="*/ 0 w 266700"/>
                <a:gd name="connsiteY1" fmla="*/ 266700 h 266700"/>
                <a:gd name="connsiteX2" fmla="*/ 0 w 266700"/>
                <a:gd name="connsiteY2" fmla="*/ 0 h 266700"/>
                <a:gd name="connsiteX3" fmla="*/ 266700 w 266700"/>
                <a:gd name="connsiteY3" fmla="*/ 0 h 266700"/>
                <a:gd name="connsiteX0" fmla="*/ 0 w 266700"/>
                <a:gd name="connsiteY0" fmla="*/ 266700 h 266700"/>
                <a:gd name="connsiteX1" fmla="*/ 0 w 266700"/>
                <a:gd name="connsiteY1" fmla="*/ 0 h 266700"/>
                <a:gd name="connsiteX2" fmla="*/ 266700 w 266700"/>
                <a:gd name="connsiteY2" fmla="*/ 0 h 266700"/>
              </a:gdLst>
              <a:ahLst/>
              <a:cxnLst>
                <a:cxn ang="0">
                  <a:pos x="connsiteX0" y="connsiteY0"/>
                </a:cxn>
                <a:cxn ang="0">
                  <a:pos x="connsiteX1" y="connsiteY1"/>
                </a:cxn>
                <a:cxn ang="0">
                  <a:pos x="connsiteX2" y="connsiteY2"/>
                </a:cxn>
              </a:cxnLst>
              <a:rect l="l" t="t" r="r" b="b"/>
              <a:pathLst>
                <a:path w="266700" h="266700">
                  <a:moveTo>
                    <a:pt x="0" y="266700"/>
                  </a:moveTo>
                  <a:lnTo>
                    <a:pt x="0" y="0"/>
                  </a:lnTo>
                  <a:lnTo>
                    <a:pt x="266700" y="0"/>
                  </a:lnTo>
                </a:path>
              </a:pathLst>
            </a:cu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err="1">
                <a:solidFill>
                  <a:srgbClr val="1A1A1A"/>
                </a:solidFill>
                <a:latin typeface="Segoe UI"/>
                <a:ea typeface="Segoe UI" pitchFamily="34" charset="0"/>
                <a:cs typeface="Segoe UI" pitchFamily="34" charset="0"/>
              </a:endParaRPr>
            </a:p>
          </p:txBody>
        </p:sp>
      </p:grpSp>
      <p:cxnSp>
        <p:nvCxnSpPr>
          <p:cNvPr id="24" name="Straight Connector 23">
            <a:extLst>
              <a:ext uri="{FF2B5EF4-FFF2-40B4-BE49-F238E27FC236}">
                <a16:creationId xmlns:a16="http://schemas.microsoft.com/office/drawing/2014/main" id="{F5765568-ACBA-4DA0-B0DE-4B327C6EB0E1}"/>
              </a:ext>
            </a:extLst>
          </p:cNvPr>
          <p:cNvCxnSpPr>
            <a:cxnSpLocks/>
          </p:cNvCxnSpPr>
          <p:nvPr/>
        </p:nvCxnSpPr>
        <p:spPr>
          <a:xfrm>
            <a:off x="5917127" y="5366691"/>
            <a:ext cx="1699816" cy="0"/>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5" name="Group 24" descr="file, paper, sheet">
            <a:extLst>
              <a:ext uri="{FF2B5EF4-FFF2-40B4-BE49-F238E27FC236}">
                <a16:creationId xmlns:a16="http://schemas.microsoft.com/office/drawing/2014/main" id="{5D39DB03-8385-4E89-A576-11A824DD19B2}"/>
              </a:ext>
            </a:extLst>
          </p:cNvPr>
          <p:cNvGrpSpPr/>
          <p:nvPr/>
        </p:nvGrpSpPr>
        <p:grpSpPr>
          <a:xfrm>
            <a:off x="3654272" y="2160962"/>
            <a:ext cx="303644" cy="376349"/>
            <a:chOff x="8018464" y="4649789"/>
            <a:chExt cx="225425" cy="279400"/>
          </a:xfrm>
        </p:grpSpPr>
        <p:sp>
          <p:nvSpPr>
            <p:cNvPr id="26" name="Freeform 88">
              <a:extLst>
                <a:ext uri="{FF2B5EF4-FFF2-40B4-BE49-F238E27FC236}">
                  <a16:creationId xmlns:a16="http://schemas.microsoft.com/office/drawing/2014/main" id="{9A768413-A6E0-4C75-B8BF-7948A2D73E95}"/>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27" name="Freeform 89">
              <a:extLst>
                <a:ext uri="{FF2B5EF4-FFF2-40B4-BE49-F238E27FC236}">
                  <a16:creationId xmlns:a16="http://schemas.microsoft.com/office/drawing/2014/main" id="{A63235B2-67D2-467E-AEB3-90F6C8E69988}"/>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28" name="Line 90">
              <a:extLst>
                <a:ext uri="{FF2B5EF4-FFF2-40B4-BE49-F238E27FC236}">
                  <a16:creationId xmlns:a16="http://schemas.microsoft.com/office/drawing/2014/main" id="{5DEE0DE8-7322-478E-8998-2E75FA59C4D3}"/>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29" name="Line 91">
              <a:extLst>
                <a:ext uri="{FF2B5EF4-FFF2-40B4-BE49-F238E27FC236}">
                  <a16:creationId xmlns:a16="http://schemas.microsoft.com/office/drawing/2014/main" id="{6F78FA02-AFB3-45BB-B0C3-2941618B7A88}"/>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grpSp>
      <p:grpSp>
        <p:nvGrpSpPr>
          <p:cNvPr id="30" name="Group 152" descr="check, approve">
            <a:extLst>
              <a:ext uri="{FF2B5EF4-FFF2-40B4-BE49-F238E27FC236}">
                <a16:creationId xmlns:a16="http://schemas.microsoft.com/office/drawing/2014/main" id="{66E7ED2E-ABFA-4070-A403-A670C5ACCDF9}"/>
              </a:ext>
            </a:extLst>
          </p:cNvPr>
          <p:cNvGrpSpPr>
            <a:grpSpLocks noChangeAspect="1"/>
          </p:cNvGrpSpPr>
          <p:nvPr/>
        </p:nvGrpSpPr>
        <p:grpSpPr bwMode="auto">
          <a:xfrm>
            <a:off x="6426236" y="2118836"/>
            <a:ext cx="462203" cy="460601"/>
            <a:chOff x="4560" y="2506"/>
            <a:chExt cx="289" cy="288"/>
          </a:xfrm>
        </p:grpSpPr>
        <p:sp>
          <p:nvSpPr>
            <p:cNvPr id="31" name="AutoShape 151">
              <a:extLst>
                <a:ext uri="{FF2B5EF4-FFF2-40B4-BE49-F238E27FC236}">
                  <a16:creationId xmlns:a16="http://schemas.microsoft.com/office/drawing/2014/main" id="{D6E59ED3-55E1-4178-BCB4-A35F47C9C1A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32" name="Oval 153">
              <a:extLst>
                <a:ext uri="{FF2B5EF4-FFF2-40B4-BE49-F238E27FC236}">
                  <a16:creationId xmlns:a16="http://schemas.microsoft.com/office/drawing/2014/main" id="{9AB2C3F7-995B-41F3-8604-6F7C6925961B}"/>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33" name="Freeform 154">
              <a:extLst>
                <a:ext uri="{FF2B5EF4-FFF2-40B4-BE49-F238E27FC236}">
                  <a16:creationId xmlns:a16="http://schemas.microsoft.com/office/drawing/2014/main" id="{8CA373E6-CB28-4A3B-A678-27B2950DAB88}"/>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34" name="Freeform 155">
              <a:extLst>
                <a:ext uri="{FF2B5EF4-FFF2-40B4-BE49-F238E27FC236}">
                  <a16:creationId xmlns:a16="http://schemas.microsoft.com/office/drawing/2014/main" id="{31BD60B3-6040-4DEB-B6B7-2048DC46411C}"/>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35" name="Freeform 156">
              <a:extLst>
                <a:ext uri="{FF2B5EF4-FFF2-40B4-BE49-F238E27FC236}">
                  <a16:creationId xmlns:a16="http://schemas.microsoft.com/office/drawing/2014/main" id="{22A6AEA9-C18E-4547-8925-A37B59475FC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36" name="Freeform 157">
              <a:extLst>
                <a:ext uri="{FF2B5EF4-FFF2-40B4-BE49-F238E27FC236}">
                  <a16:creationId xmlns:a16="http://schemas.microsoft.com/office/drawing/2014/main" id="{AAE830F6-C464-44F9-9E08-B2C81A5A1EB2}"/>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37" name="Freeform 158">
              <a:extLst>
                <a:ext uri="{FF2B5EF4-FFF2-40B4-BE49-F238E27FC236}">
                  <a16:creationId xmlns:a16="http://schemas.microsoft.com/office/drawing/2014/main" id="{BF751B72-48A7-4D45-9153-393E81AB3A3B}"/>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38" name="Freeform 159">
              <a:extLst>
                <a:ext uri="{FF2B5EF4-FFF2-40B4-BE49-F238E27FC236}">
                  <a16:creationId xmlns:a16="http://schemas.microsoft.com/office/drawing/2014/main" id="{746A6CEA-4E31-49CF-9786-939AD1C21E3A}"/>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39" name="Freeform 160">
              <a:extLst>
                <a:ext uri="{FF2B5EF4-FFF2-40B4-BE49-F238E27FC236}">
                  <a16:creationId xmlns:a16="http://schemas.microsoft.com/office/drawing/2014/main" id="{9BCC3BE0-19B6-457F-9506-3ACD491710BA}"/>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40" name="Freeform 161">
              <a:extLst>
                <a:ext uri="{FF2B5EF4-FFF2-40B4-BE49-F238E27FC236}">
                  <a16:creationId xmlns:a16="http://schemas.microsoft.com/office/drawing/2014/main" id="{5ECC3BE6-0F31-449A-81F1-8320BF6F7153}"/>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sp>
          <p:nvSpPr>
            <p:cNvPr id="41" name="Freeform 162">
              <a:extLst>
                <a:ext uri="{FF2B5EF4-FFF2-40B4-BE49-F238E27FC236}">
                  <a16:creationId xmlns:a16="http://schemas.microsoft.com/office/drawing/2014/main" id="{D069E9FA-CC13-4B75-A7CE-40E4DDD4C32F}"/>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632">
                <a:solidFill>
                  <a:srgbClr val="FFFFFF"/>
                </a:solidFill>
                <a:latin typeface="Segoe UI"/>
              </a:endParaRPr>
            </a:p>
          </p:txBody>
        </p:sp>
      </p:grpSp>
      <p:grpSp>
        <p:nvGrpSpPr>
          <p:cNvPr id="42" name="Graphic 397" descr="deposit, pricing import">
            <a:extLst>
              <a:ext uri="{FF2B5EF4-FFF2-40B4-BE49-F238E27FC236}">
                <a16:creationId xmlns:a16="http://schemas.microsoft.com/office/drawing/2014/main" id="{3CE2FE8C-9916-4DDA-9FA3-5A925D546D4D}"/>
              </a:ext>
            </a:extLst>
          </p:cNvPr>
          <p:cNvGrpSpPr/>
          <p:nvPr/>
        </p:nvGrpSpPr>
        <p:grpSpPr>
          <a:xfrm>
            <a:off x="9348247" y="2159550"/>
            <a:ext cx="378912" cy="379172"/>
            <a:chOff x="1698211" y="3041569"/>
            <a:chExt cx="417847" cy="418136"/>
          </a:xfrm>
        </p:grpSpPr>
        <p:sp>
          <p:nvSpPr>
            <p:cNvPr id="43" name="Freeform: Shape 42">
              <a:extLst>
                <a:ext uri="{FF2B5EF4-FFF2-40B4-BE49-F238E27FC236}">
                  <a16:creationId xmlns:a16="http://schemas.microsoft.com/office/drawing/2014/main" id="{743C8EE1-7791-4220-A49D-F9C7DB589D19}"/>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rgbClr val="50E6FF"/>
            </a:solidFill>
            <a:ln w="4321" cap="flat">
              <a:noFill/>
              <a:prstDash val="solid"/>
              <a:miter/>
            </a:ln>
          </p:spPr>
          <p:txBody>
            <a:bodyPr rtlCol="0" anchor="ctr"/>
            <a:lstStyle/>
            <a:p>
              <a:pPr defTabSz="932418">
                <a:defRPr/>
              </a:pPr>
              <a:endParaRPr lang="en-US" sz="1632">
                <a:solidFill>
                  <a:srgbClr val="FFFFFF"/>
                </a:solidFill>
                <a:latin typeface="Segoe UI"/>
              </a:endParaRPr>
            </a:p>
          </p:txBody>
        </p:sp>
        <p:sp>
          <p:nvSpPr>
            <p:cNvPr id="44" name="Freeform: Shape 43">
              <a:extLst>
                <a:ext uri="{FF2B5EF4-FFF2-40B4-BE49-F238E27FC236}">
                  <a16:creationId xmlns:a16="http://schemas.microsoft.com/office/drawing/2014/main" id="{FA849013-38F7-4FCB-A122-5F6202F6798B}"/>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defTabSz="932418">
                <a:defRPr/>
              </a:pPr>
              <a:endParaRPr lang="en-US" sz="1632">
                <a:solidFill>
                  <a:srgbClr val="FFFFFF"/>
                </a:solidFill>
                <a:latin typeface="Segoe UI"/>
              </a:endParaRPr>
            </a:p>
          </p:txBody>
        </p:sp>
        <p:sp>
          <p:nvSpPr>
            <p:cNvPr id="45" name="Freeform: Shape 44">
              <a:extLst>
                <a:ext uri="{FF2B5EF4-FFF2-40B4-BE49-F238E27FC236}">
                  <a16:creationId xmlns:a16="http://schemas.microsoft.com/office/drawing/2014/main" id="{CAF1C257-3EA1-4B69-9471-94C54C37912D}"/>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defTabSz="932418">
                <a:defRPr/>
              </a:pPr>
              <a:endParaRPr lang="en-US" sz="1632">
                <a:solidFill>
                  <a:srgbClr val="FFFFFF"/>
                </a:solidFill>
                <a:latin typeface="Segoe UI"/>
              </a:endParaRPr>
            </a:p>
          </p:txBody>
        </p:sp>
      </p:grpSp>
      <p:grpSp>
        <p:nvGrpSpPr>
          <p:cNvPr id="46" name="Group 45" descr="government">
            <a:extLst>
              <a:ext uri="{FF2B5EF4-FFF2-40B4-BE49-F238E27FC236}">
                <a16:creationId xmlns:a16="http://schemas.microsoft.com/office/drawing/2014/main" id="{49F8610B-5465-4986-AEEF-4B7D1948496A}"/>
              </a:ext>
            </a:extLst>
          </p:cNvPr>
          <p:cNvGrpSpPr/>
          <p:nvPr/>
        </p:nvGrpSpPr>
        <p:grpSpPr>
          <a:xfrm>
            <a:off x="5189670" y="4697081"/>
            <a:ext cx="351852" cy="358539"/>
            <a:chOff x="5845334" y="4295775"/>
            <a:chExt cx="584835" cy="595951"/>
          </a:xfrm>
        </p:grpSpPr>
        <p:sp>
          <p:nvSpPr>
            <p:cNvPr id="47" name="Freeform 5">
              <a:extLst>
                <a:ext uri="{FF2B5EF4-FFF2-40B4-BE49-F238E27FC236}">
                  <a16:creationId xmlns:a16="http://schemas.microsoft.com/office/drawing/2014/main" id="{6DFF4C7F-F18A-4B9D-889C-70AAD5D94FC5}"/>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48" name="Rectangle 47">
              <a:extLst>
                <a:ext uri="{FF2B5EF4-FFF2-40B4-BE49-F238E27FC236}">
                  <a16:creationId xmlns:a16="http://schemas.microsoft.com/office/drawing/2014/main" id="{37CF615F-0105-4028-BCED-44375DC81007}"/>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9" name="Group 48" descr="test">
            <a:extLst>
              <a:ext uri="{FF2B5EF4-FFF2-40B4-BE49-F238E27FC236}">
                <a16:creationId xmlns:a16="http://schemas.microsoft.com/office/drawing/2014/main" id="{BB4EDEDD-7F49-49D2-845A-7C77D08BD5EE}"/>
              </a:ext>
            </a:extLst>
          </p:cNvPr>
          <p:cNvGrpSpPr/>
          <p:nvPr/>
        </p:nvGrpSpPr>
        <p:grpSpPr>
          <a:xfrm>
            <a:off x="8022414" y="4706215"/>
            <a:ext cx="340278" cy="340271"/>
            <a:chOff x="4486289" y="2163470"/>
            <a:chExt cx="406192" cy="406193"/>
          </a:xfrm>
        </p:grpSpPr>
        <p:sp>
          <p:nvSpPr>
            <p:cNvPr id="50" name="Rectangle 251">
              <a:extLst>
                <a:ext uri="{FF2B5EF4-FFF2-40B4-BE49-F238E27FC236}">
                  <a16:creationId xmlns:a16="http://schemas.microsoft.com/office/drawing/2014/main" id="{D061FCBC-221F-47DF-9230-6FE9B0DA72BB}"/>
                </a:ext>
              </a:extLst>
            </p:cNvPr>
            <p:cNvSpPr>
              <a:spLocks noChangeArrowheads="1"/>
            </p:cNvSpPr>
            <p:nvPr/>
          </p:nvSpPr>
          <p:spPr bwMode="auto">
            <a:xfrm>
              <a:off x="4486289" y="2163470"/>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51" name="Rectangle 252">
              <a:extLst>
                <a:ext uri="{FF2B5EF4-FFF2-40B4-BE49-F238E27FC236}">
                  <a16:creationId xmlns:a16="http://schemas.microsoft.com/office/drawing/2014/main" id="{72BAEBEC-4381-4FE2-931C-F87AF264A3E2}"/>
                </a:ext>
              </a:extLst>
            </p:cNvPr>
            <p:cNvSpPr>
              <a:spLocks noChangeArrowheads="1"/>
            </p:cNvSpPr>
            <p:nvPr/>
          </p:nvSpPr>
          <p:spPr bwMode="auto">
            <a:xfrm>
              <a:off x="4486289"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52" name="Rectangle 253">
              <a:extLst>
                <a:ext uri="{FF2B5EF4-FFF2-40B4-BE49-F238E27FC236}">
                  <a16:creationId xmlns:a16="http://schemas.microsoft.com/office/drawing/2014/main" id="{685A748A-96AB-4D0D-A157-36CDEAAFA8FD}"/>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53" name="Rectangle 254">
              <a:extLst>
                <a:ext uri="{FF2B5EF4-FFF2-40B4-BE49-F238E27FC236}">
                  <a16:creationId xmlns:a16="http://schemas.microsoft.com/office/drawing/2014/main" id="{8DA0260A-E31F-448B-BD9A-414879D56F1E}"/>
                </a:ext>
              </a:extLst>
            </p:cNvPr>
            <p:cNvSpPr>
              <a:spLocks noChangeArrowheads="1"/>
            </p:cNvSpPr>
            <p:nvPr/>
          </p:nvSpPr>
          <p:spPr bwMode="auto">
            <a:xfrm>
              <a:off x="4729071" y="2224166"/>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54" name="Rectangle 255">
              <a:extLst>
                <a:ext uri="{FF2B5EF4-FFF2-40B4-BE49-F238E27FC236}">
                  <a16:creationId xmlns:a16="http://schemas.microsoft.com/office/drawing/2014/main" id="{53440C4D-3412-44EB-A0E4-469FCC0C36F5}"/>
                </a:ext>
              </a:extLst>
            </p:cNvPr>
            <p:cNvSpPr>
              <a:spLocks noChangeArrowheads="1"/>
            </p:cNvSpPr>
            <p:nvPr/>
          </p:nvSpPr>
          <p:spPr bwMode="auto">
            <a:xfrm>
              <a:off x="4486289"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55" name="Rectangle 256">
              <a:extLst>
                <a:ext uri="{FF2B5EF4-FFF2-40B4-BE49-F238E27FC236}">
                  <a16:creationId xmlns:a16="http://schemas.microsoft.com/office/drawing/2014/main" id="{7D031A7F-682D-4BB0-A41D-3C7F108BB2E4}"/>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56" name="Rectangle 257">
              <a:extLst>
                <a:ext uri="{FF2B5EF4-FFF2-40B4-BE49-F238E27FC236}">
                  <a16:creationId xmlns:a16="http://schemas.microsoft.com/office/drawing/2014/main" id="{7198DF75-77A2-411F-86B4-FC48AE2E4C65}"/>
                </a:ext>
              </a:extLst>
            </p:cNvPr>
            <p:cNvSpPr>
              <a:spLocks noChangeArrowheads="1"/>
            </p:cNvSpPr>
            <p:nvPr/>
          </p:nvSpPr>
          <p:spPr bwMode="auto">
            <a:xfrm>
              <a:off x="4729071" y="2284861"/>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57" name="Rectangle 258">
              <a:extLst>
                <a:ext uri="{FF2B5EF4-FFF2-40B4-BE49-F238E27FC236}">
                  <a16:creationId xmlns:a16="http://schemas.microsoft.com/office/drawing/2014/main" id="{E5A00E58-A7B0-499C-8324-803C057E49E9}"/>
                </a:ext>
              </a:extLst>
            </p:cNvPr>
            <p:cNvSpPr>
              <a:spLocks noChangeArrowheads="1"/>
            </p:cNvSpPr>
            <p:nvPr/>
          </p:nvSpPr>
          <p:spPr bwMode="auto">
            <a:xfrm>
              <a:off x="4486289"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58" name="Rectangle 259">
              <a:extLst>
                <a:ext uri="{FF2B5EF4-FFF2-40B4-BE49-F238E27FC236}">
                  <a16:creationId xmlns:a16="http://schemas.microsoft.com/office/drawing/2014/main" id="{D1A4AE55-1E4F-4834-AD94-BD815B7E6CFD}"/>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59" name="Rectangle 260">
              <a:extLst>
                <a:ext uri="{FF2B5EF4-FFF2-40B4-BE49-F238E27FC236}">
                  <a16:creationId xmlns:a16="http://schemas.microsoft.com/office/drawing/2014/main" id="{56647424-2C01-4A40-B7D7-8890636207D1}"/>
                </a:ext>
              </a:extLst>
            </p:cNvPr>
            <p:cNvSpPr>
              <a:spLocks noChangeArrowheads="1"/>
            </p:cNvSpPr>
            <p:nvPr/>
          </p:nvSpPr>
          <p:spPr bwMode="auto">
            <a:xfrm>
              <a:off x="4606123" y="2345557"/>
              <a:ext cx="43576"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60" name="Rectangle 261">
              <a:extLst>
                <a:ext uri="{FF2B5EF4-FFF2-40B4-BE49-F238E27FC236}">
                  <a16:creationId xmlns:a16="http://schemas.microsoft.com/office/drawing/2014/main" id="{7C1A8AF4-F3B9-43FE-86F0-4B4B070198B1}"/>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61" name="Rectangle 262">
              <a:extLst>
                <a:ext uri="{FF2B5EF4-FFF2-40B4-BE49-F238E27FC236}">
                  <a16:creationId xmlns:a16="http://schemas.microsoft.com/office/drawing/2014/main" id="{DF5AB8CE-3998-4FB3-93E2-F6FFBF262B3D}"/>
                </a:ext>
              </a:extLst>
            </p:cNvPr>
            <p:cNvSpPr>
              <a:spLocks noChangeArrowheads="1"/>
            </p:cNvSpPr>
            <p:nvPr/>
          </p:nvSpPr>
          <p:spPr bwMode="auto">
            <a:xfrm>
              <a:off x="4729071" y="2345557"/>
              <a:ext cx="42020" cy="435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62" name="Rectangle 263">
              <a:extLst>
                <a:ext uri="{FF2B5EF4-FFF2-40B4-BE49-F238E27FC236}">
                  <a16:creationId xmlns:a16="http://schemas.microsoft.com/office/drawing/2014/main" id="{0941A2B4-C235-4156-9689-3B0ECD291DA1}"/>
                </a:ext>
              </a:extLst>
            </p:cNvPr>
            <p:cNvSpPr>
              <a:spLocks noChangeArrowheads="1"/>
            </p:cNvSpPr>
            <p:nvPr/>
          </p:nvSpPr>
          <p:spPr bwMode="auto">
            <a:xfrm>
              <a:off x="4486289"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63" name="Rectangle 264">
              <a:extLst>
                <a:ext uri="{FF2B5EF4-FFF2-40B4-BE49-F238E27FC236}">
                  <a16:creationId xmlns:a16="http://schemas.microsoft.com/office/drawing/2014/main" id="{F1183DF0-FD38-4670-A8EB-E414818059FC}"/>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64" name="Rectangle 265">
              <a:extLst>
                <a:ext uri="{FF2B5EF4-FFF2-40B4-BE49-F238E27FC236}">
                  <a16:creationId xmlns:a16="http://schemas.microsoft.com/office/drawing/2014/main" id="{8E916569-0835-4DD5-A190-6F5B9FFD0891}"/>
                </a:ext>
              </a:extLst>
            </p:cNvPr>
            <p:cNvSpPr>
              <a:spLocks noChangeArrowheads="1"/>
            </p:cNvSpPr>
            <p:nvPr/>
          </p:nvSpPr>
          <p:spPr bwMode="auto">
            <a:xfrm>
              <a:off x="4606123" y="2406252"/>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65" name="Rectangle 266">
              <a:extLst>
                <a:ext uri="{FF2B5EF4-FFF2-40B4-BE49-F238E27FC236}">
                  <a16:creationId xmlns:a16="http://schemas.microsoft.com/office/drawing/2014/main" id="{8FEC9160-AE13-45B8-AFF8-FD3EAEC7D84F}"/>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66" name="Rectangle 267">
              <a:extLst>
                <a:ext uri="{FF2B5EF4-FFF2-40B4-BE49-F238E27FC236}">
                  <a16:creationId xmlns:a16="http://schemas.microsoft.com/office/drawing/2014/main" id="{E6302DD0-B9A7-4543-AE33-94CF60676203}"/>
                </a:ext>
              </a:extLst>
            </p:cNvPr>
            <p:cNvSpPr>
              <a:spLocks noChangeArrowheads="1"/>
            </p:cNvSpPr>
            <p:nvPr/>
          </p:nvSpPr>
          <p:spPr bwMode="auto">
            <a:xfrm>
              <a:off x="4729071" y="2406252"/>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67" name="Rectangle 268">
              <a:extLst>
                <a:ext uri="{FF2B5EF4-FFF2-40B4-BE49-F238E27FC236}">
                  <a16:creationId xmlns:a16="http://schemas.microsoft.com/office/drawing/2014/main" id="{8E30207E-8D4A-4E0D-9D02-5FAF939C163A}"/>
                </a:ext>
              </a:extLst>
            </p:cNvPr>
            <p:cNvSpPr>
              <a:spLocks noChangeArrowheads="1"/>
            </p:cNvSpPr>
            <p:nvPr/>
          </p:nvSpPr>
          <p:spPr bwMode="auto">
            <a:xfrm>
              <a:off x="4486289"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68" name="Rectangle 269">
              <a:extLst>
                <a:ext uri="{FF2B5EF4-FFF2-40B4-BE49-F238E27FC236}">
                  <a16:creationId xmlns:a16="http://schemas.microsoft.com/office/drawing/2014/main" id="{818B4116-68E4-43C2-BDBB-7B173EC70F5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69" name="Rectangle 270">
              <a:extLst>
                <a:ext uri="{FF2B5EF4-FFF2-40B4-BE49-F238E27FC236}">
                  <a16:creationId xmlns:a16="http://schemas.microsoft.com/office/drawing/2014/main" id="{03E125EA-C1CA-476F-88AB-A1F34D3ABA46}"/>
                </a:ext>
              </a:extLst>
            </p:cNvPr>
            <p:cNvSpPr>
              <a:spLocks noChangeArrowheads="1"/>
            </p:cNvSpPr>
            <p:nvPr/>
          </p:nvSpPr>
          <p:spPr bwMode="auto">
            <a:xfrm>
              <a:off x="4606123"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70" name="Rectangle 271">
              <a:extLst>
                <a:ext uri="{FF2B5EF4-FFF2-40B4-BE49-F238E27FC236}">
                  <a16:creationId xmlns:a16="http://schemas.microsoft.com/office/drawing/2014/main" id="{D6C7BEE7-3A85-48E0-9B32-6BFEFD7651A8}"/>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71" name="Rectangle 272">
              <a:extLst>
                <a:ext uri="{FF2B5EF4-FFF2-40B4-BE49-F238E27FC236}">
                  <a16:creationId xmlns:a16="http://schemas.microsoft.com/office/drawing/2014/main" id="{AE290DA8-20F8-40B4-A1F1-181AA0C22927}"/>
                </a:ext>
              </a:extLst>
            </p:cNvPr>
            <p:cNvSpPr>
              <a:spLocks noChangeArrowheads="1"/>
            </p:cNvSpPr>
            <p:nvPr/>
          </p:nvSpPr>
          <p:spPr bwMode="auto">
            <a:xfrm>
              <a:off x="4729071" y="2466948"/>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72" name="Rectangle 273">
              <a:extLst>
                <a:ext uri="{FF2B5EF4-FFF2-40B4-BE49-F238E27FC236}">
                  <a16:creationId xmlns:a16="http://schemas.microsoft.com/office/drawing/2014/main" id="{492E8FE2-C1D7-4F9F-B5B4-F84761CC538D}"/>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73" name="Rectangle 274">
              <a:extLst>
                <a:ext uri="{FF2B5EF4-FFF2-40B4-BE49-F238E27FC236}">
                  <a16:creationId xmlns:a16="http://schemas.microsoft.com/office/drawing/2014/main" id="{3E662209-8556-467F-8C4F-2433F96B994A}"/>
                </a:ext>
              </a:extLst>
            </p:cNvPr>
            <p:cNvSpPr>
              <a:spLocks noChangeArrowheads="1"/>
            </p:cNvSpPr>
            <p:nvPr/>
          </p:nvSpPr>
          <p:spPr bwMode="auto">
            <a:xfrm>
              <a:off x="4848905" y="2466948"/>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74" name="Rectangle 275">
              <a:extLst>
                <a:ext uri="{FF2B5EF4-FFF2-40B4-BE49-F238E27FC236}">
                  <a16:creationId xmlns:a16="http://schemas.microsoft.com/office/drawing/2014/main" id="{7619B103-4322-48AD-B926-054F0B2B1847}"/>
                </a:ext>
              </a:extLst>
            </p:cNvPr>
            <p:cNvSpPr>
              <a:spLocks noChangeArrowheads="1"/>
            </p:cNvSpPr>
            <p:nvPr/>
          </p:nvSpPr>
          <p:spPr bwMode="auto">
            <a:xfrm>
              <a:off x="4486289"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75" name="Rectangle 276">
              <a:extLst>
                <a:ext uri="{FF2B5EF4-FFF2-40B4-BE49-F238E27FC236}">
                  <a16:creationId xmlns:a16="http://schemas.microsoft.com/office/drawing/2014/main" id="{99001A39-5227-4DD2-9A75-B2FD3B173573}"/>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76" name="Rectangle 277">
              <a:extLst>
                <a:ext uri="{FF2B5EF4-FFF2-40B4-BE49-F238E27FC236}">
                  <a16:creationId xmlns:a16="http://schemas.microsoft.com/office/drawing/2014/main" id="{60ABFAD7-E5EC-4C85-A88D-483F192826C8}"/>
                </a:ext>
              </a:extLst>
            </p:cNvPr>
            <p:cNvSpPr>
              <a:spLocks noChangeArrowheads="1"/>
            </p:cNvSpPr>
            <p:nvPr/>
          </p:nvSpPr>
          <p:spPr bwMode="auto">
            <a:xfrm>
              <a:off x="4606123"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77" name="Rectangle 278">
              <a:extLst>
                <a:ext uri="{FF2B5EF4-FFF2-40B4-BE49-F238E27FC236}">
                  <a16:creationId xmlns:a16="http://schemas.microsoft.com/office/drawing/2014/main" id="{E7440078-33B0-49B9-BCFA-D623EF9CE277}"/>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78" name="Rectangle 279">
              <a:extLst>
                <a:ext uri="{FF2B5EF4-FFF2-40B4-BE49-F238E27FC236}">
                  <a16:creationId xmlns:a16="http://schemas.microsoft.com/office/drawing/2014/main" id="{773D045B-F69B-493E-9AC5-D00151701704}"/>
                </a:ext>
              </a:extLst>
            </p:cNvPr>
            <p:cNvSpPr>
              <a:spLocks noChangeArrowheads="1"/>
            </p:cNvSpPr>
            <p:nvPr/>
          </p:nvSpPr>
          <p:spPr bwMode="auto">
            <a:xfrm>
              <a:off x="4729071" y="2527643"/>
              <a:ext cx="42020"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79" name="Rectangle 280">
              <a:extLst>
                <a:ext uri="{FF2B5EF4-FFF2-40B4-BE49-F238E27FC236}">
                  <a16:creationId xmlns:a16="http://schemas.microsoft.com/office/drawing/2014/main" id="{B05C51CE-288B-48EB-9D36-9B2E50313817}"/>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sp>
          <p:nvSpPr>
            <p:cNvPr id="80" name="Rectangle 281">
              <a:extLst>
                <a:ext uri="{FF2B5EF4-FFF2-40B4-BE49-F238E27FC236}">
                  <a16:creationId xmlns:a16="http://schemas.microsoft.com/office/drawing/2014/main" id="{633F627F-8CCB-431A-AFBD-F0961CB3E40B}"/>
                </a:ext>
              </a:extLst>
            </p:cNvPr>
            <p:cNvSpPr>
              <a:spLocks noChangeArrowheads="1"/>
            </p:cNvSpPr>
            <p:nvPr/>
          </p:nvSpPr>
          <p:spPr bwMode="auto">
            <a:xfrm>
              <a:off x="4848905" y="2527643"/>
              <a:ext cx="43576"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632">
                <a:solidFill>
                  <a:srgbClr val="505050"/>
                </a:solidFill>
                <a:latin typeface="Segoe UI"/>
              </a:endParaRPr>
            </a:p>
          </p:txBody>
        </p:sp>
      </p:grpSp>
      <p:grpSp>
        <p:nvGrpSpPr>
          <p:cNvPr id="81" name="Group 80">
            <a:extLst>
              <a:ext uri="{FF2B5EF4-FFF2-40B4-BE49-F238E27FC236}">
                <a16:creationId xmlns:a16="http://schemas.microsoft.com/office/drawing/2014/main" id="{E20DD88E-7C16-4AD8-9798-2D45EE40C0C7}"/>
              </a:ext>
            </a:extLst>
          </p:cNvPr>
          <p:cNvGrpSpPr/>
          <p:nvPr/>
        </p:nvGrpSpPr>
        <p:grpSpPr>
          <a:xfrm>
            <a:off x="1215837" y="2183289"/>
            <a:ext cx="472941" cy="331694"/>
            <a:chOff x="14373741" y="5761210"/>
            <a:chExt cx="463775" cy="325266"/>
          </a:xfrm>
        </p:grpSpPr>
        <p:sp>
          <p:nvSpPr>
            <p:cNvPr id="82" name="Rectangle 932">
              <a:extLst>
                <a:ext uri="{FF2B5EF4-FFF2-40B4-BE49-F238E27FC236}">
                  <a16:creationId xmlns:a16="http://schemas.microsoft.com/office/drawing/2014/main" id="{F7331F8B-D3B6-4674-8D74-D43E33F2F07C}"/>
                </a:ext>
              </a:extLst>
            </p:cNvPr>
            <p:cNvSpPr>
              <a:spLocks noChangeArrowheads="1"/>
            </p:cNvSpPr>
            <p:nvPr/>
          </p:nvSpPr>
          <p:spPr bwMode="auto">
            <a:xfrm>
              <a:off x="14605629" y="6035118"/>
              <a:ext cx="115166" cy="12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83" name="Freeform 933">
              <a:extLst>
                <a:ext uri="{FF2B5EF4-FFF2-40B4-BE49-F238E27FC236}">
                  <a16:creationId xmlns:a16="http://schemas.microsoft.com/office/drawing/2014/main" id="{2B76E607-C435-4604-A19D-9977FA5FAA69}"/>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84" name="Freeform 934">
              <a:extLst>
                <a:ext uri="{FF2B5EF4-FFF2-40B4-BE49-F238E27FC236}">
                  <a16:creationId xmlns:a16="http://schemas.microsoft.com/office/drawing/2014/main" id="{C17EE1C3-7E2E-46D5-A4E9-4C897245F274}"/>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85" name="Rectangle 935">
              <a:extLst>
                <a:ext uri="{FF2B5EF4-FFF2-40B4-BE49-F238E27FC236}">
                  <a16:creationId xmlns:a16="http://schemas.microsoft.com/office/drawing/2014/main" id="{2ED3E20B-2C8B-4BF1-B679-407AC3103BB6}"/>
                </a:ext>
              </a:extLst>
            </p:cNvPr>
            <p:cNvSpPr>
              <a:spLocks noChangeArrowheads="1"/>
            </p:cNvSpPr>
            <p:nvPr/>
          </p:nvSpPr>
          <p:spPr bwMode="auto">
            <a:xfrm>
              <a:off x="14783046" y="5809455"/>
              <a:ext cx="12450" cy="24900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86" name="Rectangle 936">
              <a:extLst>
                <a:ext uri="{FF2B5EF4-FFF2-40B4-BE49-F238E27FC236}">
                  <a16:creationId xmlns:a16="http://schemas.microsoft.com/office/drawing/2014/main" id="{3D6702EB-0343-43CB-9184-816DE62F72C3}"/>
                </a:ext>
              </a:extLst>
            </p:cNvPr>
            <p:cNvSpPr>
              <a:spLocks noChangeArrowheads="1"/>
            </p:cNvSpPr>
            <p:nvPr/>
          </p:nvSpPr>
          <p:spPr bwMode="auto">
            <a:xfrm>
              <a:off x="14624304" y="5919952"/>
              <a:ext cx="99603"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87" name="Rectangle 937">
              <a:extLst>
                <a:ext uri="{FF2B5EF4-FFF2-40B4-BE49-F238E27FC236}">
                  <a16:creationId xmlns:a16="http://schemas.microsoft.com/office/drawing/2014/main" id="{CE00EA21-DE9D-453B-B66D-75CBBE613A8A}"/>
                </a:ext>
              </a:extLst>
            </p:cNvPr>
            <p:cNvSpPr>
              <a:spLocks noChangeArrowheads="1"/>
            </p:cNvSpPr>
            <p:nvPr/>
          </p:nvSpPr>
          <p:spPr bwMode="auto">
            <a:xfrm>
              <a:off x="14431324" y="5919952"/>
              <a:ext cx="102715" cy="108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88" name="Oval 938">
              <a:extLst>
                <a:ext uri="{FF2B5EF4-FFF2-40B4-BE49-F238E27FC236}">
                  <a16:creationId xmlns:a16="http://schemas.microsoft.com/office/drawing/2014/main" id="{4ABCE97C-CEA1-4257-9AD7-E7348C7CB74C}"/>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89" name="Rectangle 939">
              <a:extLst>
                <a:ext uri="{FF2B5EF4-FFF2-40B4-BE49-F238E27FC236}">
                  <a16:creationId xmlns:a16="http://schemas.microsoft.com/office/drawing/2014/main" id="{37CD94F3-08D4-4312-8B4D-FCF25861748E}"/>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90" name="Oval 940">
              <a:extLst>
                <a:ext uri="{FF2B5EF4-FFF2-40B4-BE49-F238E27FC236}">
                  <a16:creationId xmlns:a16="http://schemas.microsoft.com/office/drawing/2014/main" id="{D2A0EB8C-600D-4B2E-92BF-5F11DAF8EE2A}"/>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91" name="Oval 941">
              <a:extLst>
                <a:ext uri="{FF2B5EF4-FFF2-40B4-BE49-F238E27FC236}">
                  <a16:creationId xmlns:a16="http://schemas.microsoft.com/office/drawing/2014/main" id="{D93BD388-9BD0-476A-8143-4AF35DB6A98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92" name="Oval 942">
              <a:extLst>
                <a:ext uri="{FF2B5EF4-FFF2-40B4-BE49-F238E27FC236}">
                  <a16:creationId xmlns:a16="http://schemas.microsoft.com/office/drawing/2014/main" id="{40DA2274-7F7A-48D9-BC80-CA8C94D0ACD2}"/>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93" name="Rectangle 943">
              <a:extLst>
                <a:ext uri="{FF2B5EF4-FFF2-40B4-BE49-F238E27FC236}">
                  <a16:creationId xmlns:a16="http://schemas.microsoft.com/office/drawing/2014/main" id="{E893886E-3A0A-404F-8E82-B44C76BD6B7E}"/>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94" name="Rectangle 944" descr="component solutions">
              <a:extLst>
                <a:ext uri="{FF2B5EF4-FFF2-40B4-BE49-F238E27FC236}">
                  <a16:creationId xmlns:a16="http://schemas.microsoft.com/office/drawing/2014/main" id="{23A06620-13CE-44E8-8F2F-604000A64E36}"/>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95" name="Freeform 945">
              <a:extLst>
                <a:ext uri="{FF2B5EF4-FFF2-40B4-BE49-F238E27FC236}">
                  <a16:creationId xmlns:a16="http://schemas.microsoft.com/office/drawing/2014/main" id="{6227D558-3A6B-4A21-9289-B07E48EA3FE0}"/>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96" name="Freeform 946">
              <a:extLst>
                <a:ext uri="{FF2B5EF4-FFF2-40B4-BE49-F238E27FC236}">
                  <a16:creationId xmlns:a16="http://schemas.microsoft.com/office/drawing/2014/main" id="{C54ACE19-F866-48A4-A63E-76720EBF3C8C}"/>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sp>
          <p:nvSpPr>
            <p:cNvPr id="97" name="Freeform 947">
              <a:extLst>
                <a:ext uri="{FF2B5EF4-FFF2-40B4-BE49-F238E27FC236}">
                  <a16:creationId xmlns:a16="http://schemas.microsoft.com/office/drawing/2014/main" id="{849E69E2-D539-472F-9D6C-3E717DBE66EC}"/>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algn="ctr" defTabSz="914049" fontAlgn="base">
                <a:defRPr/>
              </a:pPr>
              <a:endParaRPr lang="en-US" sz="1700">
                <a:solidFill>
                  <a:srgbClr val="505050"/>
                </a:solidFill>
                <a:latin typeface="Segoe UI"/>
              </a:endParaRPr>
            </a:p>
          </p:txBody>
        </p:sp>
      </p:grpSp>
      <p:sp>
        <p:nvSpPr>
          <p:cNvPr id="118" name="Callout: Double Bent Line 117">
            <a:extLst>
              <a:ext uri="{FF2B5EF4-FFF2-40B4-BE49-F238E27FC236}">
                <a16:creationId xmlns:a16="http://schemas.microsoft.com/office/drawing/2014/main" id="{952F99FE-A2B9-4202-A308-10853F4E9B32}"/>
              </a:ext>
            </a:extLst>
          </p:cNvPr>
          <p:cNvSpPr/>
          <p:nvPr/>
        </p:nvSpPr>
        <p:spPr bwMode="auto">
          <a:xfrm flipH="1">
            <a:off x="4133184" y="3311886"/>
            <a:ext cx="1998737" cy="772205"/>
          </a:xfrm>
          <a:custGeom>
            <a:avLst/>
            <a:gdLst>
              <a:gd name="connsiteX0" fmla="*/ 0 w 1998737"/>
              <a:gd name="connsiteY0" fmla="*/ 0 h 772205"/>
              <a:gd name="connsiteX1" fmla="*/ 459710 w 1998737"/>
              <a:gd name="connsiteY1" fmla="*/ 0 h 772205"/>
              <a:gd name="connsiteX2" fmla="*/ 999369 w 1998737"/>
              <a:gd name="connsiteY2" fmla="*/ 0 h 772205"/>
              <a:gd name="connsiteX3" fmla="*/ 1519040 w 1998737"/>
              <a:gd name="connsiteY3" fmla="*/ 0 h 772205"/>
              <a:gd name="connsiteX4" fmla="*/ 1998737 w 1998737"/>
              <a:gd name="connsiteY4" fmla="*/ 0 h 772205"/>
              <a:gd name="connsiteX5" fmla="*/ 1998737 w 1998737"/>
              <a:gd name="connsiteY5" fmla="*/ 386103 h 772205"/>
              <a:gd name="connsiteX6" fmla="*/ 1998737 w 1998737"/>
              <a:gd name="connsiteY6" fmla="*/ 772205 h 772205"/>
              <a:gd name="connsiteX7" fmla="*/ 1539027 w 1998737"/>
              <a:gd name="connsiteY7" fmla="*/ 772205 h 772205"/>
              <a:gd name="connsiteX8" fmla="*/ 1079318 w 1998737"/>
              <a:gd name="connsiteY8" fmla="*/ 772205 h 772205"/>
              <a:gd name="connsiteX9" fmla="*/ 579634 w 1998737"/>
              <a:gd name="connsiteY9" fmla="*/ 772205 h 772205"/>
              <a:gd name="connsiteX10" fmla="*/ 0 w 1998737"/>
              <a:gd name="connsiteY10" fmla="*/ 772205 h 772205"/>
              <a:gd name="connsiteX11" fmla="*/ 0 w 1998737"/>
              <a:gd name="connsiteY11" fmla="*/ 393825 h 772205"/>
              <a:gd name="connsiteX12" fmla="*/ 0 w 1998737"/>
              <a:gd name="connsiteY12" fmla="*/ 0 h 772205"/>
              <a:gd name="connsiteX0" fmla="*/ -166555 w 1998737"/>
              <a:gd name="connsiteY0" fmla="*/ 144788 h 772205"/>
              <a:gd name="connsiteX1" fmla="*/ -333129 w 1998737"/>
              <a:gd name="connsiteY1" fmla="*/ 144788 h 772205"/>
              <a:gd name="connsiteX2" fmla="*/ -585710 w 1998737"/>
              <a:gd name="connsiteY2" fmla="*/ 33892 h 772205"/>
              <a:gd name="connsiteX3" fmla="*/ -564863 w 1998737"/>
              <a:gd name="connsiteY3" fmla="*/ -225453 h 772205"/>
            </a:gdLst>
            <a:ahLst/>
            <a:cxnLst>
              <a:cxn ang="0">
                <a:pos x="connsiteX0" y="connsiteY0"/>
              </a:cxn>
              <a:cxn ang="0">
                <a:pos x="connsiteX1" y="connsiteY1"/>
              </a:cxn>
              <a:cxn ang="0">
                <a:pos x="connsiteX2" y="connsiteY2"/>
              </a:cxn>
              <a:cxn ang="0">
                <a:pos x="connsiteX3" y="connsiteY3"/>
              </a:cxn>
            </a:cxnLst>
            <a:rect l="l" t="t" r="r" b="b"/>
            <a:pathLst>
              <a:path w="1998737" h="772205" extrusionOk="0">
                <a:moveTo>
                  <a:pt x="0" y="0"/>
                </a:moveTo>
                <a:cubicBezTo>
                  <a:pt x="193187" y="-28422"/>
                  <a:pt x="256800" y="53658"/>
                  <a:pt x="459710" y="0"/>
                </a:cubicBezTo>
                <a:cubicBezTo>
                  <a:pt x="662620" y="-53658"/>
                  <a:pt x="733286" y="51571"/>
                  <a:pt x="999369" y="0"/>
                </a:cubicBezTo>
                <a:cubicBezTo>
                  <a:pt x="1265452" y="-51571"/>
                  <a:pt x="1387113" y="13706"/>
                  <a:pt x="1519040" y="0"/>
                </a:cubicBezTo>
                <a:cubicBezTo>
                  <a:pt x="1650967" y="-13706"/>
                  <a:pt x="1827689" y="7854"/>
                  <a:pt x="1998737" y="0"/>
                </a:cubicBezTo>
                <a:cubicBezTo>
                  <a:pt x="2043758" y="148537"/>
                  <a:pt x="1958306" y="239124"/>
                  <a:pt x="1998737" y="386103"/>
                </a:cubicBezTo>
                <a:cubicBezTo>
                  <a:pt x="2039168" y="533082"/>
                  <a:pt x="1994085" y="618738"/>
                  <a:pt x="1998737" y="772205"/>
                </a:cubicBezTo>
                <a:cubicBezTo>
                  <a:pt x="1835143" y="824791"/>
                  <a:pt x="1668599" y="752878"/>
                  <a:pt x="1539027" y="772205"/>
                </a:cubicBezTo>
                <a:cubicBezTo>
                  <a:pt x="1409455" y="791532"/>
                  <a:pt x="1189019" y="770095"/>
                  <a:pt x="1079318" y="772205"/>
                </a:cubicBezTo>
                <a:cubicBezTo>
                  <a:pt x="969617" y="774315"/>
                  <a:pt x="784824" y="754919"/>
                  <a:pt x="579634" y="772205"/>
                </a:cubicBezTo>
                <a:cubicBezTo>
                  <a:pt x="374444" y="789491"/>
                  <a:pt x="287655" y="737575"/>
                  <a:pt x="0" y="772205"/>
                </a:cubicBezTo>
                <a:cubicBezTo>
                  <a:pt x="-34723" y="626561"/>
                  <a:pt x="33801" y="546015"/>
                  <a:pt x="0" y="393825"/>
                </a:cubicBezTo>
                <a:cubicBezTo>
                  <a:pt x="-33801" y="241635"/>
                  <a:pt x="10998" y="150505"/>
                  <a:pt x="0" y="0"/>
                </a:cubicBezTo>
                <a:close/>
              </a:path>
              <a:path w="1998737" h="772205" fill="none" extrusionOk="0">
                <a:moveTo>
                  <a:pt x="-166555" y="144788"/>
                </a:moveTo>
                <a:cubicBezTo>
                  <a:pt x="-237207" y="155777"/>
                  <a:pt x="-251531" y="137009"/>
                  <a:pt x="-333129" y="144788"/>
                </a:cubicBezTo>
                <a:cubicBezTo>
                  <a:pt x="-405925" y="123194"/>
                  <a:pt x="-475871" y="55336"/>
                  <a:pt x="-585710" y="33892"/>
                </a:cubicBezTo>
                <a:cubicBezTo>
                  <a:pt x="-595032" y="-39588"/>
                  <a:pt x="-552180" y="-103944"/>
                  <a:pt x="-564863" y="-225453"/>
                </a:cubicBezTo>
              </a:path>
            </a:pathLst>
          </a:custGeom>
          <a:noFill/>
          <a:ln w="19050">
            <a:solidFill>
              <a:schemeClr val="accent2"/>
            </a:solidFill>
            <a:headEnd type="none" w="med" len="med"/>
            <a:tailEnd type="none" w="med" len="med"/>
            <a:extLst>
              <a:ext uri="{C807C97D-BFC1-408E-A445-0C87EB9F89A2}">
                <ask:lineSketchStyleProps xmlns:ask="http://schemas.microsoft.com/office/drawing/2018/sketchyshapes" sd="585136200">
                  <a:prstGeom prst="borderCallout3">
                    <a:avLst>
                      <a:gd name="adj1" fmla="val 18750"/>
                      <a:gd name="adj2" fmla="val -8333"/>
                      <a:gd name="adj3" fmla="val 18750"/>
                      <a:gd name="adj4" fmla="val -16667"/>
                      <a:gd name="adj5" fmla="val 4389"/>
                      <a:gd name="adj6" fmla="val -29304"/>
                      <a:gd name="adj7" fmla="val -29196"/>
                      <a:gd name="adj8" fmla="val -28261"/>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563"/>
            <a:endParaRPr lang="en-US" sz="1632" i="1" dirty="0">
              <a:gradFill>
                <a:gsLst>
                  <a:gs pos="2917">
                    <a:srgbClr val="1A1A1A"/>
                  </a:gs>
                  <a:gs pos="30000">
                    <a:srgbClr val="1A1A1A"/>
                  </a:gs>
                </a:gsLst>
                <a:lin ang="5400000" scaled="0"/>
              </a:gradFill>
              <a:latin typeface="Segoe UI"/>
            </a:endParaRPr>
          </a:p>
        </p:txBody>
      </p:sp>
      <p:sp>
        <p:nvSpPr>
          <p:cNvPr id="119" name="Rectangle 118">
            <a:extLst>
              <a:ext uri="{FF2B5EF4-FFF2-40B4-BE49-F238E27FC236}">
                <a16:creationId xmlns:a16="http://schemas.microsoft.com/office/drawing/2014/main" id="{AC9744F9-B01C-41F7-A577-48F0A66B7EE5}"/>
              </a:ext>
            </a:extLst>
          </p:cNvPr>
          <p:cNvSpPr/>
          <p:nvPr/>
        </p:nvSpPr>
        <p:spPr>
          <a:xfrm>
            <a:off x="4133185" y="3266260"/>
            <a:ext cx="2027577" cy="862647"/>
          </a:xfrm>
          <a:prstGeom prst="rect">
            <a:avLst/>
          </a:prstGeom>
        </p:spPr>
        <p:txBody>
          <a:bodyPr wrap="square">
            <a:spAutoFit/>
          </a:bodyPr>
          <a:lstStyle/>
          <a:p>
            <a:pPr defTabSz="932563"/>
            <a:r>
              <a:rPr lang="en-US" sz="1632" i="1" dirty="0">
                <a:gradFill>
                  <a:gsLst>
                    <a:gs pos="2917">
                      <a:srgbClr val="1A1A1A"/>
                    </a:gs>
                    <a:gs pos="30000">
                      <a:srgbClr val="1A1A1A"/>
                    </a:gs>
                  </a:gsLst>
                  <a:lin ang="5400000" scaled="0"/>
                </a:gradFill>
                <a:latin typeface="Segoe UI"/>
              </a:rPr>
              <a:t>Need a fast way to configure my Azure environment</a:t>
            </a:r>
          </a:p>
        </p:txBody>
      </p:sp>
      <p:sp>
        <p:nvSpPr>
          <p:cNvPr id="120" name="TextBox 119">
            <a:extLst>
              <a:ext uri="{FF2B5EF4-FFF2-40B4-BE49-F238E27FC236}">
                <a16:creationId xmlns:a16="http://schemas.microsoft.com/office/drawing/2014/main" id="{A045E583-E6C1-4603-9D8F-DA46D04E50B6}"/>
              </a:ext>
            </a:extLst>
          </p:cNvPr>
          <p:cNvSpPr txBox="1"/>
          <p:nvPr/>
        </p:nvSpPr>
        <p:spPr>
          <a:xfrm>
            <a:off x="6871483" y="3123911"/>
            <a:ext cx="1482991" cy="640363"/>
          </a:xfrm>
          <a:prstGeom prst="rect">
            <a:avLst/>
          </a:prstGeom>
          <a:noFill/>
        </p:spPr>
        <p:txBody>
          <a:bodyPr wrap="square" lIns="0" tIns="0" rIns="0" bIns="0" rtlCol="0">
            <a:spAutoFit/>
          </a:bodyPr>
          <a:lstStyle/>
          <a:p>
            <a:pPr defTabSz="932563"/>
            <a:r>
              <a:rPr lang="en-US" sz="2040" b="1" dirty="0">
                <a:solidFill>
                  <a:srgbClr val="002050"/>
                </a:solidFill>
                <a:latin typeface="Ink Free" panose="03080402000500000000" pitchFamily="66" charset="0"/>
              </a:rPr>
              <a:t>Landing zone Blueprints</a:t>
            </a:r>
          </a:p>
        </p:txBody>
      </p:sp>
    </p:spTree>
    <p:extLst>
      <p:ext uri="{BB962C8B-B14F-4D97-AF65-F5344CB8AC3E}">
        <p14:creationId xmlns:p14="http://schemas.microsoft.com/office/powerpoint/2010/main" val="1747593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18"/>
                                        </p:tgtEl>
                                      </p:cBhvr>
                                    </p:animEffect>
                                    <p:set>
                                      <p:cBhvr>
                                        <p:cTn id="15" dur="1" fill="hold">
                                          <p:stCondLst>
                                            <p:cond delay="499"/>
                                          </p:stCondLst>
                                        </p:cTn>
                                        <p:tgtEl>
                                          <p:spTgt spid="118"/>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19"/>
                                        </p:tgtEl>
                                      </p:cBhvr>
                                    </p:animEffect>
                                    <p:set>
                                      <p:cBhvr>
                                        <p:cTn id="18" dur="1" fill="hold">
                                          <p:stCondLst>
                                            <p:cond delay="499"/>
                                          </p:stCondLst>
                                        </p:cTn>
                                        <p:tgtEl>
                                          <p:spTgt spid="119"/>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20"/>
                                        </p:tgtEl>
                                      </p:cBhvr>
                                    </p:animEffect>
                                    <p:set>
                                      <p:cBhvr>
                                        <p:cTn id="21" dur="1" fill="hold">
                                          <p:stCondLst>
                                            <p:cond delay="4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8" grpId="1" animBg="1"/>
      <p:bldP spid="119" grpId="0"/>
      <p:bldP spid="119" grpId="1"/>
      <p:bldP spid="120" grpId="0"/>
      <p:bldP spid="12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47375-37A9-486A-BBC5-39CF3622FC4D}"/>
              </a:ext>
            </a:extLst>
          </p:cNvPr>
          <p:cNvSpPr>
            <a:spLocks noGrp="1"/>
          </p:cNvSpPr>
          <p:nvPr>
            <p:ph type="title"/>
          </p:nvPr>
        </p:nvSpPr>
        <p:spPr>
          <a:xfrm>
            <a:off x="855768" y="471760"/>
            <a:ext cx="10724938" cy="576340"/>
          </a:xfrm>
        </p:spPr>
        <p:txBody>
          <a:bodyPr/>
          <a:lstStyle/>
          <a:p>
            <a:r>
              <a:rPr lang="en-US" dirty="0">
                <a:solidFill>
                  <a:schemeClr val="tx1"/>
                </a:solidFill>
                <a:latin typeface="Segoe UI Semibold" panose="020B0702040204020203" pitchFamily="34" charset="0"/>
                <a:cs typeface="Segoe UI Semibold" panose="020B0702040204020203" pitchFamily="34" charset="0"/>
              </a:rPr>
              <a:t>Ready</a:t>
            </a:r>
          </a:p>
        </p:txBody>
      </p:sp>
      <p:sp>
        <p:nvSpPr>
          <p:cNvPr id="5" name="TextBox 4">
            <a:extLst>
              <a:ext uri="{FF2B5EF4-FFF2-40B4-BE49-F238E27FC236}">
                <a16:creationId xmlns:a16="http://schemas.microsoft.com/office/drawing/2014/main" id="{6A3E6131-9CD1-44E4-BABE-EF30A35F50FD}"/>
              </a:ext>
            </a:extLst>
          </p:cNvPr>
          <p:cNvSpPr txBox="1"/>
          <p:nvPr/>
        </p:nvSpPr>
        <p:spPr>
          <a:xfrm>
            <a:off x="2218166" y="2510025"/>
            <a:ext cx="3397758" cy="1214873"/>
          </a:xfrm>
          <a:prstGeom prst="rect">
            <a:avLst/>
          </a:prstGeom>
          <a:noFill/>
        </p:spPr>
        <p:txBody>
          <a:bodyPr wrap="square" rtlCol="0">
            <a:spAutoFit/>
          </a:bodyPr>
          <a:lstStyle/>
          <a:p>
            <a:pPr defTabSz="932563"/>
            <a:r>
              <a:rPr lang="en-US" sz="2244" dirty="0">
                <a:solidFill>
                  <a:srgbClr val="0070C0"/>
                </a:solidFill>
                <a:latin typeface="Segoe UI "/>
              </a:rPr>
              <a:t>Azure setup guide</a:t>
            </a:r>
          </a:p>
          <a:p>
            <a:pPr defTabSz="932563"/>
            <a:r>
              <a:rPr lang="en-US" sz="1632" dirty="0">
                <a:solidFill>
                  <a:srgbClr val="1A1A1A"/>
                </a:solidFill>
                <a:latin typeface="Segoe UI "/>
              </a:rPr>
              <a:t>Azure setup guidance on the tools and approaches you need to create a landing zone</a:t>
            </a:r>
          </a:p>
        </p:txBody>
      </p:sp>
      <p:sp>
        <p:nvSpPr>
          <p:cNvPr id="7" name="TextBox 6">
            <a:extLst>
              <a:ext uri="{FF2B5EF4-FFF2-40B4-BE49-F238E27FC236}">
                <a16:creationId xmlns:a16="http://schemas.microsoft.com/office/drawing/2014/main" id="{5E7DA720-51C3-4F12-8D7B-B094FB06C3A3}"/>
              </a:ext>
            </a:extLst>
          </p:cNvPr>
          <p:cNvSpPr txBox="1"/>
          <p:nvPr/>
        </p:nvSpPr>
        <p:spPr>
          <a:xfrm>
            <a:off x="2218166" y="4250407"/>
            <a:ext cx="3608537" cy="1214873"/>
          </a:xfrm>
          <a:prstGeom prst="rect">
            <a:avLst/>
          </a:prstGeom>
          <a:noFill/>
        </p:spPr>
        <p:txBody>
          <a:bodyPr wrap="square" rtlCol="0">
            <a:spAutoFit/>
          </a:bodyPr>
          <a:lstStyle/>
          <a:p>
            <a:pPr defTabSz="932563"/>
            <a:r>
              <a:rPr lang="en-US" sz="2244">
                <a:solidFill>
                  <a:srgbClr val="0070C0"/>
                </a:solidFill>
                <a:latin typeface="Segoe UI "/>
              </a:rPr>
              <a:t>Expand the landing zone</a:t>
            </a:r>
          </a:p>
          <a:p>
            <a:pPr defTabSz="932563"/>
            <a:r>
              <a:rPr lang="en-US" sz="1632">
                <a:solidFill>
                  <a:srgbClr val="1A1A1A"/>
                </a:solidFill>
                <a:latin typeface="Segoe UI "/>
              </a:rPr>
              <a:t>Meet the platform considerations of your cloud adoption plan by expanding your landing zone</a:t>
            </a:r>
            <a:endParaRPr lang="en-US" sz="2244">
              <a:solidFill>
                <a:srgbClr val="1A1A1A"/>
              </a:solidFill>
              <a:latin typeface="Segoe UI "/>
            </a:endParaRPr>
          </a:p>
        </p:txBody>
      </p:sp>
      <p:sp>
        <p:nvSpPr>
          <p:cNvPr id="9" name="TextBox 8">
            <a:extLst>
              <a:ext uri="{FF2B5EF4-FFF2-40B4-BE49-F238E27FC236}">
                <a16:creationId xmlns:a16="http://schemas.microsoft.com/office/drawing/2014/main" id="{EAC3FAC2-6506-4B62-AF7C-D3AEA873C607}"/>
              </a:ext>
            </a:extLst>
          </p:cNvPr>
          <p:cNvSpPr txBox="1"/>
          <p:nvPr/>
        </p:nvSpPr>
        <p:spPr>
          <a:xfrm>
            <a:off x="6914744" y="2453504"/>
            <a:ext cx="3613615" cy="1471031"/>
          </a:xfrm>
          <a:prstGeom prst="rect">
            <a:avLst/>
          </a:prstGeom>
          <a:noFill/>
        </p:spPr>
        <p:txBody>
          <a:bodyPr wrap="square" rtlCol="0">
            <a:spAutoFit/>
          </a:bodyPr>
          <a:lstStyle/>
          <a:p>
            <a:pPr defTabSz="932563"/>
            <a:r>
              <a:rPr lang="en-US" sz="2244" dirty="0">
                <a:solidFill>
                  <a:srgbClr val="0070C0"/>
                </a:solidFill>
                <a:latin typeface="Segoe UI "/>
              </a:rPr>
              <a:t>First landing zone</a:t>
            </a:r>
          </a:p>
          <a:p>
            <a:pPr defTabSz="932563"/>
            <a:r>
              <a:rPr lang="en-US" sz="1632" dirty="0">
                <a:solidFill>
                  <a:srgbClr val="1A1A1A"/>
                </a:solidFill>
                <a:latin typeface="Segoe UI "/>
              </a:rPr>
              <a:t>Choose the most appropriate landing zone option to establish a code-based starting point for your environment</a:t>
            </a:r>
          </a:p>
        </p:txBody>
      </p:sp>
      <p:sp>
        <p:nvSpPr>
          <p:cNvPr id="11" name="TextBox 10">
            <a:extLst>
              <a:ext uri="{FF2B5EF4-FFF2-40B4-BE49-F238E27FC236}">
                <a16:creationId xmlns:a16="http://schemas.microsoft.com/office/drawing/2014/main" id="{648E3EA2-6BAB-4879-A28D-98A83A2AB439}"/>
              </a:ext>
            </a:extLst>
          </p:cNvPr>
          <p:cNvSpPr txBox="1"/>
          <p:nvPr/>
        </p:nvSpPr>
        <p:spPr>
          <a:xfrm>
            <a:off x="6956643" y="4189077"/>
            <a:ext cx="3608537" cy="958714"/>
          </a:xfrm>
          <a:prstGeom prst="rect">
            <a:avLst/>
          </a:prstGeom>
          <a:noFill/>
        </p:spPr>
        <p:txBody>
          <a:bodyPr wrap="square" rtlCol="0">
            <a:spAutoFit/>
          </a:bodyPr>
          <a:lstStyle/>
          <a:p>
            <a:pPr defTabSz="932563"/>
            <a:r>
              <a:rPr lang="en-US" sz="2244">
                <a:solidFill>
                  <a:srgbClr val="0070C0"/>
                </a:solidFill>
                <a:latin typeface="Segoe UI "/>
              </a:rPr>
              <a:t>Best practices</a:t>
            </a:r>
          </a:p>
          <a:p>
            <a:pPr defTabSz="932563"/>
            <a:r>
              <a:rPr lang="en-US" sz="1632">
                <a:solidFill>
                  <a:srgbClr val="1A1A1A"/>
                </a:solidFill>
                <a:latin typeface="Segoe UI "/>
              </a:rPr>
              <a:t>Validate landing zone modifications against best practices</a:t>
            </a:r>
          </a:p>
        </p:txBody>
      </p:sp>
      <p:sp>
        <p:nvSpPr>
          <p:cNvPr id="14" name="TextBox 13">
            <a:extLst>
              <a:ext uri="{FF2B5EF4-FFF2-40B4-BE49-F238E27FC236}">
                <a16:creationId xmlns:a16="http://schemas.microsoft.com/office/drawing/2014/main" id="{5EE78AB0-035E-423A-9C70-DFD8F6385AC7}"/>
              </a:ext>
            </a:extLst>
          </p:cNvPr>
          <p:cNvSpPr txBox="1"/>
          <p:nvPr/>
        </p:nvSpPr>
        <p:spPr>
          <a:xfrm>
            <a:off x="767632" y="1206630"/>
            <a:ext cx="11495395" cy="862581"/>
          </a:xfrm>
          <a:prstGeom prst="rect">
            <a:avLst/>
          </a:prstGeom>
          <a:noFill/>
        </p:spPr>
        <p:txBody>
          <a:bodyPr wrap="square" rtlCol="0">
            <a:spAutoFit/>
          </a:bodyPr>
          <a:lstStyle/>
          <a:p>
            <a:pPr defTabSz="932563">
              <a:defRPr/>
            </a:pPr>
            <a:r>
              <a:rPr lang="en-US" sz="2448">
                <a:solidFill>
                  <a:srgbClr val="000000"/>
                </a:solidFill>
                <a:latin typeface="Segoe UI" panose="020B0502040204020203" pitchFamily="34" charset="0"/>
              </a:rPr>
              <a:t>The ‘Ready’ module establishes a cloud foundation or adoption target that can provide hosting for any adoption efforts. </a:t>
            </a:r>
          </a:p>
        </p:txBody>
      </p:sp>
      <p:pic>
        <p:nvPicPr>
          <p:cNvPr id="1026" name="Picture 2" descr="1">
            <a:extLst>
              <a:ext uri="{FF2B5EF4-FFF2-40B4-BE49-F238E27FC236}">
                <a16:creationId xmlns:a16="http://schemas.microsoft.com/office/drawing/2014/main" id="{74D6A89E-CCAD-4A47-9D69-67CF43AC9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056" y="2453504"/>
            <a:ext cx="531300" cy="531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2">
            <a:extLst>
              <a:ext uri="{FF2B5EF4-FFF2-40B4-BE49-F238E27FC236}">
                <a16:creationId xmlns:a16="http://schemas.microsoft.com/office/drawing/2014/main" id="{0DFEA516-9492-429B-A754-43B46C05E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9251" y="2510025"/>
            <a:ext cx="531300" cy="5313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3">
            <a:extLst>
              <a:ext uri="{FF2B5EF4-FFF2-40B4-BE49-F238E27FC236}">
                <a16:creationId xmlns:a16="http://schemas.microsoft.com/office/drawing/2014/main" id="{E2A95A08-B46A-4F56-895B-18A0E9EF45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5645" y="4250406"/>
            <a:ext cx="531300" cy="49597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4">
            <a:extLst>
              <a:ext uri="{FF2B5EF4-FFF2-40B4-BE49-F238E27FC236}">
                <a16:creationId xmlns:a16="http://schemas.microsoft.com/office/drawing/2014/main" id="{E44793C3-902B-404D-9DE1-0763C167A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9252" y="4250407"/>
            <a:ext cx="531301" cy="531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857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1ED9D04C-C712-485C-BFE4-25A2B80894CF}"/>
              </a:ext>
            </a:extLst>
          </p:cNvPr>
          <p:cNvSpPr/>
          <p:nvPr/>
        </p:nvSpPr>
        <p:spPr>
          <a:xfrm>
            <a:off x="605143" y="2682326"/>
            <a:ext cx="2146044" cy="3987145"/>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tx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6521" tIns="186521" rIns="93260" bIns="0" numCol="1" spcCol="1270" anchor="t" anchorCtr="0">
            <a:noAutofit/>
          </a:bodyPr>
          <a:lstStyle/>
          <a:p>
            <a:pPr defTabSz="1178698">
              <a:lnSpc>
                <a:spcPct val="90000"/>
              </a:lnSpc>
              <a:spcBef>
                <a:spcPct val="0"/>
              </a:spcBef>
              <a:spcAft>
                <a:spcPct val="35000"/>
              </a:spcAft>
              <a:defRPr/>
            </a:pPr>
            <a:r>
              <a:rPr lang="en-US" sz="1836">
                <a:solidFill>
                  <a:srgbClr val="FFFFFF"/>
                </a:solidFill>
                <a:latin typeface="Segoe UI Semibold"/>
              </a:rPr>
              <a:t>Azure</a:t>
            </a:r>
            <a:br>
              <a:rPr lang="en-US" sz="1836">
                <a:solidFill>
                  <a:srgbClr val="FFFFFF"/>
                </a:solidFill>
                <a:latin typeface="Segoe UI Semibold"/>
              </a:rPr>
            </a:br>
            <a:r>
              <a:rPr lang="en-US" sz="1836">
                <a:solidFill>
                  <a:srgbClr val="FFFFFF"/>
                </a:solidFill>
                <a:latin typeface="Segoe UI Semibold"/>
              </a:rPr>
              <a:t>readiness guide</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Resource management:</a:t>
            </a:r>
            <a:br>
              <a:rPr lang="en-US" sz="1428">
                <a:solidFill>
                  <a:srgbClr val="FFFFFF"/>
                </a:solidFill>
                <a:latin typeface="Segoe UI Semibold"/>
              </a:rPr>
            </a:br>
            <a:r>
              <a:rPr lang="en-US" sz="1428">
                <a:solidFill>
                  <a:srgbClr val="FFFFFF"/>
                </a:solidFill>
                <a:latin typeface="Segoe UI"/>
              </a:rPr>
              <a:t>management groups, subscriptions, resource groups, resources tree hierarchy</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Naming Standards</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Resource tags</a:t>
            </a:r>
          </a:p>
        </p:txBody>
      </p:sp>
      <p:sp>
        <p:nvSpPr>
          <p:cNvPr id="58" name="Freeform: Shape 57">
            <a:extLst>
              <a:ext uri="{FF2B5EF4-FFF2-40B4-BE49-F238E27FC236}">
                <a16:creationId xmlns:a16="http://schemas.microsoft.com/office/drawing/2014/main" id="{8DFB46DF-C8C3-4E1D-B407-8BE7EDC407C6}"/>
              </a:ext>
            </a:extLst>
          </p:cNvPr>
          <p:cNvSpPr/>
          <p:nvPr/>
        </p:nvSpPr>
        <p:spPr>
          <a:xfrm>
            <a:off x="2916869" y="2682326"/>
            <a:ext cx="2146044" cy="3987145"/>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tx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6521" tIns="186521" rIns="93260" bIns="0" numCol="1" spcCol="1270" anchor="t" anchorCtr="0">
            <a:noAutofit/>
          </a:bodyPr>
          <a:lstStyle/>
          <a:p>
            <a:pPr marL="0" lvl="1" defTabSz="1178698">
              <a:lnSpc>
                <a:spcPct val="90000"/>
              </a:lnSpc>
              <a:spcBef>
                <a:spcPct val="0"/>
              </a:spcBef>
              <a:spcAft>
                <a:spcPct val="35000"/>
              </a:spcAft>
              <a:defRPr/>
            </a:pPr>
            <a:r>
              <a:rPr lang="en-US" sz="1836" dirty="0">
                <a:solidFill>
                  <a:srgbClr val="FFFFFF"/>
                </a:solidFill>
                <a:latin typeface="Segoe UI Semibold"/>
              </a:rPr>
              <a:t>Landing zone infrastructure</a:t>
            </a:r>
          </a:p>
          <a:p>
            <a:pPr marL="174862" lvl="1" indent="-174862" defTabSz="680018">
              <a:lnSpc>
                <a:spcPct val="90000"/>
              </a:lnSpc>
              <a:spcBef>
                <a:spcPct val="0"/>
              </a:spcBef>
              <a:spcAft>
                <a:spcPct val="15000"/>
              </a:spcAft>
              <a:buFont typeface="Arial" panose="020B0604020202020204" pitchFamily="34" charset="0"/>
              <a:buChar char="•"/>
              <a:defRPr/>
            </a:pPr>
            <a:r>
              <a:rPr lang="en-US" sz="1428" dirty="0">
                <a:solidFill>
                  <a:srgbClr val="FFFFFF"/>
                </a:solidFill>
                <a:latin typeface="Segoe UI Semibold"/>
              </a:rPr>
              <a:t>Network design: </a:t>
            </a:r>
            <a:r>
              <a:rPr lang="en-US" sz="1428" dirty="0" err="1">
                <a:solidFill>
                  <a:srgbClr val="FFFFFF"/>
                </a:solidFill>
                <a:latin typeface="Segoe UI"/>
              </a:rPr>
              <a:t>Vnet</a:t>
            </a:r>
            <a:r>
              <a:rPr lang="en-US" sz="1428" dirty="0">
                <a:solidFill>
                  <a:srgbClr val="FFFFFF"/>
                </a:solidFill>
                <a:latin typeface="Segoe UI"/>
              </a:rPr>
              <a:t>, hybrid, firewall, hub, front door, endpoints</a:t>
            </a:r>
          </a:p>
          <a:p>
            <a:pPr marL="174862" lvl="1" indent="-174862" defTabSz="680018">
              <a:lnSpc>
                <a:spcPct val="90000"/>
              </a:lnSpc>
              <a:spcBef>
                <a:spcPct val="0"/>
              </a:spcBef>
              <a:spcAft>
                <a:spcPct val="15000"/>
              </a:spcAft>
              <a:buFont typeface="Arial" panose="020B0604020202020204" pitchFamily="34" charset="0"/>
              <a:buChar char="•"/>
              <a:defRPr/>
            </a:pPr>
            <a:r>
              <a:rPr lang="en-US" sz="1428" dirty="0">
                <a:solidFill>
                  <a:srgbClr val="FFFFFF"/>
                </a:solidFill>
                <a:latin typeface="Segoe UI Semibold"/>
              </a:rPr>
              <a:t>Storage design: </a:t>
            </a:r>
            <a:r>
              <a:rPr lang="en-US" sz="1428" dirty="0">
                <a:solidFill>
                  <a:srgbClr val="FFFFFF"/>
                </a:solidFill>
                <a:latin typeface="Segoe UI"/>
              </a:rPr>
              <a:t>disk, file, blobs, CDN</a:t>
            </a:r>
          </a:p>
          <a:p>
            <a:pPr marL="174862" lvl="1" indent="-174862" defTabSz="680018">
              <a:lnSpc>
                <a:spcPct val="90000"/>
              </a:lnSpc>
              <a:spcBef>
                <a:spcPct val="0"/>
              </a:spcBef>
              <a:spcAft>
                <a:spcPct val="15000"/>
              </a:spcAft>
              <a:buFont typeface="Arial" panose="020B0604020202020204" pitchFamily="34" charset="0"/>
              <a:buChar char="•"/>
              <a:defRPr/>
            </a:pPr>
            <a:r>
              <a:rPr lang="en-US" sz="1428" dirty="0">
                <a:solidFill>
                  <a:srgbClr val="FFFFFF"/>
                </a:solidFill>
                <a:latin typeface="Segoe UI Semibold"/>
              </a:rPr>
              <a:t>Compute design: </a:t>
            </a:r>
            <a:r>
              <a:rPr lang="en-US" sz="1428" dirty="0">
                <a:solidFill>
                  <a:srgbClr val="FFFFFF"/>
                </a:solidFill>
                <a:latin typeface="Segoe UI"/>
              </a:rPr>
              <a:t>VMs, containers, apps, serverless</a:t>
            </a:r>
          </a:p>
          <a:p>
            <a:pPr marL="174862" lvl="1" indent="-174862" defTabSz="680018">
              <a:lnSpc>
                <a:spcPct val="90000"/>
              </a:lnSpc>
              <a:spcBef>
                <a:spcPct val="0"/>
              </a:spcBef>
              <a:spcAft>
                <a:spcPct val="15000"/>
              </a:spcAft>
              <a:buFont typeface="Arial" panose="020B0604020202020204" pitchFamily="34" charset="0"/>
              <a:buChar char="•"/>
              <a:defRPr/>
            </a:pPr>
            <a:r>
              <a:rPr lang="en-US" sz="1428" dirty="0">
                <a:solidFill>
                  <a:srgbClr val="FFFFFF"/>
                </a:solidFill>
                <a:latin typeface="Segoe UI Semibold"/>
              </a:rPr>
              <a:t>Data design: </a:t>
            </a:r>
            <a:r>
              <a:rPr lang="en-US" sz="1428" dirty="0">
                <a:solidFill>
                  <a:srgbClr val="FFFFFF"/>
                </a:solidFill>
                <a:latin typeface="Segoe UI"/>
              </a:rPr>
              <a:t>Structured/ unstructured</a:t>
            </a:r>
          </a:p>
          <a:p>
            <a:pPr marL="174862" lvl="1" indent="-174862" defTabSz="680018">
              <a:lnSpc>
                <a:spcPct val="90000"/>
              </a:lnSpc>
              <a:spcBef>
                <a:spcPct val="0"/>
              </a:spcBef>
              <a:spcAft>
                <a:spcPct val="15000"/>
              </a:spcAft>
              <a:buFont typeface="Arial" panose="020B0604020202020204" pitchFamily="34" charset="0"/>
              <a:buChar char="•"/>
              <a:defRPr/>
            </a:pPr>
            <a:endParaRPr lang="en-US" sz="1428" dirty="0">
              <a:solidFill>
                <a:srgbClr val="FFFFFF"/>
              </a:solidFill>
              <a:latin typeface="Segoe UI Semibold"/>
            </a:endParaRPr>
          </a:p>
        </p:txBody>
      </p:sp>
      <p:sp>
        <p:nvSpPr>
          <p:cNvPr id="59" name="Freeform: Shape 58">
            <a:extLst>
              <a:ext uri="{FF2B5EF4-FFF2-40B4-BE49-F238E27FC236}">
                <a16:creationId xmlns:a16="http://schemas.microsoft.com/office/drawing/2014/main" id="{2A9FA1EF-A87F-420C-A5D7-993A9011CC07}"/>
              </a:ext>
            </a:extLst>
          </p:cNvPr>
          <p:cNvSpPr/>
          <p:nvPr/>
        </p:nvSpPr>
        <p:spPr>
          <a:xfrm>
            <a:off x="5231180" y="2682326"/>
            <a:ext cx="2146044" cy="3987145"/>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tx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6521" tIns="186521" rIns="93260" bIns="0" numCol="1" spcCol="1270" anchor="t" anchorCtr="0">
            <a:noAutofit/>
          </a:bodyPr>
          <a:lstStyle/>
          <a:p>
            <a:pPr marL="0" lvl="1" defTabSz="1178698">
              <a:lnSpc>
                <a:spcPct val="90000"/>
              </a:lnSpc>
              <a:spcBef>
                <a:spcPct val="0"/>
              </a:spcBef>
              <a:spcAft>
                <a:spcPct val="35000"/>
              </a:spcAft>
              <a:defRPr/>
            </a:pPr>
            <a:r>
              <a:rPr lang="en-US" sz="1836">
                <a:solidFill>
                  <a:srgbClr val="FFFFFF"/>
                </a:solidFill>
                <a:latin typeface="Segoe UI Semibold"/>
              </a:rPr>
              <a:t>Landing</a:t>
            </a:r>
            <a:br>
              <a:rPr lang="en-US" sz="1836">
                <a:solidFill>
                  <a:srgbClr val="FFFFFF"/>
                </a:solidFill>
                <a:latin typeface="Segoe UI Semibold"/>
              </a:rPr>
            </a:br>
            <a:r>
              <a:rPr lang="en-US" sz="1836">
                <a:solidFill>
                  <a:srgbClr val="FFFFFF"/>
                </a:solidFill>
                <a:latin typeface="Segoe UI Semibold"/>
              </a:rPr>
              <a:t>zone ID</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Identity and access</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a:rPr>
              <a:t>Role-based access control </a:t>
            </a:r>
            <a:r>
              <a:rPr lang="en-US" sz="1428">
                <a:solidFill>
                  <a:srgbClr val="FFFFFF"/>
                </a:solidFill>
                <a:latin typeface="Segoe UI Semibold"/>
              </a:rPr>
              <a:t>RBAC</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a:rPr>
              <a:t>Manage to </a:t>
            </a:r>
            <a:r>
              <a:rPr lang="en-US" sz="1428">
                <a:solidFill>
                  <a:srgbClr val="FFFFFF"/>
                </a:solidFill>
                <a:latin typeface="Segoe UI Semibold"/>
              </a:rPr>
              <a:t>least privilege</a:t>
            </a:r>
          </a:p>
        </p:txBody>
      </p:sp>
      <p:sp>
        <p:nvSpPr>
          <p:cNvPr id="60" name="Freeform: Shape 59">
            <a:extLst>
              <a:ext uri="{FF2B5EF4-FFF2-40B4-BE49-F238E27FC236}">
                <a16:creationId xmlns:a16="http://schemas.microsoft.com/office/drawing/2014/main" id="{283BCD8F-EE9E-4321-8ED3-11957C75EBFD}"/>
              </a:ext>
            </a:extLst>
          </p:cNvPr>
          <p:cNvSpPr/>
          <p:nvPr/>
        </p:nvSpPr>
        <p:spPr>
          <a:xfrm>
            <a:off x="7543670" y="2682326"/>
            <a:ext cx="2146044" cy="3987145"/>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tx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6521" tIns="186521" rIns="93260" bIns="0" numCol="1" spcCol="1270" anchor="t" anchorCtr="0">
            <a:noAutofit/>
          </a:bodyPr>
          <a:lstStyle/>
          <a:p>
            <a:pPr marL="0" lvl="1" defTabSz="1178698">
              <a:lnSpc>
                <a:spcPct val="90000"/>
              </a:lnSpc>
              <a:spcBef>
                <a:spcPct val="0"/>
              </a:spcBef>
              <a:spcAft>
                <a:spcPct val="35000"/>
              </a:spcAft>
              <a:defRPr/>
            </a:pPr>
            <a:r>
              <a:rPr lang="en-US" sz="1836">
                <a:solidFill>
                  <a:srgbClr val="FFFFFF"/>
                </a:solidFill>
                <a:latin typeface="Segoe UI Semibold"/>
              </a:rPr>
              <a:t>Landing</a:t>
            </a:r>
            <a:br>
              <a:rPr lang="en-US" sz="1836">
                <a:solidFill>
                  <a:srgbClr val="FFFFFF"/>
                </a:solidFill>
                <a:latin typeface="Segoe UI Semibold"/>
              </a:rPr>
            </a:br>
            <a:r>
              <a:rPr lang="en-US" sz="1836">
                <a:solidFill>
                  <a:srgbClr val="FFFFFF"/>
                </a:solidFill>
                <a:latin typeface="Segoe UI Semibold"/>
              </a:rPr>
              <a:t>zone cost</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Costs and billing</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a:rPr>
              <a:t>Analyze </a:t>
            </a:r>
            <a:r>
              <a:rPr lang="en-US" sz="1428">
                <a:solidFill>
                  <a:srgbClr val="FFFFFF"/>
                </a:solidFill>
                <a:latin typeface="Segoe UI Semibold"/>
              </a:rPr>
              <a:t>Cloud Costs</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a:rPr>
              <a:t>Monitor with </a:t>
            </a:r>
            <a:r>
              <a:rPr lang="en-US" sz="1428">
                <a:solidFill>
                  <a:srgbClr val="FFFFFF"/>
                </a:solidFill>
                <a:latin typeface="Segoe UI Semibold"/>
              </a:rPr>
              <a:t>budgets</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Optimize</a:t>
            </a:r>
            <a:r>
              <a:rPr lang="en-US" sz="1428">
                <a:solidFill>
                  <a:srgbClr val="FFFFFF"/>
                </a:solidFill>
                <a:latin typeface="Segoe UI"/>
              </a:rPr>
              <a:t> with recommendations</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Manage</a:t>
            </a:r>
            <a:r>
              <a:rPr lang="en-US" sz="1428">
                <a:solidFill>
                  <a:srgbClr val="FFFFFF"/>
                </a:solidFill>
                <a:latin typeface="Segoe UI"/>
              </a:rPr>
              <a:t> invoices</a:t>
            </a:r>
            <a:br>
              <a:rPr lang="en-US" sz="1428">
                <a:solidFill>
                  <a:srgbClr val="FFFFFF"/>
                </a:solidFill>
                <a:latin typeface="Segoe UI"/>
              </a:rPr>
            </a:br>
            <a:r>
              <a:rPr lang="en-US" sz="1428">
                <a:solidFill>
                  <a:srgbClr val="FFFFFF"/>
                </a:solidFill>
                <a:latin typeface="Segoe UI"/>
              </a:rPr>
              <a:t>and payments</a:t>
            </a:r>
          </a:p>
        </p:txBody>
      </p:sp>
      <p:sp>
        <p:nvSpPr>
          <p:cNvPr id="61" name="Freeform: Shape 60">
            <a:extLst>
              <a:ext uri="{FF2B5EF4-FFF2-40B4-BE49-F238E27FC236}">
                <a16:creationId xmlns:a16="http://schemas.microsoft.com/office/drawing/2014/main" id="{AC7C2748-ED0C-473B-BBFE-B63469C10371}"/>
              </a:ext>
            </a:extLst>
          </p:cNvPr>
          <p:cNvSpPr/>
          <p:nvPr/>
        </p:nvSpPr>
        <p:spPr>
          <a:xfrm>
            <a:off x="9856160" y="2682326"/>
            <a:ext cx="2146044" cy="3987145"/>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tx2">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6521" tIns="186521" rIns="93260" bIns="0" numCol="1" spcCol="1270" anchor="t" anchorCtr="0">
            <a:noAutofit/>
          </a:bodyPr>
          <a:lstStyle/>
          <a:p>
            <a:pPr marL="0" lvl="1" defTabSz="1178698">
              <a:lnSpc>
                <a:spcPct val="90000"/>
              </a:lnSpc>
              <a:spcBef>
                <a:spcPct val="0"/>
              </a:spcBef>
              <a:spcAft>
                <a:spcPct val="35000"/>
              </a:spcAft>
              <a:defRPr/>
            </a:pPr>
            <a:r>
              <a:rPr lang="en-US" sz="1836">
                <a:solidFill>
                  <a:srgbClr val="FFFFFF"/>
                </a:solidFill>
                <a:latin typeface="Segoe UI Semibold"/>
              </a:rPr>
              <a:t>Blueprints</a:t>
            </a:r>
            <a:br>
              <a:rPr lang="en-US" sz="1836">
                <a:solidFill>
                  <a:srgbClr val="FFFFFF"/>
                </a:solidFill>
                <a:latin typeface="Segoe UI Semibold"/>
              </a:rPr>
            </a:br>
            <a:endParaRPr lang="en-US" sz="1836">
              <a:solidFill>
                <a:srgbClr val="FFFFFF"/>
              </a:solidFill>
              <a:latin typeface="Segoe UI Semibold"/>
            </a:endParaRP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AI</a:t>
            </a:r>
          </a:p>
          <a:p>
            <a:pPr marL="174862" lvl="1" indent="-174862" defTabSz="680018">
              <a:lnSpc>
                <a:spcPct val="90000"/>
              </a:lnSpc>
              <a:spcBef>
                <a:spcPct val="0"/>
              </a:spcBef>
              <a:spcAft>
                <a:spcPct val="15000"/>
              </a:spcAft>
              <a:buFont typeface="Arial" panose="020B0604020202020204" pitchFamily="34" charset="0"/>
              <a:buChar char="•"/>
              <a:defRPr/>
            </a:pPr>
            <a:r>
              <a:rPr lang="en-US" sz="1428" err="1">
                <a:solidFill>
                  <a:srgbClr val="FFFFFF"/>
                </a:solidFill>
                <a:latin typeface="Segoe UI"/>
              </a:rPr>
              <a:t>BigData</a:t>
            </a:r>
            <a:endParaRPr lang="en-US" sz="1428">
              <a:solidFill>
                <a:srgbClr val="FFFFFF"/>
              </a:solidFill>
              <a:latin typeface="Segoe UI"/>
            </a:endParaRP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a:rPr>
              <a:t>Hybrid networks</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Identity management</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IoT</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Serverless</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Semibold"/>
              </a:rPr>
              <a:t>SAP</a:t>
            </a: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a:rPr>
              <a:t>VMs </a:t>
            </a:r>
          </a:p>
          <a:p>
            <a:pPr marL="174862" lvl="1" indent="-174862" defTabSz="680018">
              <a:lnSpc>
                <a:spcPct val="90000"/>
              </a:lnSpc>
              <a:spcBef>
                <a:spcPct val="0"/>
              </a:spcBef>
              <a:spcAft>
                <a:spcPct val="15000"/>
              </a:spcAft>
              <a:buFont typeface="Arial" panose="020B0604020202020204" pitchFamily="34" charset="0"/>
              <a:buChar char="•"/>
              <a:defRPr/>
            </a:pPr>
            <a:r>
              <a:rPr lang="en-US" sz="1428" err="1">
                <a:solidFill>
                  <a:srgbClr val="FFFFFF"/>
                </a:solidFill>
                <a:latin typeface="Segoe UI"/>
              </a:rPr>
              <a:t>WebApps</a:t>
            </a:r>
            <a:endParaRPr lang="en-US" sz="1428">
              <a:solidFill>
                <a:srgbClr val="FFFFFF"/>
              </a:solidFill>
              <a:latin typeface="Segoe UI"/>
            </a:endParaRPr>
          </a:p>
          <a:p>
            <a:pPr marL="174862" lvl="1" indent="-174862" defTabSz="680018">
              <a:lnSpc>
                <a:spcPct val="90000"/>
              </a:lnSpc>
              <a:spcBef>
                <a:spcPct val="0"/>
              </a:spcBef>
              <a:spcAft>
                <a:spcPct val="15000"/>
              </a:spcAft>
              <a:buFont typeface="Arial" panose="020B0604020202020204" pitchFamily="34" charset="0"/>
              <a:buChar char="•"/>
              <a:defRPr/>
            </a:pPr>
            <a:r>
              <a:rPr lang="en-US" sz="1428">
                <a:solidFill>
                  <a:srgbClr val="FFFFFF"/>
                </a:solidFill>
                <a:latin typeface="Segoe UI"/>
              </a:rPr>
              <a:t>DevOps</a:t>
            </a:r>
          </a:p>
        </p:txBody>
      </p:sp>
      <p:sp>
        <p:nvSpPr>
          <p:cNvPr id="2" name="Title 1">
            <a:extLst>
              <a:ext uri="{FF2B5EF4-FFF2-40B4-BE49-F238E27FC236}">
                <a16:creationId xmlns:a16="http://schemas.microsoft.com/office/drawing/2014/main" id="{13879E56-79F7-4195-B5F6-67C5022473C1}"/>
              </a:ext>
            </a:extLst>
          </p:cNvPr>
          <p:cNvSpPr>
            <a:spLocks noGrp="1"/>
          </p:cNvSpPr>
          <p:nvPr>
            <p:ph type="title"/>
          </p:nvPr>
        </p:nvSpPr>
        <p:spPr/>
        <p:txBody>
          <a:bodyPr/>
          <a:lstStyle/>
          <a:p>
            <a:r>
              <a:rPr lang="en-US"/>
              <a:t>Ready</a:t>
            </a:r>
          </a:p>
        </p:txBody>
      </p:sp>
      <p:sp>
        <p:nvSpPr>
          <p:cNvPr id="3" name="Rectangle 2">
            <a:extLst>
              <a:ext uri="{FF2B5EF4-FFF2-40B4-BE49-F238E27FC236}">
                <a16:creationId xmlns:a16="http://schemas.microsoft.com/office/drawing/2014/main" id="{1BC9D39C-4DB6-44C8-B4DC-3D308C44246D}"/>
              </a:ext>
            </a:extLst>
          </p:cNvPr>
          <p:cNvSpPr/>
          <p:nvPr/>
        </p:nvSpPr>
        <p:spPr>
          <a:xfrm>
            <a:off x="600855" y="1338628"/>
            <a:ext cx="6802565" cy="941711"/>
          </a:xfrm>
          <a:prstGeom prst="rect">
            <a:avLst/>
          </a:prstGeom>
        </p:spPr>
        <p:txBody>
          <a:bodyPr wrap="square" lIns="0">
            <a:spAutoFit/>
          </a:bodyPr>
          <a:lstStyle/>
          <a:p>
            <a:pPr defTabSz="932563">
              <a:defRPr/>
            </a:pPr>
            <a:r>
              <a:rPr lang="en-US">
                <a:solidFill>
                  <a:srgbClr val="000000"/>
                </a:solidFill>
                <a:latin typeface="Segoe UI" panose="020B0502040204020203" pitchFamily="34" charset="0"/>
              </a:rPr>
              <a:t>Ready establishes a cloud foundation or Adoption Target that can provide hosting for any adoption efforts. This should consist of common denominators across 80–90% of cloud adoption.</a:t>
            </a:r>
          </a:p>
        </p:txBody>
      </p:sp>
      <p:sp>
        <p:nvSpPr>
          <p:cNvPr id="27" name="Rectangle: Rounded Corners 26">
            <a:extLst>
              <a:ext uri="{FF2B5EF4-FFF2-40B4-BE49-F238E27FC236}">
                <a16:creationId xmlns:a16="http://schemas.microsoft.com/office/drawing/2014/main" id="{947D8DB2-5A54-42E7-A297-ADECB40788FD}"/>
              </a:ext>
              <a:ext uri="{C183D7F6-B498-43B3-948B-1728B52AA6E4}">
                <adec:decorative xmlns:adec="http://schemas.microsoft.com/office/drawing/2017/decorative" val="1"/>
              </a:ext>
            </a:extLst>
          </p:cNvPr>
          <p:cNvSpPr/>
          <p:nvPr/>
        </p:nvSpPr>
        <p:spPr>
          <a:xfrm>
            <a:off x="8095352" y="318385"/>
            <a:ext cx="4045564" cy="616634"/>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grpSp>
        <p:nvGrpSpPr>
          <p:cNvPr id="28" name="Group 27" descr="Ready">
            <a:extLst>
              <a:ext uri="{FF2B5EF4-FFF2-40B4-BE49-F238E27FC236}">
                <a16:creationId xmlns:a16="http://schemas.microsoft.com/office/drawing/2014/main" id="{412CC7AA-321E-482A-8CB0-2A08BFF37A4E}"/>
              </a:ext>
            </a:extLst>
          </p:cNvPr>
          <p:cNvGrpSpPr/>
          <p:nvPr/>
        </p:nvGrpSpPr>
        <p:grpSpPr>
          <a:xfrm>
            <a:off x="9496597" y="403585"/>
            <a:ext cx="1253322" cy="446234"/>
            <a:chOff x="6345065" y="2909875"/>
            <a:chExt cx="2323170" cy="827144"/>
          </a:xfrm>
        </p:grpSpPr>
        <p:sp>
          <p:nvSpPr>
            <p:cNvPr id="29" name="Rectangle: Rounded Corners 28">
              <a:extLst>
                <a:ext uri="{FF2B5EF4-FFF2-40B4-BE49-F238E27FC236}">
                  <a16:creationId xmlns:a16="http://schemas.microsoft.com/office/drawing/2014/main" id="{00226F17-71F0-4B83-B4DC-DF0B6E30EBB8}"/>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sp>
          <p:nvSpPr>
            <p:cNvPr id="30" name="TextBox 29">
              <a:extLst>
                <a:ext uri="{FF2B5EF4-FFF2-40B4-BE49-F238E27FC236}">
                  <a16:creationId xmlns:a16="http://schemas.microsoft.com/office/drawing/2014/main" id="{E9C0B500-1A12-4BE7-A390-39BEBB45ADFF}"/>
                </a:ext>
              </a:extLst>
            </p:cNvPr>
            <p:cNvSpPr txBox="1"/>
            <p:nvPr/>
          </p:nvSpPr>
          <p:spPr>
            <a:xfrm>
              <a:off x="6345065" y="3177984"/>
              <a:ext cx="2323170" cy="296746"/>
            </a:xfrm>
            <a:prstGeom prst="rect">
              <a:avLst/>
            </a:prstGeom>
            <a:noFill/>
          </p:spPr>
          <p:txBody>
            <a:bodyPr rot="0" spcFirstLastPara="0" vertOverflow="overflow" horzOverflow="overflow" vert="horz" wrap="square" lIns="373041"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defTabSz="932597">
                <a:defRPr/>
              </a:pPr>
              <a:r>
                <a:rPr lang="en-US" sz="1020">
                  <a:solidFill>
                    <a:srgbClr val="243A5E"/>
                  </a:solidFill>
                </a:rPr>
                <a:t>Ready</a:t>
              </a:r>
            </a:p>
          </p:txBody>
        </p:sp>
        <p:sp>
          <p:nvSpPr>
            <p:cNvPr id="31" name="check 3" title="Icon of a checkmark with a circle around it">
              <a:extLst>
                <a:ext uri="{FF2B5EF4-FFF2-40B4-BE49-F238E27FC236}">
                  <a16:creationId xmlns:a16="http://schemas.microsoft.com/office/drawing/2014/main" id="{E14CC724-4B07-4C62-833E-4E2E2F467832}"/>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000000"/>
                </a:solidFill>
                <a:latin typeface="Segoe UI"/>
              </a:endParaRPr>
            </a:p>
          </p:txBody>
        </p:sp>
      </p:grpSp>
      <p:grpSp>
        <p:nvGrpSpPr>
          <p:cNvPr id="32" name="Group 31" descr="Plan">
            <a:extLst>
              <a:ext uri="{FF2B5EF4-FFF2-40B4-BE49-F238E27FC236}">
                <a16:creationId xmlns:a16="http://schemas.microsoft.com/office/drawing/2014/main" id="{F9365000-8F03-4998-8E92-8EE560965723}"/>
              </a:ext>
            </a:extLst>
          </p:cNvPr>
          <p:cNvGrpSpPr/>
          <p:nvPr/>
        </p:nvGrpSpPr>
        <p:grpSpPr>
          <a:xfrm>
            <a:off x="8171520" y="403585"/>
            <a:ext cx="1250614" cy="446234"/>
            <a:chOff x="3716688" y="2901128"/>
            <a:chExt cx="2318149" cy="827144"/>
          </a:xfrm>
        </p:grpSpPr>
        <p:sp>
          <p:nvSpPr>
            <p:cNvPr id="33" name="Rectangle: Rounded Corners 32">
              <a:extLst>
                <a:ext uri="{FF2B5EF4-FFF2-40B4-BE49-F238E27FC236}">
                  <a16:creationId xmlns:a16="http://schemas.microsoft.com/office/drawing/2014/main" id="{3ED31E5D-6136-46F4-8C3B-04C211B0DCF8}"/>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sp>
          <p:nvSpPr>
            <p:cNvPr id="34" name="TextBox 33">
              <a:extLst>
                <a:ext uri="{FF2B5EF4-FFF2-40B4-BE49-F238E27FC236}">
                  <a16:creationId xmlns:a16="http://schemas.microsoft.com/office/drawing/2014/main" id="{12C44435-D075-419C-A804-088C1A455C0D}"/>
                </a:ext>
              </a:extLst>
            </p:cNvPr>
            <p:cNvSpPr txBox="1"/>
            <p:nvPr/>
          </p:nvSpPr>
          <p:spPr>
            <a:xfrm>
              <a:off x="3716688" y="3169237"/>
              <a:ext cx="2318149" cy="296746"/>
            </a:xfrm>
            <a:prstGeom prst="rect">
              <a:avLst/>
            </a:prstGeom>
            <a:noFill/>
          </p:spPr>
          <p:txBody>
            <a:bodyPr rot="0" spcFirstLastPara="0" vertOverflow="overflow" horzOverflow="overflow" vert="horz" wrap="square" lIns="373041"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defTabSz="932597">
                <a:defRPr/>
              </a:pPr>
              <a:r>
                <a:rPr lang="en-US" sz="1020">
                  <a:solidFill>
                    <a:srgbClr val="243A5E"/>
                  </a:solidFill>
                </a:rPr>
                <a:t>Plan</a:t>
              </a:r>
            </a:p>
          </p:txBody>
        </p:sp>
        <p:sp>
          <p:nvSpPr>
            <p:cNvPr id="35" name="BulletedList_E8FD" title="Icon of a bulleted list">
              <a:extLst>
                <a:ext uri="{FF2B5EF4-FFF2-40B4-BE49-F238E27FC236}">
                  <a16:creationId xmlns:a16="http://schemas.microsoft.com/office/drawing/2014/main" id="{367E45A6-A4BE-4911-A52B-E1DBF613BC04}"/>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000000"/>
                </a:solidFill>
                <a:latin typeface="Segoe UI"/>
              </a:endParaRPr>
            </a:p>
          </p:txBody>
        </p:sp>
      </p:grpSp>
      <p:grpSp>
        <p:nvGrpSpPr>
          <p:cNvPr id="36" name="Group 35" descr="Adpot">
            <a:extLst>
              <a:ext uri="{FF2B5EF4-FFF2-40B4-BE49-F238E27FC236}">
                <a16:creationId xmlns:a16="http://schemas.microsoft.com/office/drawing/2014/main" id="{70B3EE43-748B-4A92-A420-9447EC3CCB1B}"/>
              </a:ext>
            </a:extLst>
          </p:cNvPr>
          <p:cNvGrpSpPr/>
          <p:nvPr/>
        </p:nvGrpSpPr>
        <p:grpSpPr>
          <a:xfrm>
            <a:off x="10834632" y="403585"/>
            <a:ext cx="1230115" cy="446234"/>
            <a:chOff x="9006021" y="2909875"/>
            <a:chExt cx="2280155" cy="827144"/>
          </a:xfrm>
        </p:grpSpPr>
        <p:sp>
          <p:nvSpPr>
            <p:cNvPr id="37" name="Rectangle: Rounded Corners 36">
              <a:extLst>
                <a:ext uri="{FF2B5EF4-FFF2-40B4-BE49-F238E27FC236}">
                  <a16:creationId xmlns:a16="http://schemas.microsoft.com/office/drawing/2014/main" id="{586B9C18-6F6A-4301-BCB7-0C885050EA04}"/>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sp>
          <p:nvSpPr>
            <p:cNvPr id="38" name="Rectangle 37">
              <a:extLst>
                <a:ext uri="{FF2B5EF4-FFF2-40B4-BE49-F238E27FC236}">
                  <a16:creationId xmlns:a16="http://schemas.microsoft.com/office/drawing/2014/main" id="{C93EC8BA-B0F8-4833-A7C8-2DD0A7C62C81}"/>
                </a:ext>
              </a:extLst>
            </p:cNvPr>
            <p:cNvSpPr/>
            <p:nvPr/>
          </p:nvSpPr>
          <p:spPr>
            <a:xfrm>
              <a:off x="9008329" y="3177984"/>
              <a:ext cx="2275538" cy="296746"/>
            </a:xfrm>
            <a:prstGeom prst="rect">
              <a:avLst/>
            </a:prstGeom>
            <a:noFill/>
          </p:spPr>
          <p:txBody>
            <a:bodyPr rot="0" spcFirstLastPara="0" vertOverflow="overflow" horzOverflow="overflow" vert="horz" wrap="square" lIns="373041" tIns="0" rIns="0" bIns="0" numCol="1" spcCol="0" rtlCol="0" fromWordArt="0" anchor="t" anchorCtr="0" forceAA="0" compatLnSpc="1">
              <a:prstTxWarp prst="textNoShape">
                <a:avLst/>
              </a:prstTxWarp>
              <a:spAutoFit/>
            </a:bodyPr>
            <a:lstStyle/>
            <a:p>
              <a:pPr defTabSz="932597">
                <a:defRPr/>
              </a:pPr>
              <a:r>
                <a:rPr lang="en-US" sz="1020" b="1">
                  <a:solidFill>
                    <a:srgbClr val="243A5E"/>
                  </a:solidFill>
                  <a:latin typeface="Segoe UI Semibold" panose="020B0702040204020203" pitchFamily="34" charset="0"/>
                  <a:ea typeface="+mn-lt"/>
                  <a:cs typeface="Segoe UI Semibold" panose="020B0702040204020203" pitchFamily="34" charset="0"/>
                </a:rPr>
                <a:t>Adopt</a:t>
              </a:r>
            </a:p>
          </p:txBody>
        </p:sp>
        <p:sp>
          <p:nvSpPr>
            <p:cNvPr id="39" name="arrow_3" title="Icon of an arrow pointing down at a line">
              <a:extLst>
                <a:ext uri="{FF2B5EF4-FFF2-40B4-BE49-F238E27FC236}">
                  <a16:creationId xmlns:a16="http://schemas.microsoft.com/office/drawing/2014/main" id="{4C780074-F8D6-4E97-99A6-12B595819348}"/>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714">
                <a:gradFill>
                  <a:gsLst>
                    <a:gs pos="0">
                      <a:srgbClr val="505050"/>
                    </a:gs>
                    <a:gs pos="100000">
                      <a:srgbClr val="505050"/>
                    </a:gs>
                  </a:gsLst>
                  <a:lin ang="5400000" scaled="1"/>
                </a:gradFill>
                <a:latin typeface="Segoe UI"/>
              </a:endParaRPr>
            </a:p>
          </p:txBody>
        </p:sp>
      </p:grpSp>
      <p:grpSp>
        <p:nvGrpSpPr>
          <p:cNvPr id="40" name="Group 39" descr="Define Strategy">
            <a:extLst>
              <a:ext uri="{FF2B5EF4-FFF2-40B4-BE49-F238E27FC236}">
                <a16:creationId xmlns:a16="http://schemas.microsoft.com/office/drawing/2014/main" id="{71987458-BAB8-4DB4-8F05-63FFDF13BDE8}"/>
              </a:ext>
            </a:extLst>
          </p:cNvPr>
          <p:cNvGrpSpPr/>
          <p:nvPr/>
        </p:nvGrpSpPr>
        <p:grpSpPr>
          <a:xfrm>
            <a:off x="6761965" y="318384"/>
            <a:ext cx="1250614" cy="616634"/>
            <a:chOff x="1103923" y="2743198"/>
            <a:chExt cx="2318149" cy="1143000"/>
          </a:xfrm>
        </p:grpSpPr>
        <p:sp>
          <p:nvSpPr>
            <p:cNvPr id="41" name="Rectangle: Rounded Corners 40">
              <a:extLst>
                <a:ext uri="{FF2B5EF4-FFF2-40B4-BE49-F238E27FC236}">
                  <a16:creationId xmlns:a16="http://schemas.microsoft.com/office/drawing/2014/main" id="{EB417D03-AE7B-4931-874B-872FAD8F1B9C}"/>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sp>
          <p:nvSpPr>
            <p:cNvPr id="42" name="plan" title="Icon of a circle with an arrow projecting from it between two exes">
              <a:extLst>
                <a:ext uri="{FF2B5EF4-FFF2-40B4-BE49-F238E27FC236}">
                  <a16:creationId xmlns:a16="http://schemas.microsoft.com/office/drawing/2014/main" id="{59B2C095-1B8C-4C1F-BF23-2A0D81B241ED}"/>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1428">
                <a:gradFill>
                  <a:gsLst>
                    <a:gs pos="0">
                      <a:srgbClr val="505050"/>
                    </a:gs>
                    <a:gs pos="100000">
                      <a:srgbClr val="505050"/>
                    </a:gs>
                  </a:gsLst>
                  <a:lin ang="5400000" scaled="1"/>
                </a:gradFill>
                <a:latin typeface="Segoe UI"/>
              </a:endParaRPr>
            </a:p>
          </p:txBody>
        </p:sp>
        <p:sp>
          <p:nvSpPr>
            <p:cNvPr id="43" name="TextBox 42">
              <a:extLst>
                <a:ext uri="{FF2B5EF4-FFF2-40B4-BE49-F238E27FC236}">
                  <a16:creationId xmlns:a16="http://schemas.microsoft.com/office/drawing/2014/main" id="{40C1CD60-5070-4D27-ACB4-49AC8E81B293}"/>
                </a:ext>
              </a:extLst>
            </p:cNvPr>
            <p:cNvSpPr txBox="1"/>
            <p:nvPr/>
          </p:nvSpPr>
          <p:spPr>
            <a:xfrm>
              <a:off x="1103923" y="3023771"/>
              <a:ext cx="2318149" cy="593492"/>
            </a:xfrm>
            <a:prstGeom prst="rect">
              <a:avLst/>
            </a:prstGeom>
            <a:noFill/>
          </p:spPr>
          <p:txBody>
            <a:bodyPr rot="0" spcFirstLastPara="0" vertOverflow="overflow" horzOverflow="overflow" vert="horz" wrap="square" lIns="373041" tIns="0" rIns="0" bIns="0" numCol="1" spcCol="0" rtlCol="0" fromWordArt="0" anchor="t" anchorCtr="0" forceAA="0" compatLnSpc="1">
              <a:prstTxWarp prst="textNoShape">
                <a:avLst/>
              </a:prstTxWarp>
              <a:spAutoFit/>
            </a:bodyPr>
            <a:lstStyle/>
            <a:p>
              <a:pPr defTabSz="932597">
                <a:defRPr/>
              </a:pPr>
              <a:r>
                <a:rPr lang="en-US" sz="1020" b="1">
                  <a:solidFill>
                    <a:srgbClr val="243A5E"/>
                  </a:solidFill>
                  <a:latin typeface="Segoe UI Semibold" panose="020B0702040204020203" pitchFamily="34" charset="0"/>
                  <a:ea typeface="+mn-lt"/>
                  <a:cs typeface="Segoe UI Semibold" panose="020B0702040204020203" pitchFamily="34" charset="0"/>
                </a:rPr>
                <a:t>Define strategy </a:t>
              </a:r>
            </a:p>
          </p:txBody>
        </p:sp>
      </p:grpSp>
      <p:sp>
        <p:nvSpPr>
          <p:cNvPr id="44" name="Rectangle: Rounded Corners 43">
            <a:extLst>
              <a:ext uri="{FF2B5EF4-FFF2-40B4-BE49-F238E27FC236}">
                <a16:creationId xmlns:a16="http://schemas.microsoft.com/office/drawing/2014/main" id="{D464C68B-B35E-43FD-A99A-F2E9FA4829CA}"/>
              </a:ext>
              <a:ext uri="{C183D7F6-B498-43B3-948B-1728B52AA6E4}">
                <adec:decorative xmlns:adec="http://schemas.microsoft.com/office/drawing/2017/decorative" val="1"/>
              </a:ext>
            </a:extLst>
          </p:cNvPr>
          <p:cNvSpPr/>
          <p:nvPr/>
        </p:nvSpPr>
        <p:spPr>
          <a:xfrm>
            <a:off x="8751383" y="1029813"/>
            <a:ext cx="2733502" cy="616634"/>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grpSp>
        <p:nvGrpSpPr>
          <p:cNvPr id="45" name="Group 44" descr="Manage">
            <a:extLst>
              <a:ext uri="{FF2B5EF4-FFF2-40B4-BE49-F238E27FC236}">
                <a16:creationId xmlns:a16="http://schemas.microsoft.com/office/drawing/2014/main" id="{96EFE2A5-449E-40A0-9A5C-5971F3E25306}"/>
              </a:ext>
            </a:extLst>
          </p:cNvPr>
          <p:cNvGrpSpPr/>
          <p:nvPr/>
        </p:nvGrpSpPr>
        <p:grpSpPr>
          <a:xfrm>
            <a:off x="10154012" y="1115013"/>
            <a:ext cx="1253322" cy="446234"/>
            <a:chOff x="6172864" y="5454930"/>
            <a:chExt cx="2323170" cy="827144"/>
          </a:xfrm>
        </p:grpSpPr>
        <p:sp>
          <p:nvSpPr>
            <p:cNvPr id="46" name="Rectangle: Rounded Corners 45">
              <a:extLst>
                <a:ext uri="{FF2B5EF4-FFF2-40B4-BE49-F238E27FC236}">
                  <a16:creationId xmlns:a16="http://schemas.microsoft.com/office/drawing/2014/main" id="{F6788359-050E-46C9-9D60-E01A36F3CAFA}"/>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sp>
          <p:nvSpPr>
            <p:cNvPr id="47" name="Trackers_EADF_bidi" title="Icon of a clipboard with a checklist on it">
              <a:extLst>
                <a:ext uri="{FF2B5EF4-FFF2-40B4-BE49-F238E27FC236}">
                  <a16:creationId xmlns:a16="http://schemas.microsoft.com/office/drawing/2014/main" id="{B448B231-A42A-46C5-8A69-B428A4131BCF}"/>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1428">
                <a:solidFill>
                  <a:srgbClr val="000000"/>
                </a:solidFill>
                <a:latin typeface="Segoe UI"/>
              </a:endParaRPr>
            </a:p>
          </p:txBody>
        </p:sp>
        <p:sp>
          <p:nvSpPr>
            <p:cNvPr id="48" name="TextBox 47">
              <a:extLst>
                <a:ext uri="{FF2B5EF4-FFF2-40B4-BE49-F238E27FC236}">
                  <a16:creationId xmlns:a16="http://schemas.microsoft.com/office/drawing/2014/main" id="{42E0B7AD-F6A1-4EA5-8818-020A1EF6E591}"/>
                </a:ext>
              </a:extLst>
            </p:cNvPr>
            <p:cNvSpPr txBox="1"/>
            <p:nvPr/>
          </p:nvSpPr>
          <p:spPr>
            <a:xfrm>
              <a:off x="6172864" y="5723039"/>
              <a:ext cx="2323170" cy="296746"/>
            </a:xfrm>
            <a:prstGeom prst="rect">
              <a:avLst/>
            </a:prstGeom>
            <a:noFill/>
          </p:spPr>
          <p:txBody>
            <a:bodyPr rot="0" spcFirstLastPara="0" vertOverflow="overflow" horzOverflow="overflow" vert="horz" wrap="square" lIns="373041"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defTabSz="932597">
                <a:defRPr/>
              </a:pPr>
              <a:r>
                <a:rPr lang="en-US" sz="1020">
                  <a:solidFill>
                    <a:srgbClr val="243A5E"/>
                  </a:solidFill>
                </a:rPr>
                <a:t>Manage</a:t>
              </a:r>
            </a:p>
          </p:txBody>
        </p:sp>
      </p:grpSp>
      <p:grpSp>
        <p:nvGrpSpPr>
          <p:cNvPr id="49" name="Group 48" descr="Govern">
            <a:extLst>
              <a:ext uri="{FF2B5EF4-FFF2-40B4-BE49-F238E27FC236}">
                <a16:creationId xmlns:a16="http://schemas.microsoft.com/office/drawing/2014/main" id="{6F179BB9-6AD6-4225-85C1-6F5DF26B1554}"/>
              </a:ext>
            </a:extLst>
          </p:cNvPr>
          <p:cNvGrpSpPr/>
          <p:nvPr/>
        </p:nvGrpSpPr>
        <p:grpSpPr>
          <a:xfrm>
            <a:off x="8828935" y="1115013"/>
            <a:ext cx="1250614" cy="446234"/>
            <a:chOff x="3716688" y="5454930"/>
            <a:chExt cx="2318149" cy="827144"/>
          </a:xfrm>
        </p:grpSpPr>
        <p:sp>
          <p:nvSpPr>
            <p:cNvPr id="50" name="Rectangle: Rounded Corners 49">
              <a:extLst>
                <a:ext uri="{FF2B5EF4-FFF2-40B4-BE49-F238E27FC236}">
                  <a16:creationId xmlns:a16="http://schemas.microsoft.com/office/drawing/2014/main" id="{B5EB620C-7474-4572-A403-9794B090AFF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428">
                <a:solidFill>
                  <a:srgbClr val="FFFFFF"/>
                </a:solidFill>
                <a:latin typeface="Segoe UI"/>
              </a:endParaRPr>
            </a:p>
          </p:txBody>
        </p:sp>
        <p:sp>
          <p:nvSpPr>
            <p:cNvPr id="51" name="Org_ECA6" title="Icon of three boxes in a bracket chart">
              <a:extLst>
                <a:ext uri="{FF2B5EF4-FFF2-40B4-BE49-F238E27FC236}">
                  <a16:creationId xmlns:a16="http://schemas.microsoft.com/office/drawing/2014/main" id="{B96DE0A0-B4F8-4C5C-88DE-62D326D50ED0}"/>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714">
                <a:gradFill>
                  <a:gsLst>
                    <a:gs pos="0">
                      <a:srgbClr val="505050"/>
                    </a:gs>
                    <a:gs pos="100000">
                      <a:srgbClr val="505050"/>
                    </a:gs>
                  </a:gsLst>
                  <a:lin ang="5400000" scaled="1"/>
                </a:gradFill>
                <a:latin typeface="Segoe UI"/>
              </a:endParaRPr>
            </a:p>
          </p:txBody>
        </p:sp>
        <p:sp>
          <p:nvSpPr>
            <p:cNvPr id="52" name="TextBox 51">
              <a:extLst>
                <a:ext uri="{FF2B5EF4-FFF2-40B4-BE49-F238E27FC236}">
                  <a16:creationId xmlns:a16="http://schemas.microsoft.com/office/drawing/2014/main" id="{B2E955AB-BF49-4D0B-8FEB-C48634703C8C}"/>
                </a:ext>
              </a:extLst>
            </p:cNvPr>
            <p:cNvSpPr txBox="1"/>
            <p:nvPr/>
          </p:nvSpPr>
          <p:spPr>
            <a:xfrm>
              <a:off x="3716688" y="5723039"/>
              <a:ext cx="2318149" cy="296746"/>
            </a:xfrm>
            <a:prstGeom prst="rect">
              <a:avLst/>
            </a:prstGeom>
            <a:noFill/>
          </p:spPr>
          <p:txBody>
            <a:bodyPr rot="0" spcFirstLastPara="0" vertOverflow="overflow" horzOverflow="overflow" vert="horz" wrap="square" lIns="373041"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defTabSz="932597">
                <a:defRPr/>
              </a:pPr>
              <a:r>
                <a:rPr lang="en-US" sz="1020">
                  <a:solidFill>
                    <a:srgbClr val="243A5E"/>
                  </a:solidFill>
                </a:rPr>
                <a:t>Govern</a:t>
              </a:r>
            </a:p>
          </p:txBody>
        </p:sp>
      </p:grpSp>
      <p:sp>
        <p:nvSpPr>
          <p:cNvPr id="53" name="Rectangle 52">
            <a:extLst>
              <a:ext uri="{FF2B5EF4-FFF2-40B4-BE49-F238E27FC236}">
                <a16:creationId xmlns:a16="http://schemas.microsoft.com/office/drawing/2014/main" id="{34125725-270D-4D7A-95CF-AF9859AA0E48}"/>
              </a:ext>
              <a:ext uri="{C183D7F6-B498-43B3-948B-1728B52AA6E4}">
                <adec:decorative xmlns:adec="http://schemas.microsoft.com/office/drawing/2017/decorative" val="1"/>
              </a:ext>
            </a:extLst>
          </p:cNvPr>
          <p:cNvSpPr/>
          <p:nvPr/>
        </p:nvSpPr>
        <p:spPr bwMode="auto">
          <a:xfrm>
            <a:off x="10783492" y="344869"/>
            <a:ext cx="1326661" cy="539161"/>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CE040E4-1A1A-4D84-AB03-0D257669E455}"/>
              </a:ext>
              <a:ext uri="{C183D7F6-B498-43B3-948B-1728B52AA6E4}">
                <adec:decorative xmlns:adec="http://schemas.microsoft.com/office/drawing/2017/decorative" val="1"/>
              </a:ext>
            </a:extLst>
          </p:cNvPr>
          <p:cNvSpPr/>
          <p:nvPr/>
        </p:nvSpPr>
        <p:spPr bwMode="auto">
          <a:xfrm>
            <a:off x="8682911" y="972999"/>
            <a:ext cx="2890024" cy="75231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402F10CE-9BF9-4452-B81E-5F44C43944C0}"/>
              </a:ext>
              <a:ext uri="{C183D7F6-B498-43B3-948B-1728B52AA6E4}">
                <adec:decorative xmlns:adec="http://schemas.microsoft.com/office/drawing/2017/decorative" val="1"/>
              </a:ext>
            </a:extLst>
          </p:cNvPr>
          <p:cNvSpPr/>
          <p:nvPr/>
        </p:nvSpPr>
        <p:spPr bwMode="auto">
          <a:xfrm>
            <a:off x="6592982" y="243463"/>
            <a:ext cx="1457195" cy="75231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816A56F3-FCA9-49CA-BE9F-EC7D1D29F086}"/>
              </a:ext>
              <a:ext uri="{C183D7F6-B498-43B3-948B-1728B52AA6E4}">
                <adec:decorative xmlns:adec="http://schemas.microsoft.com/office/drawing/2017/decorative" val="1"/>
              </a:ext>
            </a:extLst>
          </p:cNvPr>
          <p:cNvSpPr/>
          <p:nvPr/>
        </p:nvSpPr>
        <p:spPr bwMode="auto">
          <a:xfrm>
            <a:off x="8153149" y="344869"/>
            <a:ext cx="1326661" cy="539161"/>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3353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42" presetClass="path" presetSubtype="0" decel="100000" fill="hold" grpId="1" nodeType="withEffect">
                                  <p:stCondLst>
                                    <p:cond delay="0"/>
                                  </p:stCondLst>
                                  <p:childTnLst>
                                    <p:animMotion origin="layout" path="M 4.16667E-6 0.04491 L 4.16667E-6 1.48148E-6 " pathEditMode="relative" rAng="0" ptsTypes="AA">
                                      <p:cBhvr>
                                        <p:cTn id="9" dur="600" fill="hold"/>
                                        <p:tgtEl>
                                          <p:spTgt spid="57"/>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42" presetClass="path" presetSubtype="0" decel="100000" fill="hold" grpId="1" nodeType="withEffect">
                                  <p:stCondLst>
                                    <p:cond delay="0"/>
                                  </p:stCondLst>
                                  <p:childTnLst>
                                    <p:animMotion origin="layout" path="M -3.125E-6 0.04491 L -3.125E-6 1.48148E-6 " pathEditMode="relative" rAng="0" ptsTypes="AA">
                                      <p:cBhvr>
                                        <p:cTn id="16" dur="600" fill="hold"/>
                                        <p:tgtEl>
                                          <p:spTgt spid="58"/>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42" presetClass="path" presetSubtype="0" decel="100000" fill="hold" grpId="1" nodeType="withEffect">
                                  <p:stCondLst>
                                    <p:cond delay="0"/>
                                  </p:stCondLst>
                                  <p:childTnLst>
                                    <p:animMotion origin="layout" path="M -1.04167E-6 0.04491 L -1.04167E-6 1.48148E-6 " pathEditMode="relative" rAng="0" ptsTypes="AA">
                                      <p:cBhvr>
                                        <p:cTn id="23" dur="600" fill="hold"/>
                                        <p:tgtEl>
                                          <p:spTgt spid="59"/>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42" presetClass="path" presetSubtype="0" decel="100000" fill="hold" grpId="1" nodeType="withEffect">
                                  <p:stCondLst>
                                    <p:cond delay="0"/>
                                  </p:stCondLst>
                                  <p:childTnLst>
                                    <p:animMotion origin="layout" path="M 1.45833E-6 0.04491 L 1.45833E-6 1.48148E-6 " pathEditMode="relative" rAng="0" ptsTypes="AA">
                                      <p:cBhvr>
                                        <p:cTn id="30" dur="600" fill="hold"/>
                                        <p:tgtEl>
                                          <p:spTgt spid="60"/>
                                        </p:tgtEl>
                                        <p:attrNameLst>
                                          <p:attrName>ppt_x</p:attrName>
                                          <p:attrName>ppt_y</p:attrName>
                                        </p:attrNameLst>
                                      </p:cBhvr>
                                      <p:rCtr x="0" y="-2245"/>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500"/>
                                        <p:tgtEl>
                                          <p:spTgt spid="61"/>
                                        </p:tgtEl>
                                      </p:cBhvr>
                                    </p:animEffect>
                                  </p:childTnLst>
                                </p:cTn>
                              </p:par>
                              <p:par>
                                <p:cTn id="36" presetID="42" presetClass="path" presetSubtype="0" decel="100000" fill="hold" grpId="1" nodeType="withEffect">
                                  <p:stCondLst>
                                    <p:cond delay="0"/>
                                  </p:stCondLst>
                                  <p:childTnLst>
                                    <p:animMotion origin="layout" path="M 3.95833E-6 0.04491 L 3.95833E-6 1.48148E-6 " pathEditMode="relative" rAng="0" ptsTypes="AA">
                                      <p:cBhvr>
                                        <p:cTn id="37" dur="600" fill="hold"/>
                                        <p:tgtEl>
                                          <p:spTgt spid="61"/>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45F0438-1026-4781-9D8B-FA8279C7DCA9}"/>
              </a:ext>
            </a:extLst>
          </p:cNvPr>
          <p:cNvSpPr/>
          <p:nvPr/>
        </p:nvSpPr>
        <p:spPr>
          <a:xfrm>
            <a:off x="0" y="-1"/>
            <a:ext cx="3610354" cy="6994525"/>
          </a:xfrm>
          <a:prstGeom prst="rect">
            <a:avLst/>
          </a:prstGeom>
          <a:solidFill>
            <a:srgbClr val="017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3" name="Title 2">
            <a:extLst>
              <a:ext uri="{FF2B5EF4-FFF2-40B4-BE49-F238E27FC236}">
                <a16:creationId xmlns:a16="http://schemas.microsoft.com/office/drawing/2014/main" id="{7AAC03E5-71FF-490A-95E2-F9F3F6884BD5}"/>
              </a:ext>
            </a:extLst>
          </p:cNvPr>
          <p:cNvSpPr>
            <a:spLocks noGrp="1"/>
          </p:cNvSpPr>
          <p:nvPr>
            <p:ph type="title"/>
          </p:nvPr>
        </p:nvSpPr>
        <p:spPr>
          <a:xfrm>
            <a:off x="4202958" y="718538"/>
            <a:ext cx="7469403" cy="1344685"/>
          </a:xfrm>
        </p:spPr>
        <p:txBody>
          <a:bodyPr/>
          <a:lstStyle/>
          <a:p>
            <a:pPr>
              <a:lnSpc>
                <a:spcPct val="100000"/>
              </a:lnSpc>
              <a:spcBef>
                <a:spcPts val="816"/>
              </a:spcBef>
            </a:pPr>
            <a:r>
              <a:rPr lang="en-GB" sz="2856" b="1" dirty="0">
                <a:solidFill>
                  <a:srgbClr val="0070C0"/>
                </a:solidFill>
                <a:latin typeface="+mn-lt"/>
                <a:cs typeface="Segoe UI Light" panose="020B0502040204020203" pitchFamily="34" charset="0"/>
              </a:rPr>
              <a:t>Azure landing zones </a:t>
            </a:r>
            <a:r>
              <a:rPr lang="en-GB" sz="2856" dirty="0">
                <a:latin typeface="+mn-lt"/>
                <a:cs typeface="Segoe UI Light" panose="020B0502040204020203" pitchFamily="34" charset="0"/>
              </a:rPr>
              <a:t>help customers set up their Azure environment for scale, security, governance, networking, and identity.</a:t>
            </a:r>
          </a:p>
        </p:txBody>
      </p:sp>
      <p:sp>
        <p:nvSpPr>
          <p:cNvPr id="5" name="Title 2">
            <a:extLst>
              <a:ext uri="{FF2B5EF4-FFF2-40B4-BE49-F238E27FC236}">
                <a16:creationId xmlns:a16="http://schemas.microsoft.com/office/drawing/2014/main" id="{2A19CA38-B6CD-4F21-A841-089CCD526D4B}"/>
              </a:ext>
            </a:extLst>
          </p:cNvPr>
          <p:cNvSpPr txBox="1">
            <a:spLocks/>
          </p:cNvSpPr>
          <p:nvPr/>
        </p:nvSpPr>
        <p:spPr>
          <a:xfrm>
            <a:off x="4202956" y="3136938"/>
            <a:ext cx="7469403" cy="411162"/>
          </a:xfrm>
        </p:spPr>
        <p:txBody>
          <a:bodyPr wrap="square" lIns="0" tIns="0" rIns="0" bIns="0">
            <a:spAutoFit/>
          </a:bodyPr>
          <a:lstStyle>
            <a:lvl1pPr algn="l" defTabSz="914400" rtl="0" eaLnBrk="1" latinLnBrk="0" hangingPunct="1">
              <a:lnSpc>
                <a:spcPts val="2353"/>
              </a:lnSpc>
              <a:spcBef>
                <a:spcPct val="0"/>
              </a:spcBef>
              <a:buNone/>
              <a:defRPr sz="2059" kern="1200">
                <a:solidFill>
                  <a:schemeClr val="tx1"/>
                </a:solidFill>
                <a:latin typeface="+mj-lt"/>
                <a:ea typeface="+mj-ea"/>
                <a:cs typeface="+mj-cs"/>
              </a:defRPr>
            </a:lvl1pPr>
          </a:lstStyle>
          <a:p>
            <a:pPr>
              <a:lnSpc>
                <a:spcPct val="100000"/>
              </a:lnSpc>
              <a:spcBef>
                <a:spcPts val="816"/>
              </a:spcBef>
            </a:pPr>
            <a:r>
              <a:rPr lang="en-GB" sz="2448" dirty="0">
                <a:latin typeface="+mn-lt"/>
                <a:cs typeface="Segoe UI Light" panose="020B0502040204020203" pitchFamily="34" charset="0"/>
              </a:rPr>
              <a:t>Azure landing zones:</a:t>
            </a:r>
          </a:p>
          <a:p>
            <a:pPr marL="466287" indent="-466287">
              <a:lnSpc>
                <a:spcPct val="100000"/>
              </a:lnSpc>
              <a:spcBef>
                <a:spcPts val="816"/>
              </a:spcBef>
              <a:buFontTx/>
              <a:buChar char="-"/>
            </a:pPr>
            <a:r>
              <a:rPr lang="en-GB" sz="2448" dirty="0">
                <a:latin typeface="+mn-lt"/>
                <a:cs typeface="Segoe UI Light" panose="020B0502040204020203" pitchFamily="34" charset="0"/>
              </a:rPr>
              <a:t>Enable migrations and net new apps</a:t>
            </a:r>
          </a:p>
          <a:p>
            <a:pPr marL="466287" indent="-466287">
              <a:lnSpc>
                <a:spcPct val="100000"/>
              </a:lnSpc>
              <a:spcBef>
                <a:spcPts val="816"/>
              </a:spcBef>
              <a:buFontTx/>
              <a:buChar char="-"/>
            </a:pPr>
            <a:r>
              <a:rPr lang="en-GB" sz="2448" dirty="0">
                <a:latin typeface="+mn-lt"/>
                <a:cs typeface="Segoe UI Light" panose="020B0502040204020203" pitchFamily="34" charset="0"/>
              </a:rPr>
              <a:t>Consider all platform resources</a:t>
            </a:r>
          </a:p>
          <a:p>
            <a:pPr marL="466287" indent="-466287">
              <a:lnSpc>
                <a:spcPct val="100000"/>
              </a:lnSpc>
              <a:spcBef>
                <a:spcPts val="816"/>
              </a:spcBef>
              <a:buFontTx/>
              <a:buChar char="-"/>
            </a:pPr>
            <a:r>
              <a:rPr lang="en-GB" sz="2448" dirty="0">
                <a:latin typeface="+mn-lt"/>
                <a:cs typeface="Segoe UI Light" panose="020B0502040204020203" pitchFamily="34" charset="0"/>
              </a:rPr>
              <a:t>Don’t differentiate between IaaS or PaaS</a:t>
            </a:r>
          </a:p>
        </p:txBody>
      </p:sp>
      <p:pic>
        <p:nvPicPr>
          <p:cNvPr id="2" name="Grafik 1">
            <a:extLst>
              <a:ext uri="{FF2B5EF4-FFF2-40B4-BE49-F238E27FC236}">
                <a16:creationId xmlns:a16="http://schemas.microsoft.com/office/drawing/2014/main" id="{1D9791BE-9152-4674-9104-EAB8861954F1}"/>
              </a:ext>
            </a:extLst>
          </p:cNvPr>
          <p:cNvPicPr>
            <a:picLocks noChangeAspect="1"/>
          </p:cNvPicPr>
          <p:nvPr/>
        </p:nvPicPr>
        <p:blipFill rotWithShape="1">
          <a:blip r:embed="rId2"/>
          <a:srcRect r="66205"/>
          <a:stretch/>
        </p:blipFill>
        <p:spPr>
          <a:xfrm>
            <a:off x="1" y="2562501"/>
            <a:ext cx="3610353" cy="1869520"/>
          </a:xfrm>
          <a:prstGeom prst="rect">
            <a:avLst/>
          </a:prstGeom>
        </p:spPr>
      </p:pic>
    </p:spTree>
    <p:extLst>
      <p:ext uri="{BB962C8B-B14F-4D97-AF65-F5344CB8AC3E}">
        <p14:creationId xmlns:p14="http://schemas.microsoft.com/office/powerpoint/2010/main" val="196137742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IMING" val="|35.6"/>
</p:tagLst>
</file>

<file path=ppt/tags/tag4.xml><?xml version="1.0" encoding="utf-8"?>
<p:tagLst xmlns:a="http://schemas.openxmlformats.org/drawingml/2006/main" xmlns:r="http://schemas.openxmlformats.org/officeDocument/2006/relationships" xmlns:p="http://schemas.openxmlformats.org/presentationml/2006/main">
  <p:tag name="TIMING" val="|1|1|1.4|1.5"/>
</p:tagLst>
</file>

<file path=ppt/tags/tag5.xml><?xml version="1.0" encoding="utf-8"?>
<p:tagLst xmlns:a="http://schemas.openxmlformats.org/drawingml/2006/main" xmlns:r="http://schemas.openxmlformats.org/officeDocument/2006/relationships" xmlns:p="http://schemas.openxmlformats.org/presentationml/2006/main">
  <p:tag name="TIMING" val="|33.6|66.7"/>
</p:tagLst>
</file>

<file path=ppt/tags/tag6.xml><?xml version="1.0" encoding="utf-8"?>
<p:tagLst xmlns:a="http://schemas.openxmlformats.org/drawingml/2006/main" xmlns:r="http://schemas.openxmlformats.org/officeDocument/2006/relationships" xmlns:p="http://schemas.openxmlformats.org/presentationml/2006/main">
  <p:tag name="TIMING" val="|16.4|68.4"/>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4C053C828D2640B9C01E5C3DF4EDBD" ma:contentTypeVersion="2" ma:contentTypeDescription="Create a new document." ma:contentTypeScope="" ma:versionID="a068e330c2e8cfe7747e641b29c4e335">
  <xsd:schema xmlns:xsd="http://www.w3.org/2001/XMLSchema" xmlns:xs="http://www.w3.org/2001/XMLSchema" xmlns:p="http://schemas.microsoft.com/office/2006/metadata/properties" xmlns:ns2="ca6a66c7-dba0-4e90-b914-2308387b31fd" targetNamespace="http://schemas.microsoft.com/office/2006/metadata/properties" ma:root="true" ma:fieldsID="51fcf6db20d2a690d6bb8fc2ec8148d9" ns2:_="">
    <xsd:import namespace="ca6a66c7-dba0-4e90-b914-2308387b31f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6a66c7-dba0-4e90-b914-2308387b31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F90465-712B-4A59-81C3-87292793C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6a66c7-dba0-4e90-b914-2308387b31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purl.org/dc/dcmitype/"/>
    <ds:schemaRef ds:uri="http://purl.org/dc/elements/1.1/"/>
    <ds:schemaRef ds:uri="http://www.w3.org/XML/1998/namespace"/>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f246e2cc-82ea-4280-a093-3d905b8cf37f"/>
    <ds:schemaRef ds:uri="7d012e97-7506-42b8-a021-8a33a1a78026"/>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Azure_PowerPoint_template_Oct18</Template>
  <TotalTime>0</TotalTime>
  <Words>11119</Words>
  <Application>Microsoft Office PowerPoint</Application>
  <PresentationFormat>Custom</PresentationFormat>
  <Paragraphs>857</Paragraphs>
  <Slides>47</Slides>
  <Notes>30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47</vt:i4>
      </vt:variant>
    </vt:vector>
  </HeadingPairs>
  <TitlesOfParts>
    <vt:vector size="62" baseType="lpstr">
      <vt:lpstr>-apple-system</vt:lpstr>
      <vt:lpstr>Arial</vt:lpstr>
      <vt:lpstr>Calibri</vt:lpstr>
      <vt:lpstr>Calibri Light</vt:lpstr>
      <vt:lpstr>Ink Free</vt:lpstr>
      <vt:lpstr>Segoe</vt:lpstr>
      <vt:lpstr>Segoe Pro Display SemiLight</vt:lpstr>
      <vt:lpstr>Segoe UI</vt:lpstr>
      <vt:lpstr>Segoe UI </vt:lpstr>
      <vt:lpstr>Segoe UI Light</vt:lpstr>
      <vt:lpstr>Segoe UI Semibold</vt:lpstr>
      <vt:lpstr>Wingdings</vt:lpstr>
      <vt:lpstr>Dynamics 365</vt:lpstr>
      <vt:lpstr>Azure PPT Template - 2018</vt:lpstr>
      <vt:lpstr>***Black Template</vt:lpstr>
      <vt:lpstr>CAF Hackathon Advanced</vt:lpstr>
      <vt:lpstr>Photo layout 1</vt:lpstr>
      <vt:lpstr>Introduction</vt:lpstr>
      <vt:lpstr>PowerPoint Presentation</vt:lpstr>
      <vt:lpstr>PowerPoint Presentation</vt:lpstr>
      <vt:lpstr>Unlocking - Ready</vt:lpstr>
      <vt:lpstr>Ready</vt:lpstr>
      <vt:lpstr>Ready</vt:lpstr>
      <vt:lpstr>Azure landing zones help customers set up their Azure environment for scale, security, governance, networking, and identity.</vt:lpstr>
      <vt:lpstr>The value of creating cloud-ready environments</vt:lpstr>
      <vt:lpstr>What is Enterprise-scale?</vt:lpstr>
      <vt:lpstr>Building Data Center on Azure</vt:lpstr>
      <vt:lpstr>Metropolis</vt:lpstr>
      <vt:lpstr>Key Challenges</vt:lpstr>
      <vt:lpstr>Enterprise-scale?</vt:lpstr>
      <vt:lpstr>Enterprise-scale</vt:lpstr>
      <vt:lpstr>Enterprise-scale landing zone(s)  </vt:lpstr>
      <vt:lpstr>Design principles</vt:lpstr>
      <vt:lpstr>Enterprise-scale Design Principles</vt:lpstr>
      <vt:lpstr>Enterprise-scale Design Principles</vt:lpstr>
      <vt:lpstr>Enterprise-scale Design Principles</vt:lpstr>
      <vt:lpstr>Enterprise-scale Design Principles</vt:lpstr>
      <vt:lpstr>Enterprise-scale Design Principles</vt:lpstr>
      <vt:lpstr>Enterprise-scale Design Principles</vt:lpstr>
      <vt:lpstr>Design areas</vt:lpstr>
      <vt:lpstr>Enterprise-scale Design Guidelines</vt:lpstr>
      <vt:lpstr>Define Azure AD Tenants </vt:lpstr>
      <vt:lpstr>Identity &amp; Access Management</vt:lpstr>
      <vt:lpstr>Management Group &amp; Subscription Organization </vt:lpstr>
      <vt:lpstr>Network Topology &amp; Connectivity </vt:lpstr>
      <vt:lpstr>Management &amp; Monitoring </vt:lpstr>
      <vt:lpstr>Business Continuity &amp; Disaster Recovery </vt:lpstr>
      <vt:lpstr>Security, Governance &amp; Compliance </vt:lpstr>
      <vt:lpstr>Platform Automation &amp; DevOps </vt:lpstr>
      <vt:lpstr>Implemtation Guide</vt:lpstr>
      <vt:lpstr>PowerPoint Presentation</vt:lpstr>
      <vt:lpstr>How to get started? Cloud operating model</vt:lpstr>
      <vt:lpstr>CAF Foundation blueprint Customer Story #1</vt:lpstr>
      <vt:lpstr>PowerPoint Presentation</vt:lpstr>
      <vt:lpstr>PowerPoint Presentation</vt:lpstr>
      <vt:lpstr>PowerPoint Presentation</vt:lpstr>
      <vt:lpstr>PowerPoint Presentation</vt:lpstr>
      <vt:lpstr>PowerPoint Presentation</vt:lpstr>
      <vt:lpstr>PowerPoint Presentation</vt:lpstr>
      <vt:lpstr>Demo    Start with Enterprise Scale ARM Templates</vt:lpstr>
      <vt:lpstr>Enterprise-scale Reference Implementation:  Unblock &amp; Accelerate to Production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Enterprise Scale</dc:title>
  <dc:subject>&lt;Speech title here&gt;</dc:subject>
  <dc:creator>Niels Ophey</dc:creator>
  <cp:keywords/>
  <dc:description>Template: Ariel Butz; ZUM Communications
Formatting: 
Audience Type:</dc:description>
  <cp:lastModifiedBy>Niels Ophey</cp:lastModifiedBy>
  <cp:revision>4</cp:revision>
  <dcterms:created xsi:type="dcterms:W3CDTF">2020-11-20T15:03:26Z</dcterms:created>
  <dcterms:modified xsi:type="dcterms:W3CDTF">2021-09-27T11:02:01Z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0x0101000E4C053C828D2640B9C01E5C3DF4EDBD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